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6"/>
  </p:notesMasterIdLst>
  <p:sldIdLst>
    <p:sldId id="256" r:id="rId2"/>
    <p:sldId id="292" r:id="rId3"/>
    <p:sldId id="258" r:id="rId4"/>
    <p:sldId id="301" r:id="rId5"/>
    <p:sldId id="302" r:id="rId6"/>
    <p:sldId id="257" r:id="rId7"/>
    <p:sldId id="307" r:id="rId8"/>
    <p:sldId id="357" r:id="rId9"/>
    <p:sldId id="303" r:id="rId10"/>
    <p:sldId id="260" r:id="rId11"/>
    <p:sldId id="304" r:id="rId12"/>
    <p:sldId id="264" r:id="rId13"/>
    <p:sldId id="316" r:id="rId14"/>
    <p:sldId id="317" r:id="rId15"/>
    <p:sldId id="308" r:id="rId16"/>
    <p:sldId id="309" r:id="rId17"/>
    <p:sldId id="313" r:id="rId18"/>
    <p:sldId id="312" r:id="rId19"/>
    <p:sldId id="314" r:id="rId20"/>
    <p:sldId id="315" r:id="rId21"/>
    <p:sldId id="297" r:id="rId22"/>
    <p:sldId id="259" r:id="rId23"/>
    <p:sldId id="318" r:id="rId24"/>
    <p:sldId id="261" r:id="rId25"/>
    <p:sldId id="319" r:id="rId26"/>
    <p:sldId id="324" r:id="rId27"/>
    <p:sldId id="358" r:id="rId28"/>
    <p:sldId id="320" r:id="rId29"/>
    <p:sldId id="266" r:id="rId30"/>
    <p:sldId id="321" r:id="rId31"/>
    <p:sldId id="269" r:id="rId32"/>
    <p:sldId id="322" r:id="rId33"/>
    <p:sldId id="273" r:id="rId34"/>
    <p:sldId id="323" r:id="rId35"/>
    <p:sldId id="274" r:id="rId36"/>
    <p:sldId id="275" r:id="rId37"/>
    <p:sldId id="326" r:id="rId38"/>
    <p:sldId id="277" r:id="rId39"/>
    <p:sldId id="329" r:id="rId40"/>
    <p:sldId id="328" r:id="rId41"/>
    <p:sldId id="333" r:id="rId42"/>
    <p:sldId id="334" r:id="rId43"/>
    <p:sldId id="337" r:id="rId44"/>
    <p:sldId id="336" r:id="rId45"/>
    <p:sldId id="339" r:id="rId46"/>
    <p:sldId id="340" r:id="rId47"/>
    <p:sldId id="281" r:id="rId48"/>
    <p:sldId id="338" r:id="rId49"/>
    <p:sldId id="342" r:id="rId50"/>
    <p:sldId id="343" r:id="rId51"/>
    <p:sldId id="282" r:id="rId52"/>
    <p:sldId id="344" r:id="rId53"/>
    <p:sldId id="345" r:id="rId54"/>
    <p:sldId id="283" r:id="rId55"/>
    <p:sldId id="284" r:id="rId56"/>
    <p:sldId id="286" r:id="rId57"/>
    <p:sldId id="346" r:id="rId58"/>
    <p:sldId id="359" r:id="rId59"/>
    <p:sldId id="347" r:id="rId60"/>
    <p:sldId id="348" r:id="rId61"/>
    <p:sldId id="349" r:id="rId62"/>
    <p:sldId id="350" r:id="rId63"/>
    <p:sldId id="352" r:id="rId64"/>
    <p:sldId id="353" r:id="rId65"/>
    <p:sldId id="354" r:id="rId66"/>
    <p:sldId id="355" r:id="rId67"/>
    <p:sldId id="356" r:id="rId68"/>
    <p:sldId id="360" r:id="rId69"/>
    <p:sldId id="361" r:id="rId70"/>
    <p:sldId id="363" r:id="rId71"/>
    <p:sldId id="362" r:id="rId72"/>
    <p:sldId id="364" r:id="rId73"/>
    <p:sldId id="365" r:id="rId74"/>
    <p:sldId id="366" r:id="rId75"/>
  </p:sldIdLst>
  <p:sldSz cx="9144000" cy="6858000" type="screen4x3"/>
  <p:notesSz cx="6858000" cy="9144000"/>
  <p:embeddedFontLst>
    <p:embeddedFont>
      <p:font typeface="Calibri" panose="020F0502020204030204" pitchFamily="34" charset="0"/>
      <p:regular r:id="rId77"/>
      <p:bold r:id="rId78"/>
      <p:italic r:id="rId79"/>
      <p:boldItalic r:id="rId80"/>
    </p:embeddedFont>
    <p:embeddedFont>
      <p:font typeface="Cambria Math" panose="02040503050406030204" pitchFamily="18" charset="0"/>
      <p:regular r:id="rId81"/>
    </p:embeddedFont>
    <p:embeddedFont>
      <p:font typeface="Constantia" panose="02030602050306030303" pitchFamily="18" charset="0"/>
      <p:regular r:id="rId82"/>
      <p:bold r:id="rId83"/>
      <p:italic r:id="rId84"/>
      <p:boldItalic r:id="rId85"/>
    </p:embeddedFont>
    <p:embeddedFont>
      <p:font typeface="Wingdings 2" panose="05020102010507070707" pitchFamily="18" charset="2"/>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3" autoAdjust="0"/>
    <p:restoredTop sz="94690" autoAdjust="0"/>
  </p:normalViewPr>
  <p:slideViewPr>
    <p:cSldViewPr>
      <p:cViewPr varScale="1">
        <p:scale>
          <a:sx n="103" d="100"/>
          <a:sy n="103" d="100"/>
        </p:scale>
        <p:origin x="230"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38</a:t>
            </a:fld>
            <a:endParaRPr lang="en-US"/>
          </a:p>
        </p:txBody>
      </p:sp>
    </p:spTree>
    <p:extLst>
      <p:ext uri="{BB962C8B-B14F-4D97-AF65-F5344CB8AC3E}">
        <p14:creationId xmlns:p14="http://schemas.microsoft.com/office/powerpoint/2010/main" val="259456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44</a:t>
            </a:fld>
            <a:endParaRPr lang="en-US"/>
          </a:p>
        </p:txBody>
      </p:sp>
    </p:spTree>
    <p:extLst>
      <p:ext uri="{BB962C8B-B14F-4D97-AF65-F5344CB8AC3E}">
        <p14:creationId xmlns:p14="http://schemas.microsoft.com/office/powerpoint/2010/main" val="45956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10/20/2016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a Summation Formula by Mathematical Induction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Assume true for </a:t>
            </a:r>
            <a:r>
              <a:rPr lang="en-US" i="1" dirty="0" smtClean="0"/>
              <a:t>P</a:t>
            </a:r>
            <a:r>
              <a:rPr lang="en-US" dirty="0" smtClean="0"/>
              <a:t>(</a:t>
            </a:r>
            <a:r>
              <a:rPr lang="en-US" i="1" dirty="0" smtClean="0"/>
              <a:t>k</a:t>
            </a:r>
            <a:r>
              <a:rPr lang="en-US" dirty="0" smtClean="0"/>
              <a:t>).</a:t>
            </a:r>
          </a:p>
          <a:p>
            <a:pPr>
              <a:buNone/>
            </a:pPr>
            <a:r>
              <a:rPr lang="en-US" dirty="0" smtClean="0"/>
              <a:t>                     The inductive hypothesis is</a:t>
            </a:r>
          </a:p>
          <a:p>
            <a:pPr>
              <a:buNone/>
            </a:pPr>
            <a:r>
              <a:rPr lang="en-US" dirty="0" smtClean="0"/>
              <a:t>        Under this assumption,   </a:t>
            </a:r>
            <a:endParaRPr lang="en-US" dirty="0"/>
          </a:p>
        </p:txBody>
      </p:sp>
      <p:pic>
        <p:nvPicPr>
          <p:cNvPr id="5" name="Picture 4" descr="addin_tmp.png"/>
          <p:cNvPicPr>
            <a:picLocks noChangeAspect="1"/>
          </p:cNvPicPr>
          <p:nvPr>
            <p:custDataLst>
              <p:tags r:id="rId1"/>
            </p:custDataLst>
          </p:nvPr>
        </p:nvPicPr>
        <p:blipFill>
          <a:blip r:embed="rId7" cstate="print"/>
          <a:stretch>
            <a:fillRect/>
          </a:stretch>
        </p:blipFill>
        <p:spPr>
          <a:xfrm>
            <a:off x="4267200" y="1905000"/>
            <a:ext cx="1657350" cy="695325"/>
          </a:xfrm>
          <a:prstGeom prst="rect">
            <a:avLst/>
          </a:prstGeom>
        </p:spPr>
      </p:pic>
      <p:pic>
        <p:nvPicPr>
          <p:cNvPr id="6" name="Picture 5" descr="addin_tmp.png"/>
          <p:cNvPicPr>
            <a:picLocks noChangeAspect="1"/>
          </p:cNvPicPr>
          <p:nvPr>
            <p:custDataLst>
              <p:tags r:id="rId2"/>
            </p:custDataLst>
          </p:nvPr>
        </p:nvPicPr>
        <p:blipFill>
          <a:blip r:embed="rId8" cstate="print"/>
          <a:stretch>
            <a:fillRect/>
          </a:stretch>
        </p:blipFill>
        <p:spPr>
          <a:xfrm>
            <a:off x="6477000" y="3733800"/>
            <a:ext cx="1632585" cy="741045"/>
          </a:xfrm>
          <a:prstGeom prst="rect">
            <a:avLst/>
          </a:prstGeom>
        </p:spPr>
      </p:pic>
      <p:pic>
        <p:nvPicPr>
          <p:cNvPr id="11" name="Picture 10" descr="addin_tmp.png"/>
          <p:cNvPicPr>
            <a:picLocks noChangeAspect="1"/>
          </p:cNvPicPr>
          <p:nvPr>
            <p:custDataLst>
              <p:tags r:id="rId3"/>
            </p:custDataLst>
          </p:nvPr>
        </p:nvPicPr>
        <p:blipFill>
          <a:blip r:embed="rId9"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4"/>
            </p:custDataLst>
          </p:nvPr>
        </p:nvPicPr>
        <p:blipFill>
          <a:blip r:embed="rId10"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5"/>
            </p:custDataLst>
          </p:nvPr>
        </p:nvPicPr>
        <p:blipFill>
          <a:blip r:embed="rId11"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1905000"/>
            <a:ext cx="2209800" cy="954107"/>
          </a:xfrm>
          <a:prstGeom prst="rect">
            <a:avLst/>
          </a:prstGeom>
          <a:noFill/>
          <a:ln>
            <a:solidFill>
              <a:schemeClr val="accent1"/>
            </a:solidFill>
          </a:ln>
        </p:spPr>
        <p:txBody>
          <a:bodyPr wrap="square" rtlCol="0">
            <a:spAutoFit/>
          </a:bodyPr>
          <a:lstStyle/>
          <a:p>
            <a:r>
              <a:rPr lang="en-US" sz="1400" dirty="0" smtClean="0"/>
              <a:t>Note: Once we have this conjecture, mathematical induction can be used to prove it correct.</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4" name="TextBox 3"/>
          <p:cNvSpPr txBox="1"/>
          <p:nvPr/>
        </p:nvSpPr>
        <p:spPr>
          <a:xfrm>
            <a:off x="2590800" y="2819400"/>
            <a:ext cx="4419600" cy="30777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n</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a:t>
            </a:r>
            <a:r>
              <a:rPr lang="en-US" sz="1400" smtClean="0">
                <a:latin typeface="Cambria Math" pitchFamily="18" charset="0"/>
                <a:ea typeface="Cambria Math" pitchFamily="18" charset="0"/>
              </a:rPr>
              <a:t>1) </a:t>
            </a:r>
            <a:r>
              <a:rPr lang="en-US" sz="1400" dirty="0" smtClean="0">
                <a:latin typeface="Cambria Math" pitchFamily="18" charset="0"/>
                <a:ea typeface="Cambria Math" pitchFamily="18" charset="0"/>
              </a:rPr>
              <a:t>=</a:t>
            </a:r>
            <a:r>
              <a:rPr lang="en-US" sz="1400" i="1" dirty="0" smtClean="0">
                <a:ea typeface="Cambria Math" pitchFamily="18" charset="0"/>
              </a:rPr>
              <a:t>n</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a:t>
            </a:r>
            <a:endParaRPr lang="en-US" sz="1400"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Divisibility Results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in Section </a:t>
            </a:r>
            <a:r>
              <a:rPr lang="en-US" dirty="0" smtClean="0">
                <a:latin typeface="Cambria Math" pitchFamily="18" charset="0"/>
                <a:ea typeface="Cambria Math" pitchFamily="18" charset="0"/>
              </a:rPr>
              <a:t>4.1</a:t>
            </a:r>
            <a:r>
              <a:rPr lang="en-US" dirty="0" smtClean="0"/>
              <a:t> ,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integer positive integer </a:t>
            </a:r>
            <a:r>
              <a:rPr lang="en-US" i="1" dirty="0" smtClean="0"/>
              <a:t>n</a:t>
            </a:r>
            <a:r>
              <a:rPr lang="en-US" dirty="0" smtClean="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S</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1447800" y="1981200"/>
            <a:ext cx="6629400" cy="923330"/>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dirty="0" smtClean="0"/>
              <a:t>Program Correctness (</a:t>
            </a:r>
            <a:r>
              <a:rPr lang="en-US" i="1" dirty="0" smtClean="0"/>
              <a:t>not yet included in overheads</a:t>
            </a:r>
            <a:r>
              <a:rPr lang="en-US" dirty="0" smtClean="0"/>
              <a: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70000" lnSpcReduction="20000"/>
          </a:bodyPr>
          <a:lstStyle/>
          <a:p>
            <a:pPr lvl="1"/>
            <a:endParaRPr lang="en-US" dirty="0" smtClean="0">
              <a:ea typeface="Cambria Math"/>
            </a:endParaRPr>
          </a:p>
          <a:p>
            <a:pPr lvl="1">
              <a:buNone/>
            </a:pPr>
            <a:endParaRPr lang="en-US" dirty="0" smtClean="0">
              <a:ea typeface="Cambria Math"/>
            </a:endParaRPr>
          </a:p>
          <a:p>
            <a:pPr lvl="1">
              <a:buNone/>
            </a:pPr>
            <a:endParaRPr lang="en-US" dirty="0" smtClean="0">
              <a:ea typeface="Cambria Math"/>
            </a:endParaRPr>
          </a:p>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p>
          <a:p>
            <a:pPr lvl="1"/>
            <a:r>
              <a:rPr lang="en-US" dirty="0" smtClean="0">
                <a:latin typeface="Cambria Math"/>
                <a:ea typeface="Cambria Math"/>
              </a:rPr>
              <a:t>There must be an error in this proof  since the conclusion is absurd. But where is the error?</a:t>
            </a:r>
          </a:p>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a:p>
            <a:pPr lvl="1">
              <a:buNone/>
            </a:pPr>
            <a:endParaRPr lang="en-US" dirty="0"/>
          </a:p>
        </p:txBody>
      </p:sp>
      <p:sp>
        <p:nvSpPr>
          <p:cNvPr id="6" name="TextBox 5"/>
          <p:cNvSpPr txBox="1"/>
          <p:nvPr/>
        </p:nvSpPr>
        <p:spPr>
          <a:xfrm>
            <a:off x="1219200" y="19812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not yet included in overheads</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Suppose we can reach the first and second rungs of an infinite ladder, and we know that if we can reach a rung, then we can reach two rungs higher. Prove that we can reach every rung.</a:t>
            </a:r>
          </a:p>
          <a:p>
            <a:pPr>
              <a:buNone/>
            </a:pPr>
            <a:r>
              <a:rPr lang="en-US" dirty="0" smtClean="0"/>
              <a:t>   (Try this with mathematical induction.)</a:t>
            </a:r>
          </a:p>
          <a:p>
            <a:pPr>
              <a:buNone/>
            </a:pPr>
            <a:r>
              <a:rPr lang="en-US" b="1" dirty="0" smtClean="0"/>
              <a:t>    Solution</a:t>
            </a:r>
            <a:r>
              <a:rPr lang="en-US" dirty="0" smtClean="0"/>
              <a:t>: Prove the result using strong induction.</a:t>
            </a:r>
          </a:p>
          <a:p>
            <a:pPr lvl="1"/>
            <a:r>
              <a:rPr lang="en-US" dirty="0" smtClean="0"/>
              <a:t>BASIS STEP: We can reach the first step.</a:t>
            </a:r>
          </a:p>
          <a:p>
            <a:pPr lvl="1"/>
            <a:r>
              <a:rPr lang="en-US" dirty="0" smtClean="0"/>
              <a:t>INDUCTIVE STEP:  The inductive hypothesis is that we can reach the first </a:t>
            </a:r>
            <a:r>
              <a:rPr lang="en-US" i="1" dirty="0" smtClean="0"/>
              <a:t>k</a:t>
            </a:r>
            <a:r>
              <a:rPr lang="en-US" dirty="0" smtClean="0"/>
              <a:t> rungs, for any </a:t>
            </a:r>
            <a:r>
              <a:rPr lang="en-US" i="1" dirty="0" smtClean="0"/>
              <a:t>k</a:t>
            </a:r>
            <a:r>
              <a:rPr lang="en-US" dirty="0" smtClean="0"/>
              <a:t> </a:t>
            </a:r>
            <a:r>
              <a:rPr lang="en-US" dirty="0" smtClean="0">
                <a:latin typeface="Cambria Math"/>
                <a:ea typeface="Cambria Math"/>
              </a:rPr>
              <a:t>≥ 2.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since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by the inductive hypothesis.</a:t>
            </a:r>
          </a:p>
          <a:p>
            <a:pPr lvl="1"/>
            <a:r>
              <a:rPr lang="en-US" dirty="0" smtClean="0">
                <a:latin typeface="Cambria Math"/>
                <a:ea typeface="Cambria Math"/>
              </a:rPr>
              <a:t>Hence, we can reach all rungs of the ladder. </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Completion of the proof of the 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By the inductive hypothesis a and b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Solution</a:t>
            </a:r>
            <a:r>
              <a:rPr lang="en-US" dirty="0" smtClean="0"/>
              <a:t>:</a:t>
            </a:r>
          </a:p>
          <a:p>
            <a:pPr marL="971550" lvl="1" indent="-514350">
              <a:buNone/>
            </a:pP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dirty="0" smtClean="0">
                <a:latin typeface="Cambria Math"/>
                <a:ea typeface="Cambria Math"/>
              </a:rPr>
              <a:t>∙</a:t>
            </a:r>
            <a:r>
              <a:rPr lang="en-US" i="1" dirty="0" smtClean="0"/>
              <a:t> f</a:t>
            </a:r>
            <a:r>
              <a:rPr lang="en-US" dirty="0" smtClean="0"/>
              <a:t>(</a:t>
            </a:r>
            <a:r>
              <a:rPr lang="en-US" i="1" dirty="0" smtClean="0"/>
              <a:t>n</a:t>
            </a:r>
            <a:r>
              <a:rPr lang="en-US" dirty="0" smtClean="0"/>
              <a:t>)</a:t>
            </a:r>
          </a:p>
          <a:p>
            <a:pPr lvl="2">
              <a:buNone/>
            </a:pPr>
            <a:endParaRPr lang="en-US" dirty="0" smtClean="0">
              <a:latin typeface="Cambria Math"/>
              <a:ea typeface="Cambria Math"/>
            </a:endParaRP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2585323"/>
          </a:xfrm>
          <a:prstGeom prst="rect">
            <a:avLst/>
          </a:prstGeom>
          <a:noFill/>
          <a:ln>
            <a:solidFill>
              <a:schemeClr val="accent1"/>
            </a:solidFill>
          </a:ln>
        </p:spPr>
        <p:txBody>
          <a:bodyPr wrap="square" rtlCol="0">
            <a:spAutoFit/>
          </a:bodyPr>
          <a:lstStyle/>
          <a:p>
            <a:r>
              <a:rPr lang="en-US" dirty="0" smtClean="0"/>
              <a:t>In Chapter 8, we will use the Fibonacci numbers to model population growth of rabbits. This was an application described by Fibonacci himself.</a:t>
            </a:r>
          </a:p>
          <a:p>
            <a:endParaRPr lang="en-US" dirty="0" smtClean="0"/>
          </a:p>
          <a:p>
            <a:r>
              <a:rPr lang="en-US" dirty="0" smtClean="0"/>
              <a:t>Next, we use strong induction to prove a result about the Fibonacci numbers.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  </a:t>
            </a:r>
            <a:endParaRPr lang="en-US" dirty="0"/>
          </a:p>
        </p:txBody>
      </p:sp>
      <p:sp>
        <p:nvSpPr>
          <p:cNvPr id="3" name="Content Placeholder 2"/>
          <p:cNvSpPr>
            <a:spLocks noGrp="1"/>
          </p:cNvSpPr>
          <p:nvPr>
            <p:ph idx="1"/>
          </p:nvPr>
        </p:nvSpPr>
        <p:spPr>
          <a:xfrm>
            <a:off x="457200" y="1935480"/>
            <a:ext cx="8229600" cy="4617720"/>
          </a:xfrm>
        </p:spPr>
        <p:txBody>
          <a:bodyPr>
            <a:normAutofit fontScale="70000" lnSpcReduction="20000"/>
          </a:bodyPr>
          <a:lstStyle/>
          <a:p>
            <a:pPr>
              <a:buNone/>
            </a:pPr>
            <a:r>
              <a:rPr lang="en-US" b="1" dirty="0" smtClean="0"/>
              <a:t>     Example </a:t>
            </a:r>
            <a:r>
              <a:rPr lang="en-US" b="1" dirty="0" smtClean="0">
                <a:latin typeface="Cambria Math" pitchFamily="18" charset="0"/>
                <a:ea typeface="Cambria Math" pitchFamily="18" charset="0"/>
              </a:rPr>
              <a:t>4</a:t>
            </a:r>
            <a:r>
              <a:rPr lang="en-US" dirty="0" smtClean="0"/>
              <a:t>: Show that whenever </a:t>
            </a:r>
            <a:r>
              <a:rPr lang="en-US" i="1" dirty="0" smtClean="0"/>
              <a:t>n</a:t>
            </a:r>
            <a:r>
              <a:rPr lang="en-US" dirty="0" smtClean="0"/>
              <a:t> </a:t>
            </a:r>
            <a:r>
              <a:rPr lang="en-US" dirty="0" smtClean="0">
                <a:latin typeface="Cambria Math"/>
                <a:ea typeface="Cambria Math"/>
              </a:rPr>
              <a:t>≥ 3, </a:t>
            </a:r>
            <a:r>
              <a:rPr lang="en-US" i="1" dirty="0" smtClean="0">
                <a:ea typeface="Cambria Math"/>
              </a:rPr>
              <a:t>f</a:t>
            </a:r>
            <a:r>
              <a:rPr lang="en-US" i="1" baseline="-25000" dirty="0" smtClean="0">
                <a:ea typeface="Cambria Math"/>
              </a:rPr>
              <a:t>n</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 − 2</a:t>
            </a:r>
            <a:r>
              <a:rPr lang="en-US" dirty="0" smtClean="0"/>
              <a:t>, where  </a:t>
            </a:r>
            <a:r>
              <a:rPr lang="el-GR" dirty="0" smtClean="0">
                <a:latin typeface="Cambria Math"/>
                <a:ea typeface="Cambria Math"/>
              </a:rPr>
              <a:t>α</a:t>
            </a:r>
            <a:r>
              <a:rPr lang="en-US" dirty="0" smtClean="0">
                <a:latin typeface="Cambria Math"/>
                <a:ea typeface="Cambria Math"/>
              </a:rPr>
              <a:t> = (1 + √5)/2.</a:t>
            </a:r>
          </a:p>
          <a:p>
            <a:pPr>
              <a:buNone/>
            </a:pPr>
            <a:r>
              <a:rPr lang="en-US" b="1" dirty="0" smtClean="0">
                <a:ea typeface="Cambria Math"/>
              </a:rPr>
              <a:t>     Solution</a:t>
            </a:r>
            <a:r>
              <a:rPr lang="en-US" dirty="0" smtClean="0">
                <a:ea typeface="Cambria Math"/>
              </a:rPr>
              <a:t>:  Let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be the statement </a:t>
            </a:r>
            <a:r>
              <a:rPr lang="en-US" dirty="0" smtClean="0">
                <a:latin typeface="Cambria Math"/>
                <a:ea typeface="Cambria Math"/>
              </a:rPr>
              <a:t> </a:t>
            </a:r>
            <a:r>
              <a:rPr lang="en-US" i="1" dirty="0" smtClean="0">
                <a:ea typeface="Cambria Math"/>
              </a:rPr>
              <a:t>f</a:t>
            </a:r>
            <a:r>
              <a:rPr lang="en-US" i="1" baseline="-25000" dirty="0" smtClean="0">
                <a:ea typeface="Cambria Math"/>
              </a:rPr>
              <a:t>n</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−2 </a:t>
            </a:r>
            <a:r>
              <a:rPr lang="en-US" dirty="0" smtClean="0">
                <a:ea typeface="Cambria Math"/>
              </a:rPr>
              <a:t>. Use strong induction to show that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is true whenever  </a:t>
            </a:r>
            <a:r>
              <a:rPr lang="en-US" i="1" dirty="0" smtClean="0">
                <a:ea typeface="Cambria Math"/>
              </a:rPr>
              <a:t>n</a:t>
            </a:r>
            <a:r>
              <a:rPr lang="en-US" dirty="0" smtClean="0">
                <a:ea typeface="Cambria Math"/>
              </a:rPr>
              <a:t> </a:t>
            </a:r>
            <a:r>
              <a:rPr lang="en-US" dirty="0" smtClean="0">
                <a:latin typeface="Cambria Math"/>
                <a:ea typeface="Cambria Math"/>
              </a:rPr>
              <a:t>≥ 3.</a:t>
            </a:r>
          </a:p>
          <a:p>
            <a:pPr lvl="1"/>
            <a:r>
              <a:rPr lang="en-US" dirty="0" smtClean="0">
                <a:latin typeface="Cambria Math"/>
                <a:ea typeface="Cambria Math"/>
              </a:rPr>
              <a:t>BASIS STEP:</a:t>
            </a:r>
            <a:r>
              <a:rPr lang="en-US" i="1" dirty="0" smtClean="0">
                <a:ea typeface="Cambria Math"/>
              </a:rPr>
              <a:t> 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holds since </a:t>
            </a:r>
            <a:r>
              <a:rPr lang="el-GR" dirty="0" smtClean="0">
                <a:latin typeface="Cambria Math"/>
                <a:ea typeface="Cambria Math"/>
              </a:rPr>
              <a:t>α</a:t>
            </a:r>
            <a:r>
              <a:rPr lang="en-US" dirty="0" smtClean="0">
                <a:latin typeface="Cambria Math"/>
                <a:ea typeface="Cambria Math"/>
              </a:rPr>
              <a:t> &lt; 2 = </a:t>
            </a:r>
            <a:r>
              <a:rPr lang="en-US" i="1" dirty="0" smtClean="0">
                <a:ea typeface="Cambria Math"/>
              </a:rPr>
              <a:t>f</a:t>
            </a:r>
            <a:r>
              <a:rPr lang="en-US" baseline="-25000" dirty="0" smtClean="0">
                <a:latin typeface="Cambria Math" pitchFamily="18" charset="0"/>
                <a:ea typeface="Cambria Math" pitchFamily="18" charset="0"/>
              </a:rPr>
              <a:t>3</a:t>
            </a:r>
          </a:p>
          <a:p>
            <a:pPr lvl="1">
              <a:buNone/>
            </a:pPr>
            <a:r>
              <a:rPr lang="en-US" baseline="-25000" dirty="0" smtClean="0">
                <a:latin typeface="Cambria Math" pitchFamily="18" charset="0"/>
                <a:ea typeface="Cambria Math" pitchFamily="18" charset="0"/>
              </a:rPr>
              <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4</a:t>
            </a:r>
            <a:r>
              <a:rPr lang="en-US" dirty="0" smtClean="0">
                <a:ea typeface="Cambria Math"/>
              </a:rPr>
              <a:t>) holds since </a:t>
            </a:r>
            <a:r>
              <a:rPr lang="el-GR" dirty="0" smtClean="0">
                <a:latin typeface="Cambria Math"/>
                <a:ea typeface="Cambria Math"/>
              </a:rPr>
              <a:t>α</a:t>
            </a:r>
            <a:r>
              <a:rPr lang="en-US" baseline="30000" dirty="0" smtClean="0">
                <a:latin typeface="Cambria Math"/>
                <a:ea typeface="Cambria Math"/>
              </a:rPr>
              <a:t>2</a:t>
            </a:r>
            <a:r>
              <a:rPr lang="en-US" dirty="0" smtClean="0">
                <a:latin typeface="Cambria Math"/>
                <a:ea typeface="Cambria Math"/>
              </a:rPr>
              <a:t>  = (3 + √5)/2 &lt; 3 = </a:t>
            </a:r>
            <a:r>
              <a:rPr lang="en-US" i="1" dirty="0" smtClean="0">
                <a:ea typeface="Cambria Math"/>
              </a:rPr>
              <a:t>f</a:t>
            </a:r>
            <a:r>
              <a:rPr lang="en-US" baseline="-25000" dirty="0" smtClean="0">
                <a:latin typeface="Cambria Math" pitchFamily="18" charset="0"/>
                <a:ea typeface="Cambria Math" pitchFamily="18" charset="0"/>
              </a:rPr>
              <a:t>4</a:t>
            </a:r>
            <a:r>
              <a:rPr lang="en-US" dirty="0" smtClean="0">
                <a:ea typeface="Cambria Math"/>
              </a:rPr>
              <a:t> .</a:t>
            </a:r>
            <a:endParaRPr lang="en-US" dirty="0" smtClean="0">
              <a:latin typeface="Cambria Math" pitchFamily="18" charset="0"/>
              <a:ea typeface="Cambria Math" pitchFamily="18" charset="0"/>
            </a:endParaRPr>
          </a:p>
          <a:p>
            <a:pPr lvl="1"/>
            <a:r>
              <a:rPr lang="en-US" dirty="0" smtClean="0">
                <a:latin typeface="Cambria Math"/>
                <a:ea typeface="Cambria Math"/>
              </a:rPr>
              <a:t>INDUCTIVE STEP: </a:t>
            </a:r>
            <a:r>
              <a:rPr lang="en-US" dirty="0" smtClean="0">
                <a:ea typeface="Cambria Math"/>
              </a:rPr>
              <a:t>Assume that </a:t>
            </a:r>
            <a:r>
              <a:rPr lang="en-US" i="1" dirty="0" smtClean="0">
                <a:ea typeface="Cambria Math"/>
              </a:rPr>
              <a:t>P</a:t>
            </a:r>
            <a:r>
              <a:rPr lang="en-US" dirty="0" smtClean="0">
                <a:ea typeface="Cambria Math"/>
              </a:rPr>
              <a:t>(</a:t>
            </a:r>
            <a:r>
              <a:rPr lang="en-US" i="1" dirty="0" smtClean="0">
                <a:ea typeface="Cambria Math"/>
              </a:rPr>
              <a:t>j</a:t>
            </a:r>
            <a:r>
              <a:rPr lang="en-US" dirty="0" smtClean="0">
                <a:ea typeface="Cambria Math"/>
              </a:rPr>
              <a:t>) holds, i.e.,  </a:t>
            </a:r>
            <a:r>
              <a:rPr lang="en-US" i="1" dirty="0" err="1" smtClean="0">
                <a:ea typeface="Cambria Math"/>
              </a:rPr>
              <a:t>f</a:t>
            </a:r>
            <a:r>
              <a:rPr lang="en-US" i="1" baseline="-25000" dirty="0" err="1" smtClean="0">
                <a:ea typeface="Cambria Math"/>
              </a:rPr>
              <a:t>j</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j</a:t>
            </a:r>
            <a:r>
              <a:rPr lang="en-US" baseline="30000" dirty="0" smtClean="0">
                <a:latin typeface="Cambria Math"/>
                <a:ea typeface="Cambria Math"/>
              </a:rPr>
              <a:t>−2  </a:t>
            </a:r>
            <a:r>
              <a:rPr lang="en-US" dirty="0" smtClean="0">
                <a:ea typeface="Cambria Math"/>
              </a:rPr>
              <a:t>for all integers </a:t>
            </a:r>
            <a:r>
              <a:rPr lang="en-US" i="1" dirty="0" smtClean="0">
                <a:ea typeface="Cambria Math"/>
              </a:rPr>
              <a:t>j</a:t>
            </a:r>
            <a:r>
              <a:rPr lang="en-US" dirty="0" smtClean="0">
                <a:ea typeface="Cambria Math"/>
              </a:rPr>
              <a:t> with</a:t>
            </a:r>
          </a:p>
          <a:p>
            <a:pPr lvl="1">
              <a:buNone/>
            </a:pPr>
            <a:r>
              <a:rPr lang="en-US" dirty="0" smtClean="0">
                <a:ea typeface="Cambria Math"/>
              </a:rPr>
              <a:t>       </a:t>
            </a:r>
            <a:r>
              <a:rPr lang="en-US" dirty="0" smtClean="0">
                <a:latin typeface="Cambria Math" pitchFamily="18" charset="0"/>
                <a:ea typeface="Cambria Math" pitchFamily="18" charset="0"/>
              </a:rPr>
              <a:t>3</a:t>
            </a:r>
            <a:r>
              <a:rPr lang="en-US" dirty="0" smtClean="0">
                <a:ea typeface="Cambria Math"/>
              </a:rPr>
              <a:t> </a:t>
            </a:r>
            <a:r>
              <a:rPr lang="en-US" dirty="0" smtClean="0">
                <a:latin typeface="Cambria Math"/>
                <a:ea typeface="Cambria Math"/>
              </a:rPr>
              <a:t>≤ </a:t>
            </a:r>
            <a:r>
              <a:rPr lang="en-US" i="1" dirty="0" smtClean="0">
                <a:ea typeface="Cambria Math"/>
              </a:rPr>
              <a:t>j</a:t>
            </a:r>
            <a:r>
              <a:rPr lang="en-US" dirty="0" smtClean="0">
                <a:latin typeface="Cambria Math"/>
                <a:ea typeface="Cambria Math"/>
              </a:rPr>
              <a:t> ≤ </a:t>
            </a:r>
            <a:r>
              <a:rPr lang="en-US" i="1" dirty="0" smtClean="0">
                <a:ea typeface="Cambria Math"/>
              </a:rPr>
              <a:t>k</a:t>
            </a:r>
            <a:r>
              <a:rPr lang="en-US" dirty="0" smtClean="0">
                <a:latin typeface="Cambria Math"/>
                <a:ea typeface="Cambria Math"/>
              </a:rPr>
              <a:t>, where </a:t>
            </a:r>
            <a:r>
              <a:rPr lang="en-US" i="1" dirty="0" smtClean="0">
                <a:ea typeface="Cambria Math"/>
              </a:rPr>
              <a:t>k</a:t>
            </a:r>
            <a:r>
              <a:rPr lang="en-US" dirty="0" smtClean="0">
                <a:ea typeface="Cambria Math"/>
              </a:rPr>
              <a:t> </a:t>
            </a:r>
            <a:r>
              <a:rPr lang="en-US" dirty="0" smtClean="0">
                <a:latin typeface="Cambria Math"/>
                <a:ea typeface="Cambria Math"/>
              </a:rPr>
              <a:t>≥ 4. Show that </a:t>
            </a:r>
            <a:r>
              <a:rPr lang="en-US" i="1" dirty="0" smtClean="0">
                <a:ea typeface="Cambria Math"/>
              </a:rPr>
              <a:t>P</a:t>
            </a:r>
            <a:r>
              <a:rPr lang="en-US" dirty="0" smtClean="0">
                <a:ea typeface="Cambria Math"/>
              </a:rPr>
              <a:t>(</a:t>
            </a:r>
            <a:r>
              <a:rPr lang="en-US" i="1" dirty="0" smtClean="0">
                <a:ea typeface="Cambria Math"/>
              </a:rPr>
              <a:t>k</a:t>
            </a:r>
            <a:r>
              <a:rPr lang="en-US" dirty="0" smtClean="0">
                <a:latin typeface="Cambria Math"/>
                <a:ea typeface="Cambria Math"/>
              </a:rPr>
              <a:t> + 1</a:t>
            </a:r>
            <a:r>
              <a:rPr lang="en-US" dirty="0" smtClean="0">
                <a:ea typeface="Cambria Math"/>
              </a:rPr>
              <a:t>)</a:t>
            </a:r>
            <a:r>
              <a:rPr lang="en-US" dirty="0" smtClean="0">
                <a:latin typeface="Cambria Math"/>
                <a:ea typeface="Cambria Math"/>
              </a:rPr>
              <a:t> holds, i.e., </a:t>
            </a:r>
            <a:r>
              <a:rPr lang="en-US" dirty="0" smtClean="0">
                <a:ea typeface="Cambria Math"/>
              </a:rPr>
              <a:t> </a:t>
            </a:r>
            <a:r>
              <a:rPr lang="en-US" dirty="0" smtClean="0">
                <a:latin typeface="Cambria Math"/>
                <a:ea typeface="Cambria Math"/>
              </a:rPr>
              <a:t>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 </a:t>
            </a:r>
            <a:r>
              <a:rPr lang="en-US" dirty="0" smtClean="0">
                <a:ea typeface="Cambria Math"/>
              </a:rPr>
              <a:t>. </a:t>
            </a:r>
          </a:p>
          <a:p>
            <a:pPr lvl="2"/>
            <a:r>
              <a:rPr lang="en-US" dirty="0" smtClean="0">
                <a:ea typeface="Cambria Math"/>
              </a:rPr>
              <a:t>Since </a:t>
            </a:r>
            <a:r>
              <a:rPr lang="el-GR" dirty="0" smtClean="0">
                <a:latin typeface="Cambria Math"/>
                <a:ea typeface="Cambria Math"/>
              </a:rPr>
              <a:t>α</a:t>
            </a:r>
            <a:r>
              <a:rPr lang="en-US" baseline="30000" dirty="0" smtClean="0">
                <a:latin typeface="Cambria Math"/>
                <a:ea typeface="Cambria Math"/>
              </a:rPr>
              <a:t>2</a:t>
            </a:r>
            <a:r>
              <a:rPr lang="en-US" dirty="0" smtClean="0">
                <a:latin typeface="Cambria Math"/>
                <a:ea typeface="Cambria Math"/>
              </a:rPr>
              <a:t>  = </a:t>
            </a:r>
            <a:r>
              <a:rPr lang="el-GR" dirty="0" smtClean="0">
                <a:latin typeface="Cambria Math"/>
                <a:ea typeface="Cambria Math"/>
              </a:rPr>
              <a:t>α</a:t>
            </a:r>
            <a:r>
              <a:rPr lang="en-US" dirty="0" smtClean="0">
                <a:latin typeface="Cambria Math"/>
                <a:ea typeface="Cambria Math"/>
              </a:rPr>
              <a:t> + 1 </a:t>
            </a:r>
            <a:r>
              <a:rPr lang="en-US" dirty="0" smtClean="0">
                <a:ea typeface="Cambria Math"/>
              </a:rPr>
              <a:t>(because </a:t>
            </a:r>
            <a:r>
              <a:rPr lang="el-GR" dirty="0" smtClean="0">
                <a:latin typeface="Cambria Math"/>
                <a:ea typeface="Cambria Math"/>
              </a:rPr>
              <a:t>α </a:t>
            </a:r>
            <a:r>
              <a:rPr lang="en-US" dirty="0" smtClean="0">
                <a:ea typeface="Cambria Math"/>
              </a:rPr>
              <a:t>is a solution of </a:t>
            </a:r>
            <a:r>
              <a:rPr lang="en-US" i="1" dirty="0" smtClean="0">
                <a:ea typeface="Cambria Math"/>
              </a:rPr>
              <a:t>x</a:t>
            </a:r>
            <a:r>
              <a:rPr lang="en-US" baseline="30000" dirty="0" smtClean="0">
                <a:latin typeface="Cambria Math"/>
                <a:ea typeface="Cambria Math"/>
              </a:rPr>
              <a:t>2</a:t>
            </a:r>
            <a:r>
              <a:rPr lang="en-US" dirty="0" smtClean="0">
                <a:latin typeface="Cambria Math"/>
                <a:ea typeface="Cambria Math"/>
              </a:rPr>
              <a:t> −</a:t>
            </a:r>
            <a:r>
              <a:rPr lang="en-US" i="1" dirty="0" smtClean="0">
                <a:ea typeface="Cambria Math"/>
              </a:rPr>
              <a:t> x</a:t>
            </a:r>
            <a:r>
              <a:rPr lang="en-US" dirty="0" smtClean="0">
                <a:latin typeface="Cambria Math"/>
                <a:ea typeface="Cambria Math"/>
              </a:rPr>
              <a:t> −</a:t>
            </a:r>
            <a:r>
              <a:rPr lang="en-US" i="1" dirty="0" smtClean="0">
                <a:ea typeface="Cambria Math"/>
              </a:rPr>
              <a:t> </a:t>
            </a:r>
            <a:r>
              <a:rPr lang="en-US" dirty="0" smtClean="0">
                <a:latin typeface="Cambria Math"/>
                <a:ea typeface="Cambria Math"/>
              </a:rPr>
              <a:t>1 = 0</a:t>
            </a:r>
            <a:r>
              <a:rPr lang="en-US" dirty="0" smtClean="0">
                <a:ea typeface="Cambria Math"/>
              </a:rPr>
              <a:t>),</a:t>
            </a:r>
          </a:p>
          <a:p>
            <a:pPr lvl="2">
              <a:buNone/>
            </a:pPr>
            <a:endParaRPr lang="en-US" dirty="0" smtClean="0">
              <a:ea typeface="Cambria Math"/>
            </a:endParaRPr>
          </a:p>
          <a:p>
            <a:pPr lvl="2">
              <a:buNone/>
            </a:pPr>
            <a:endParaRPr lang="en-US" dirty="0" smtClean="0">
              <a:ea typeface="Cambria Math"/>
            </a:endParaRPr>
          </a:p>
          <a:p>
            <a:pPr lvl="2"/>
            <a:r>
              <a:rPr lang="en-US" dirty="0" smtClean="0">
                <a:ea typeface="Cambria Math"/>
              </a:rPr>
              <a:t>By the inductive hypothesis, because </a:t>
            </a:r>
            <a:r>
              <a:rPr lang="en-US" i="1" dirty="0" smtClean="0">
                <a:ea typeface="Cambria Math"/>
              </a:rPr>
              <a:t>k</a:t>
            </a:r>
            <a:r>
              <a:rPr lang="en-US" dirty="0" smtClean="0">
                <a:ea typeface="Cambria Math"/>
              </a:rPr>
              <a:t> </a:t>
            </a:r>
            <a:r>
              <a:rPr lang="en-US" dirty="0" smtClean="0">
                <a:latin typeface="Cambria Math"/>
                <a:ea typeface="Cambria Math"/>
              </a:rPr>
              <a:t>≥ 4</a:t>
            </a:r>
            <a:r>
              <a:rPr lang="en-US" dirty="0" smtClean="0">
                <a:ea typeface="Cambria Math"/>
              </a:rPr>
              <a:t>  we have</a:t>
            </a:r>
          </a:p>
          <a:p>
            <a:pPr lvl="2"/>
            <a:endParaRPr lang="en-US" dirty="0" smtClean="0">
              <a:ea typeface="Cambria Math"/>
            </a:endParaRPr>
          </a:p>
          <a:p>
            <a:pPr lvl="2">
              <a:buNone/>
            </a:pPr>
            <a:endParaRPr lang="en-US" dirty="0" smtClean="0">
              <a:ea typeface="Cambria Math"/>
            </a:endParaRPr>
          </a:p>
          <a:p>
            <a:pPr lvl="2"/>
            <a:r>
              <a:rPr lang="en-US" dirty="0" smtClean="0">
                <a:ea typeface="Cambria Math"/>
              </a:rPr>
              <a:t>Therefore, it follows that</a:t>
            </a:r>
          </a:p>
          <a:p>
            <a:pPr lvl="2"/>
            <a:endParaRPr lang="en-US" dirty="0" smtClean="0">
              <a:ea typeface="Cambria Math"/>
            </a:endParaRPr>
          </a:p>
          <a:p>
            <a:pPr lvl="2">
              <a:buNone/>
            </a:pPr>
            <a:endParaRPr lang="en-US" dirty="0" smtClean="0">
              <a:ea typeface="Cambria Math"/>
            </a:endParaRPr>
          </a:p>
          <a:p>
            <a:pPr lvl="2"/>
            <a:r>
              <a:rPr lang="en-US" dirty="0" smtClean="0">
                <a:ea typeface="Cambria Math"/>
              </a:rPr>
              <a:t>Hence,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is true.  </a:t>
            </a:r>
          </a:p>
          <a:p>
            <a:pPr lvl="1"/>
            <a:endParaRPr lang="en-US" dirty="0" smtClean="0">
              <a:ea typeface="Cambria Math"/>
            </a:endParaRPr>
          </a:p>
          <a:p>
            <a:pPr lvl="1"/>
            <a:endParaRPr lang="en-US" dirty="0"/>
          </a:p>
        </p:txBody>
      </p:sp>
      <p:sp>
        <p:nvSpPr>
          <p:cNvPr id="4" name="Isosceles Triangle 3"/>
          <p:cNvSpPr/>
          <p:nvPr/>
        </p:nvSpPr>
        <p:spPr>
          <a:xfrm rot="5400000" flipH="1" flipV="1">
            <a:off x="8343900" y="6057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5" name="TextBox 4"/>
          <p:cNvSpPr txBox="1"/>
          <p:nvPr/>
        </p:nvSpPr>
        <p:spPr>
          <a:xfrm>
            <a:off x="2133600" y="5410200"/>
            <a:ext cx="4648200" cy="369332"/>
          </a:xfrm>
          <a:prstGeom prst="rect">
            <a:avLst/>
          </a:prstGeom>
          <a:noFill/>
        </p:spPr>
        <p:txBody>
          <a:bodyPr wrap="square" rtlCol="0">
            <a:spAutoFit/>
          </a:bodyPr>
          <a:lstStyle/>
          <a:p>
            <a:r>
              <a:rPr lang="en-US" dirty="0" smtClean="0">
                <a:ea typeface="Cambria Math"/>
              </a:rPr>
              <a:t> </a:t>
            </a:r>
            <a:r>
              <a:rPr lang="en-US" dirty="0" smtClean="0">
                <a:latin typeface="Cambria Math"/>
                <a:ea typeface="Cambria Math"/>
              </a:rPr>
              <a:t>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  </a:t>
            </a:r>
            <a:r>
              <a:rPr lang="en-US" i="1" dirty="0" err="1" smtClean="0">
                <a:ea typeface="Cambria Math"/>
              </a:rPr>
              <a:t>f</a:t>
            </a:r>
            <a:r>
              <a:rPr lang="en-US" i="1" baseline="-25000" dirty="0" err="1" smtClean="0">
                <a:ea typeface="Cambria Math"/>
              </a:rPr>
              <a:t>k</a:t>
            </a:r>
            <a:r>
              <a:rPr lang="en-US" dirty="0" smtClean="0">
                <a:latin typeface="Cambria Math"/>
                <a:ea typeface="Cambria Math"/>
              </a:rPr>
              <a:t> + </a:t>
            </a:r>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 </a:t>
            </a:r>
            <a:r>
              <a:rPr lang="en-US" dirty="0" smtClean="0">
                <a:latin typeface="Cambria Math"/>
                <a:ea typeface="Cambria Math"/>
              </a:rPr>
              <a:t>+</a:t>
            </a:r>
            <a:r>
              <a:rPr lang="el-GR" dirty="0" smtClean="0">
                <a:latin typeface="Cambria Math"/>
                <a:ea typeface="Cambria Math"/>
              </a:rPr>
              <a:t> α</a:t>
            </a:r>
            <a:r>
              <a:rPr lang="en-US" i="1" baseline="30000" dirty="0" smtClean="0">
                <a:ea typeface="Cambria Math"/>
              </a:rPr>
              <a:t>k</a:t>
            </a:r>
            <a:r>
              <a:rPr lang="en-US" baseline="30000" dirty="0" smtClean="0">
                <a:latin typeface="Cambria Math"/>
                <a:ea typeface="Cambria Math"/>
              </a:rPr>
              <a:t>−3</a:t>
            </a:r>
            <a:r>
              <a:rPr lang="en-US" dirty="0" smtClean="0">
                <a:latin typeface="Cambria Math"/>
                <a:ea typeface="Cambria Math"/>
              </a:rPr>
              <a:t> =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a:t>
            </a:r>
            <a:r>
              <a:rPr lang="en-US" dirty="0" smtClean="0">
                <a:ea typeface="Cambria Math"/>
              </a:rPr>
              <a:t>. </a:t>
            </a:r>
            <a:endParaRPr lang="en-US" dirty="0"/>
          </a:p>
        </p:txBody>
      </p:sp>
      <p:sp>
        <p:nvSpPr>
          <p:cNvPr id="6" name="TextBox 5"/>
          <p:cNvSpPr txBox="1"/>
          <p:nvPr/>
        </p:nvSpPr>
        <p:spPr>
          <a:xfrm>
            <a:off x="1295400" y="4038600"/>
            <a:ext cx="7239000" cy="369332"/>
          </a:xfrm>
          <a:prstGeom prst="rect">
            <a:avLst/>
          </a:prstGeom>
          <a:noFill/>
        </p:spPr>
        <p:txBody>
          <a:bodyPr wrap="square" rtlCol="0">
            <a:spAutoFit/>
          </a:bodyPr>
          <a:lstStyle/>
          <a:p>
            <a:r>
              <a:rPr lang="en-US" dirty="0" smtClean="0">
                <a:ea typeface="Cambria Math"/>
              </a:rPr>
              <a:t>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 </a:t>
            </a:r>
            <a:r>
              <a:rPr lang="en-US" dirty="0" smtClean="0">
                <a:latin typeface="Cambria Math"/>
                <a:ea typeface="Cambria Math"/>
              </a:rPr>
              <a:t> = </a:t>
            </a:r>
            <a:r>
              <a:rPr lang="el-GR" dirty="0" smtClean="0">
                <a:latin typeface="Cambria Math"/>
                <a:ea typeface="Cambria Math"/>
              </a:rPr>
              <a:t>α</a:t>
            </a:r>
            <a:r>
              <a:rPr lang="en-US" baseline="30000" dirty="0" smtClean="0">
                <a:latin typeface="Cambria Math"/>
                <a:ea typeface="Cambria Math"/>
              </a:rPr>
              <a:t>2   </a:t>
            </a:r>
            <a:r>
              <a:rPr lang="en-US" dirty="0" smtClean="0">
                <a:latin typeface="Cambria Math"/>
                <a:ea typeface="Cambria Math"/>
              </a:rPr>
              <a:t>∙</a:t>
            </a:r>
            <a:r>
              <a:rPr lang="el-GR" dirty="0" smtClean="0">
                <a:latin typeface="Cambria Math"/>
                <a:ea typeface="Cambria Math"/>
              </a:rPr>
              <a:t> α</a:t>
            </a:r>
            <a:r>
              <a:rPr lang="en-US" i="1" baseline="30000" dirty="0" smtClean="0">
                <a:ea typeface="Cambria Math"/>
              </a:rPr>
              <a:t>k</a:t>
            </a:r>
            <a:r>
              <a:rPr lang="en-US" baseline="30000" dirty="0" smtClean="0">
                <a:latin typeface="Cambria Math"/>
                <a:ea typeface="Cambria Math"/>
              </a:rPr>
              <a:t>−3</a:t>
            </a:r>
            <a:r>
              <a:rPr lang="en-US" dirty="0" smtClean="0">
                <a:latin typeface="Cambria Math"/>
                <a:ea typeface="Cambria Math"/>
              </a:rPr>
              <a:t> = (</a:t>
            </a:r>
            <a:r>
              <a:rPr lang="el-GR" dirty="0" smtClean="0">
                <a:latin typeface="Cambria Math"/>
                <a:ea typeface="Cambria Math"/>
              </a:rPr>
              <a:t> α</a:t>
            </a:r>
            <a:r>
              <a:rPr lang="en-US" dirty="0" smtClean="0">
                <a:latin typeface="Cambria Math"/>
                <a:ea typeface="Cambria Math"/>
              </a:rPr>
              <a:t> + 1)</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   =</a:t>
            </a:r>
            <a:r>
              <a:rPr lang="el-GR" dirty="0" smtClean="0">
                <a:latin typeface="Cambria Math"/>
                <a:ea typeface="Cambria Math"/>
              </a:rPr>
              <a:t> α</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a:t>
            </a:r>
            <a:r>
              <a:rPr lang="el-GR" dirty="0" smtClean="0">
                <a:latin typeface="Cambria Math"/>
                <a:ea typeface="Cambria Math"/>
              </a:rPr>
              <a:t> </a:t>
            </a:r>
            <a:r>
              <a:rPr lang="en-US" dirty="0" smtClean="0">
                <a:latin typeface="Cambria Math"/>
                <a:ea typeface="Cambria Math"/>
              </a:rPr>
              <a:t> 1</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   </a:t>
            </a:r>
            <a:r>
              <a:rPr lang="en-US" dirty="0" smtClean="0">
                <a:ea typeface="Cambria Math"/>
              </a:rPr>
              <a:t>+</a:t>
            </a:r>
            <a:r>
              <a:rPr lang="el-GR" dirty="0" smtClean="0">
                <a:latin typeface="Cambria Math"/>
                <a:ea typeface="Cambria Math"/>
              </a:rPr>
              <a:t>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                    </a:t>
            </a:r>
            <a:r>
              <a:rPr lang="en-US" dirty="0" smtClean="0">
                <a:ea typeface="Cambria Math"/>
              </a:rPr>
              <a:t> </a:t>
            </a:r>
            <a:endParaRPr lang="en-US" dirty="0" smtClean="0"/>
          </a:p>
        </p:txBody>
      </p:sp>
      <p:sp>
        <p:nvSpPr>
          <p:cNvPr id="7" name="TextBox 6"/>
          <p:cNvSpPr txBox="1"/>
          <p:nvPr/>
        </p:nvSpPr>
        <p:spPr>
          <a:xfrm>
            <a:off x="2209800" y="4724400"/>
            <a:ext cx="4800600" cy="369332"/>
          </a:xfrm>
          <a:prstGeom prst="rect">
            <a:avLst/>
          </a:prstGeom>
          <a:noFill/>
        </p:spPr>
        <p:txBody>
          <a:bodyPr wrap="square" rtlCol="0">
            <a:spAutoFit/>
          </a:bodyPr>
          <a:lstStyle/>
          <a:p>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          </a:t>
            </a:r>
            <a:r>
              <a:rPr lang="en-US" i="1" dirty="0" err="1" smtClean="0">
                <a:ea typeface="Cambria Math"/>
              </a:rPr>
              <a:t>f</a:t>
            </a:r>
            <a:r>
              <a:rPr lang="en-US" i="1" baseline="-25000" dirty="0" err="1" smtClean="0">
                <a:ea typeface="Cambria Math"/>
              </a:rPr>
              <a:t>k</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a:t>
            </a:r>
            <a:r>
              <a:rPr lang="en-US" dirty="0" smtClean="0">
                <a:ea typeface="Cambria Math"/>
              </a:rPr>
              <a:t>. </a:t>
            </a:r>
            <a:endParaRPr lang="en-US" dirty="0"/>
          </a:p>
        </p:txBody>
      </p:sp>
      <p:sp>
        <p:nvSpPr>
          <p:cNvPr id="8" name="TextBox 7"/>
          <p:cNvSpPr txBox="1"/>
          <p:nvPr/>
        </p:nvSpPr>
        <p:spPr>
          <a:xfrm>
            <a:off x="7162800" y="4572000"/>
            <a:ext cx="1524000" cy="923330"/>
          </a:xfrm>
          <a:prstGeom prst="rect">
            <a:avLst/>
          </a:prstGeom>
          <a:noFill/>
          <a:ln>
            <a:solidFill>
              <a:schemeClr val="accent1"/>
            </a:solidFill>
          </a:ln>
        </p:spPr>
        <p:txBody>
          <a:bodyPr wrap="square" rtlCol="0">
            <a:spAutoFit/>
          </a:bodyPr>
          <a:lstStyle/>
          <a:p>
            <a:r>
              <a:rPr lang="en-US" dirty="0" smtClean="0"/>
              <a:t>Why does this equality hold?</a:t>
            </a:r>
            <a:endParaRPr lang="en-US" dirty="0"/>
          </a:p>
        </p:txBody>
      </p:sp>
      <p:cxnSp>
        <p:nvCxnSpPr>
          <p:cNvPr id="10" name="Straight Arrow Connector 9"/>
          <p:cNvCxnSpPr>
            <a:stCxn id="7" idx="3"/>
          </p:cNvCxnSpPr>
          <p:nvPr/>
        </p:nvCxnSpPr>
        <p:spPr>
          <a:xfrm flipH="1">
            <a:off x="5562600" y="4909066"/>
            <a:ext cx="1447800" cy="577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err="1" smtClean="0"/>
              <a:t>Lam</a:t>
            </a:r>
            <a:r>
              <a:rPr lang="en-US" dirty="0" err="1" smtClean="0">
                <a:latin typeface="Cambria Math"/>
                <a:ea typeface="Cambria Math"/>
              </a:rPr>
              <a:t>é</a:t>
            </a:r>
            <a:r>
              <a:rPr lang="en-US" dirty="0" err="1" smtClean="0"/>
              <a:t>’s</a:t>
            </a:r>
            <a:r>
              <a:rPr lang="en-US" dirty="0" smtClean="0"/>
              <a:t> Theorem </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1800" b="1" dirty="0" err="1" smtClean="0"/>
              <a:t>Lam</a:t>
            </a:r>
            <a:r>
              <a:rPr lang="en-US" sz="1800" b="1" dirty="0" err="1" smtClean="0">
                <a:latin typeface="Cambria Math"/>
                <a:ea typeface="Cambria Math"/>
              </a:rPr>
              <a:t>é</a:t>
            </a:r>
            <a:r>
              <a:rPr lang="en-US" sz="1800" b="1" dirty="0" err="1" smtClean="0"/>
              <a:t>’s</a:t>
            </a:r>
            <a:r>
              <a:rPr lang="en-US" sz="1800" b="1" dirty="0" smtClean="0"/>
              <a:t> Theorem</a:t>
            </a:r>
            <a:r>
              <a:rPr lang="en-US" sz="1800" dirty="0" smtClean="0"/>
              <a:t>: Let </a:t>
            </a:r>
            <a:r>
              <a:rPr lang="en-US" sz="1800" i="1" dirty="0" smtClean="0"/>
              <a:t>a</a:t>
            </a:r>
            <a:r>
              <a:rPr lang="en-US" sz="1800" dirty="0" smtClean="0"/>
              <a:t> and </a:t>
            </a:r>
            <a:r>
              <a:rPr lang="en-US" sz="1800" i="1" dirty="0" smtClean="0"/>
              <a:t>b</a:t>
            </a:r>
            <a:r>
              <a:rPr lang="en-US" sz="1800" dirty="0" smtClean="0"/>
              <a:t> be positive integers with </a:t>
            </a:r>
            <a:r>
              <a:rPr lang="en-US" sz="1800" i="1" dirty="0" smtClean="0"/>
              <a:t>a</a:t>
            </a:r>
            <a:r>
              <a:rPr lang="en-US" sz="1800" dirty="0" smtClean="0"/>
              <a:t> </a:t>
            </a:r>
            <a:r>
              <a:rPr lang="en-US" sz="1800" dirty="0" smtClean="0">
                <a:latin typeface="Cambria Math"/>
                <a:ea typeface="Cambria Math"/>
              </a:rPr>
              <a:t>≥ </a:t>
            </a:r>
            <a:r>
              <a:rPr lang="en-US" sz="1800" i="1" dirty="0" smtClean="0">
                <a:latin typeface="Cambria Math"/>
                <a:ea typeface="Cambria Math"/>
              </a:rPr>
              <a:t>b</a:t>
            </a:r>
            <a:r>
              <a:rPr lang="en-US" sz="1800" dirty="0" smtClean="0">
                <a:latin typeface="Cambria Math"/>
                <a:ea typeface="Cambria Math"/>
              </a:rPr>
              <a:t>.  </a:t>
            </a:r>
            <a:r>
              <a:rPr lang="en-US" sz="1800" dirty="0" smtClean="0">
                <a:ea typeface="Cambria Math"/>
              </a:rPr>
              <a:t>Then the number of divisions used by the Euclidian algorithm to find </a:t>
            </a:r>
            <a:r>
              <a:rPr lang="en-US" sz="1800" dirty="0" err="1" smtClean="0">
                <a:ea typeface="Cambria Math"/>
              </a:rPr>
              <a:t>gcd</a:t>
            </a:r>
            <a:r>
              <a:rPr lang="en-US" sz="1800" dirty="0" smtClean="0">
                <a:ea typeface="Cambria Math"/>
              </a:rPr>
              <a:t>(</a:t>
            </a:r>
            <a:r>
              <a:rPr lang="en-US" sz="1800" i="1" dirty="0" err="1" smtClean="0">
                <a:ea typeface="Cambria Math"/>
              </a:rPr>
              <a:t>a</a:t>
            </a:r>
            <a:r>
              <a:rPr lang="en-US" sz="1800" dirty="0" err="1" smtClean="0">
                <a:ea typeface="Cambria Math"/>
              </a:rPr>
              <a:t>,</a:t>
            </a:r>
            <a:r>
              <a:rPr lang="en-US" sz="1800" i="1" dirty="0" err="1" smtClean="0">
                <a:ea typeface="Cambria Math"/>
              </a:rPr>
              <a:t>b</a:t>
            </a:r>
            <a:r>
              <a:rPr lang="en-US" sz="1800" dirty="0" smtClean="0">
                <a:ea typeface="Cambria Math"/>
              </a:rPr>
              <a:t>) is less than or equal to five times the number of decimal digits in </a:t>
            </a:r>
            <a:r>
              <a:rPr lang="en-US" sz="1800" i="1" dirty="0" smtClean="0">
                <a:ea typeface="Cambria Math"/>
              </a:rPr>
              <a:t>b</a:t>
            </a:r>
            <a:r>
              <a:rPr lang="en-US" sz="1800" dirty="0" smtClean="0">
                <a:ea typeface="Cambria Math"/>
              </a:rPr>
              <a:t>. </a:t>
            </a:r>
          </a:p>
          <a:p>
            <a:pPr>
              <a:buNone/>
            </a:pPr>
            <a:r>
              <a:rPr lang="en-US" sz="1800" b="1" dirty="0" smtClean="0">
                <a:ea typeface="Cambria Math"/>
              </a:rPr>
              <a:t>     Proof</a:t>
            </a:r>
            <a:r>
              <a:rPr lang="en-US" sz="1800" dirty="0" smtClean="0">
                <a:ea typeface="Cambria Math"/>
              </a:rPr>
              <a:t>: When we use the Euclidian algorithm to find </a:t>
            </a:r>
            <a:r>
              <a:rPr lang="en-US" sz="1800" dirty="0" err="1" smtClean="0">
                <a:ea typeface="Cambria Math"/>
              </a:rPr>
              <a:t>gcd</a:t>
            </a:r>
            <a:r>
              <a:rPr lang="en-US" sz="1800" dirty="0" smtClean="0">
                <a:ea typeface="Cambria Math"/>
              </a:rPr>
              <a:t>(</a:t>
            </a:r>
            <a:r>
              <a:rPr lang="en-US" sz="1800" i="1" dirty="0" err="1" smtClean="0">
                <a:ea typeface="Cambria Math"/>
              </a:rPr>
              <a:t>a</a:t>
            </a:r>
            <a:r>
              <a:rPr lang="en-US" sz="1800" dirty="0" err="1" smtClean="0">
                <a:ea typeface="Cambria Math"/>
              </a:rPr>
              <a:t>,</a:t>
            </a:r>
            <a:r>
              <a:rPr lang="en-US" sz="1800" i="1" dirty="0" err="1" smtClean="0">
                <a:ea typeface="Cambria Math"/>
              </a:rPr>
              <a:t>b</a:t>
            </a:r>
            <a:r>
              <a:rPr lang="en-US" sz="1800" dirty="0" smtClean="0">
                <a:ea typeface="Cambria Math"/>
              </a:rPr>
              <a:t>) </a:t>
            </a:r>
            <a:r>
              <a:rPr lang="en-US" sz="1800" dirty="0" smtClean="0"/>
              <a:t>with </a:t>
            </a:r>
            <a:r>
              <a:rPr lang="en-US" sz="1800" i="1" dirty="0" smtClean="0"/>
              <a:t>a</a:t>
            </a:r>
            <a:r>
              <a:rPr lang="en-US" sz="1800" dirty="0" smtClean="0"/>
              <a:t> </a:t>
            </a:r>
            <a:r>
              <a:rPr lang="en-US" sz="1800" dirty="0" smtClean="0">
                <a:latin typeface="Cambria Math"/>
                <a:ea typeface="Cambria Math"/>
              </a:rPr>
              <a:t>≥ </a:t>
            </a:r>
            <a:r>
              <a:rPr lang="en-US" sz="1800" i="1" dirty="0" smtClean="0">
                <a:latin typeface="Cambria Math"/>
                <a:ea typeface="Cambria Math"/>
              </a:rPr>
              <a:t>b,</a:t>
            </a:r>
          </a:p>
          <a:p>
            <a:pPr>
              <a:buNone/>
            </a:pPr>
            <a:endParaRPr lang="en-US" i="1" dirty="0" smtClean="0">
              <a:latin typeface="Cambria Math"/>
              <a:ea typeface="Cambria Math"/>
            </a:endParaRPr>
          </a:p>
          <a:p>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endParaRPr lang="en-US" dirty="0" smtClean="0">
              <a:ea typeface="Cambria Math"/>
            </a:endParaRPr>
          </a:p>
          <a:p>
            <a:endParaRPr lang="en-US" dirty="0" smtClean="0">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a:p>
        </p:txBody>
      </p:sp>
      <p:pic>
        <p:nvPicPr>
          <p:cNvPr id="4" name="Content Placeholder 3" descr="0415.jpg"/>
          <p:cNvPicPr>
            <a:picLocks noChangeAspect="1"/>
          </p:cNvPicPr>
          <p:nvPr/>
        </p:nvPicPr>
        <p:blipFill>
          <a:blip r:embed="rId2" cstate="print"/>
          <a:stretch>
            <a:fillRect/>
          </a:stretch>
        </p:blipFill>
        <p:spPr>
          <a:xfrm>
            <a:off x="7620000" y="228600"/>
            <a:ext cx="943356" cy="1089660"/>
          </a:xfrm>
          <a:prstGeom prst="rect">
            <a:avLst/>
          </a:prstGeom>
        </p:spPr>
      </p:pic>
      <p:sp>
        <p:nvSpPr>
          <p:cNvPr id="5" name="TextBox 4"/>
          <p:cNvSpPr txBox="1"/>
          <p:nvPr/>
        </p:nvSpPr>
        <p:spPr>
          <a:xfrm>
            <a:off x="5715000" y="381000"/>
            <a:ext cx="1600200" cy="646331"/>
          </a:xfrm>
          <a:prstGeom prst="rect">
            <a:avLst/>
          </a:prstGeom>
          <a:noFill/>
        </p:spPr>
        <p:txBody>
          <a:bodyPr wrap="square" rtlCol="0">
            <a:spAutoFit/>
          </a:bodyPr>
          <a:lstStyle/>
          <a:p>
            <a:r>
              <a:rPr lang="en-US" dirty="0" smtClean="0"/>
              <a:t>Gabriel </a:t>
            </a:r>
            <a:r>
              <a:rPr lang="en-US" dirty="0" err="1" smtClean="0"/>
              <a:t>Lam</a:t>
            </a:r>
            <a:r>
              <a:rPr lang="en-US" dirty="0" err="1" smtClean="0">
                <a:latin typeface="Cambria Math"/>
                <a:ea typeface="Cambria Math"/>
              </a:rPr>
              <a:t>é</a:t>
            </a:r>
            <a:endParaRPr lang="en-US" dirty="0" smtClean="0">
              <a:latin typeface="Cambria Math"/>
              <a:ea typeface="Cambria Math"/>
            </a:endParaRPr>
          </a:p>
          <a:p>
            <a:r>
              <a:rPr lang="en-US" dirty="0" smtClean="0">
                <a:latin typeface="Cambria Math"/>
                <a:ea typeface="Cambria Math"/>
              </a:rPr>
              <a:t>(1795-1870)</a:t>
            </a:r>
            <a:endParaRPr lang="en-US" dirty="0"/>
          </a:p>
        </p:txBody>
      </p:sp>
      <p:sp>
        <p:nvSpPr>
          <p:cNvPr id="6" name="TextBox 5"/>
          <p:cNvSpPr txBox="1"/>
          <p:nvPr/>
        </p:nvSpPr>
        <p:spPr>
          <a:xfrm>
            <a:off x="762000" y="4191000"/>
            <a:ext cx="3581400" cy="1477328"/>
          </a:xfrm>
          <a:prstGeom prst="rect">
            <a:avLst/>
          </a:prstGeom>
          <a:noFill/>
        </p:spPr>
        <p:txBody>
          <a:bodyPr wrap="square" rtlCol="0">
            <a:spAutoFit/>
          </a:bodyPr>
          <a:lstStyle/>
          <a:p>
            <a:r>
              <a:rPr lang="en-US" i="1" dirty="0" smtClean="0">
                <a:ea typeface="Cambria Math"/>
              </a:rPr>
              <a:t>r</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1</a:t>
            </a:r>
            <a:r>
              <a:rPr lang="en-US" i="1" dirty="0" smtClean="0">
                <a:ea typeface="Cambria Math"/>
              </a:rPr>
              <a:t>q</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i="1" dirty="0" smtClean="0">
                <a:ea typeface="Cambria Math"/>
              </a:rPr>
              <a:t>q</a:t>
            </a:r>
            <a:r>
              <a:rPr lang="en-US" baseline="-25000" dirty="0" smtClean="0">
                <a:latin typeface="Cambria Math" pitchFamily="18" charset="0"/>
                <a:ea typeface="Cambria Math" pitchFamily="18" charset="0"/>
              </a:rPr>
              <a:t>2</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a:t>
            </a:r>
            <a:endParaRPr lang="en-US" dirty="0" smtClean="0">
              <a:latin typeface="Cambria Math"/>
              <a:ea typeface="Cambria Math"/>
            </a:endParaRPr>
          </a:p>
          <a:p>
            <a:r>
              <a:rPr lang="en-US" dirty="0" smtClean="0">
                <a:latin typeface="Cambria Math"/>
                <a:ea typeface="Cambria Math"/>
              </a:rPr>
              <a:t>        ⋮</a:t>
            </a:r>
            <a:endParaRPr lang="en-US" dirty="0" smtClean="0">
              <a:ea typeface="Cambria Math"/>
            </a:endParaRP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 + </a:t>
            </a:r>
            <a:r>
              <a:rPr lang="en-US" i="1" dirty="0" err="1" smtClean="0">
                <a:ea typeface="Cambria Math"/>
              </a:rPr>
              <a:t>r</a:t>
            </a:r>
            <a:r>
              <a:rPr lang="en-US" i="1" baseline="-25000" dirty="0" err="1" smtClean="0">
                <a:latin typeface="Cambria Math" pitchFamily="18" charset="0"/>
                <a:ea typeface="Cambria Math" pitchFamily="18" charset="0"/>
              </a:rPr>
              <a:t>n</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err="1" smtClean="0">
                <a:ea typeface="Cambria Math"/>
              </a:rPr>
              <a:t>r</a:t>
            </a:r>
            <a:r>
              <a:rPr lang="en-US" i="1" baseline="-25000" dirty="0" err="1" smtClean="0">
                <a:ea typeface="Cambria Math" pitchFamily="18" charset="0"/>
              </a:rPr>
              <a:t>n</a:t>
            </a:r>
            <a:r>
              <a:rPr lang="en-US" dirty="0" smtClean="0">
                <a:ea typeface="Cambria Math"/>
              </a:rPr>
              <a:t> &lt;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err="1" smtClean="0">
                <a:ea typeface="Cambria Math"/>
              </a:rPr>
              <a:t>r</a:t>
            </a:r>
            <a:r>
              <a:rPr lang="en-US" i="1" baseline="-25000" dirty="0" err="1" smtClean="0">
                <a:ea typeface="Cambria Math" pitchFamily="18" charset="0"/>
              </a:rPr>
              <a:t>n</a:t>
            </a:r>
            <a:r>
              <a:rPr lang="en-US" i="1" dirty="0" err="1" smtClean="0">
                <a:ea typeface="Cambria Math"/>
              </a:rPr>
              <a:t>q</a:t>
            </a:r>
            <a:r>
              <a:rPr lang="en-US" i="1" baseline="-25000" dirty="0" err="1" smtClean="0">
                <a:ea typeface="Cambria Math" pitchFamily="18" charset="0"/>
              </a:rPr>
              <a:t>n</a:t>
            </a:r>
            <a:r>
              <a:rPr lang="en-US" dirty="0" smtClean="0">
                <a:ea typeface="Cambria Math"/>
              </a:rPr>
              <a:t>.</a:t>
            </a:r>
          </a:p>
        </p:txBody>
      </p:sp>
      <p:sp>
        <p:nvSpPr>
          <p:cNvPr id="7" name="TextBox 6"/>
          <p:cNvSpPr txBox="1"/>
          <p:nvPr/>
        </p:nvSpPr>
        <p:spPr>
          <a:xfrm>
            <a:off x="4800600" y="4419600"/>
            <a:ext cx="3657600" cy="1938992"/>
          </a:xfrm>
          <a:prstGeom prst="rect">
            <a:avLst/>
          </a:prstGeom>
          <a:noFill/>
        </p:spPr>
        <p:txBody>
          <a:bodyPr wrap="square" rtlCol="0">
            <a:spAutoFit/>
          </a:bodyPr>
          <a:lstStyle/>
          <a:p>
            <a:pPr marL="0" lvl="1"/>
            <a:r>
              <a:rPr lang="en-US" sz="2000" i="1" dirty="0" err="1" smtClean="0">
                <a:ea typeface="Cambria Math"/>
              </a:rPr>
              <a:t>r</a:t>
            </a:r>
            <a:r>
              <a:rPr lang="en-US" sz="2000" i="1" baseline="-25000" dirty="0" err="1" smtClean="0">
                <a:ea typeface="Cambria Math" pitchFamily="18" charset="0"/>
              </a:rPr>
              <a:t>n</a:t>
            </a:r>
            <a:r>
              <a:rPr lang="en-US" sz="2000" dirty="0" smtClean="0">
                <a:latin typeface="Cambria Math" pitchFamily="18" charset="0"/>
                <a:ea typeface="Cambria Math" pitchFamily="18" charset="0"/>
              </a:rPr>
              <a:t> </a:t>
            </a:r>
            <a:r>
              <a:rPr lang="en-US" sz="2000" dirty="0" smtClean="0">
                <a:ea typeface="Cambria Math"/>
              </a:rPr>
              <a:t> </a:t>
            </a:r>
            <a:r>
              <a:rPr lang="en-US" sz="2000" dirty="0" smtClean="0">
                <a:latin typeface="Cambria Math"/>
                <a:ea typeface="Cambria Math"/>
              </a:rPr>
              <a:t>≥ </a:t>
            </a:r>
            <a:r>
              <a:rPr lang="en-US" sz="2000" dirty="0" smtClean="0">
                <a:latin typeface="Cambria Math" pitchFamily="18" charset="0"/>
                <a:ea typeface="Cambria Math" pitchFamily="18" charset="0"/>
              </a:rPr>
              <a:t>1</a:t>
            </a:r>
            <a:r>
              <a:rPr lang="en-US" sz="2000" i="1" dirty="0" smtClean="0"/>
              <a:t> =</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2</a:t>
            </a:r>
            <a:r>
              <a:rPr lang="en-US" sz="2000" dirty="0" smtClean="0">
                <a:ea typeface="Cambria Math"/>
              </a:rPr>
              <a:t>,</a:t>
            </a:r>
          </a:p>
          <a:p>
            <a:pPr marL="0" lvl="1"/>
            <a:r>
              <a:rPr lang="en-US" sz="2000" i="1" dirty="0" smtClean="0">
                <a:ea typeface="Cambria Math"/>
              </a:rPr>
              <a:t>r</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dirty="0" smtClean="0">
                <a:latin typeface="Cambria Math" pitchFamily="18" charset="0"/>
                <a:ea typeface="Cambria Math" pitchFamily="18" charset="0"/>
              </a:rPr>
              <a:t>2</a:t>
            </a:r>
            <a:r>
              <a:rPr lang="en-US" sz="2000" i="1" dirty="0" smtClean="0">
                <a:ea typeface="Cambria Math"/>
              </a:rPr>
              <a:t> </a:t>
            </a:r>
            <a:r>
              <a:rPr lang="en-US" sz="2000" i="1" dirty="0" err="1" smtClean="0">
                <a:ea typeface="Cambria Math"/>
              </a:rPr>
              <a:t>r</a:t>
            </a:r>
            <a:r>
              <a:rPr lang="en-US" sz="2000" i="1" baseline="-25000" dirty="0" err="1" smtClean="0">
                <a:ea typeface="Cambria Math" pitchFamily="18" charset="0"/>
              </a:rPr>
              <a:t>n</a:t>
            </a:r>
            <a:r>
              <a:rPr lang="en-US" sz="2000" i="1" dirty="0" smtClean="0"/>
              <a:t> </a:t>
            </a:r>
            <a:r>
              <a:rPr lang="en-US" sz="2000" dirty="0" smtClean="0">
                <a:latin typeface="Cambria Math"/>
                <a:ea typeface="Cambria Math"/>
              </a:rPr>
              <a:t>≥</a:t>
            </a:r>
            <a:r>
              <a:rPr lang="en-US" sz="2000" dirty="0" smtClean="0">
                <a:latin typeface="Cambria Math" pitchFamily="18" charset="0"/>
                <a:ea typeface="Cambria Math" pitchFamily="18" charset="0"/>
              </a:rPr>
              <a:t> 2</a:t>
            </a:r>
            <a:r>
              <a:rPr lang="en-US" sz="2000" dirty="0" smtClean="0">
                <a:latin typeface="Cambria Math"/>
                <a:ea typeface="Cambria Math"/>
              </a:rPr>
              <a:t> </a:t>
            </a:r>
            <a:r>
              <a:rPr lang="en-US" sz="2000" i="1" dirty="0" smtClean="0"/>
              <a:t>f</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3</a:t>
            </a:r>
            <a:r>
              <a:rPr lang="en-US" sz="2000" dirty="0" smtClean="0">
                <a:ea typeface="Cambria Math"/>
              </a:rPr>
              <a:t>, </a:t>
            </a:r>
          </a:p>
          <a:p>
            <a:pPr marL="0" lvl="1"/>
            <a:r>
              <a:rPr lang="en-US" sz="2000" i="1" dirty="0" smtClean="0">
                <a:ea typeface="Cambria Math"/>
              </a:rPr>
              <a:t>r</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r</a:t>
            </a:r>
            <a:r>
              <a:rPr lang="en-US" sz="2000" i="1" baseline="-25000" dirty="0" smtClean="0">
                <a:ea typeface="Cambria Math" pitchFamily="18" charset="0"/>
              </a:rPr>
              <a:t>n-</a:t>
            </a:r>
            <a:r>
              <a:rPr lang="en-US" sz="2000" baseline="-25000" dirty="0" smtClean="0">
                <a:ea typeface="Cambria Math" pitchFamily="18" charset="0"/>
              </a:rPr>
              <a:t>1</a:t>
            </a:r>
            <a:r>
              <a:rPr lang="en-US" sz="2000" i="1" dirty="0" smtClean="0"/>
              <a:t> </a:t>
            </a:r>
            <a:r>
              <a:rPr lang="en-US" sz="2000" dirty="0" smtClean="0">
                <a:ea typeface="Cambria Math"/>
              </a:rPr>
              <a:t>+ </a:t>
            </a:r>
            <a:r>
              <a:rPr lang="en-US" sz="2000" i="1" dirty="0" err="1" smtClean="0">
                <a:ea typeface="Cambria Math"/>
              </a:rPr>
              <a:t>r</a:t>
            </a:r>
            <a:r>
              <a:rPr lang="en-US" sz="2000" i="1" baseline="-25000" dirty="0" err="1" smtClean="0">
                <a:ea typeface="Cambria Math" pitchFamily="18" charset="0"/>
              </a:rPr>
              <a:t>n</a:t>
            </a:r>
            <a:r>
              <a:rPr lang="en-US" sz="2000" dirty="0" smtClean="0">
                <a:ea typeface="Cambria Math"/>
              </a:rPr>
              <a:t> </a:t>
            </a:r>
            <a:r>
              <a:rPr lang="en-US" sz="2000" dirty="0" smtClean="0">
                <a:latin typeface="Cambria Math"/>
                <a:ea typeface="Cambria Math"/>
              </a:rPr>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3 </a:t>
            </a:r>
            <a:r>
              <a:rPr lang="en-US" sz="2000" dirty="0" smtClean="0">
                <a:ea typeface="Cambria Math"/>
              </a:rPr>
              <a:t>+ </a:t>
            </a:r>
            <a:r>
              <a:rPr lang="en-US" sz="2000" i="1" dirty="0" smtClean="0"/>
              <a:t>f</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4</a:t>
            </a:r>
            <a:r>
              <a:rPr lang="en-US" sz="2000" dirty="0" smtClean="0">
                <a:ea typeface="Cambria Math"/>
              </a:rPr>
              <a:t>,</a:t>
            </a:r>
          </a:p>
          <a:p>
            <a:pPr marL="0" lvl="1"/>
            <a:r>
              <a:rPr lang="en-US" sz="2000" dirty="0" smtClean="0">
                <a:latin typeface="Cambria Math"/>
                <a:ea typeface="Cambria Math"/>
              </a:rPr>
              <a:t>        ⋮</a:t>
            </a:r>
          </a:p>
          <a:p>
            <a:pPr marL="0" lvl="1"/>
            <a:r>
              <a:rPr lang="en-US" sz="2000" i="1" dirty="0" smtClean="0">
                <a:ea typeface="Cambria Math"/>
              </a:rPr>
              <a:t>r</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r</a:t>
            </a:r>
            <a:r>
              <a:rPr lang="en-US" sz="2000" baseline="-25000" dirty="0" smtClean="0">
                <a:ea typeface="Cambria Math" pitchFamily="18" charset="0"/>
              </a:rPr>
              <a:t>3</a:t>
            </a:r>
            <a:r>
              <a:rPr lang="en-US" sz="2000" i="1" dirty="0" smtClean="0"/>
              <a:t> </a:t>
            </a:r>
            <a:r>
              <a:rPr lang="en-US" sz="2000" dirty="0" smtClean="0">
                <a:ea typeface="Cambria Math"/>
              </a:rPr>
              <a:t>+ </a:t>
            </a:r>
            <a:r>
              <a:rPr lang="en-US" sz="2000" i="1" dirty="0" smtClean="0">
                <a:ea typeface="Cambria Math"/>
              </a:rPr>
              <a:t>r</a:t>
            </a:r>
            <a:r>
              <a:rPr lang="en-US" sz="2000" baseline="-25000" dirty="0" smtClean="0">
                <a:latin typeface="Cambria Math" pitchFamily="18" charset="0"/>
                <a:ea typeface="Cambria Math" pitchFamily="18" charset="0"/>
              </a:rPr>
              <a:t>4</a:t>
            </a:r>
            <a:r>
              <a:rPr lang="en-US" sz="2000" dirty="0" smtClean="0">
                <a:ea typeface="Cambria Math"/>
              </a:rPr>
              <a:t> </a:t>
            </a:r>
            <a:r>
              <a:rPr lang="en-US" sz="2000" dirty="0" smtClean="0">
                <a:latin typeface="Cambria Math"/>
                <a:ea typeface="Cambria Math"/>
              </a:rPr>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 </a:t>
            </a:r>
            <a:r>
              <a:rPr lang="en-US" sz="2000" dirty="0" smtClean="0">
                <a:ea typeface="Cambria Math"/>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dirty="0" smtClean="0">
                <a:ea typeface="Cambria Math"/>
              </a:rPr>
              <a:t>,</a:t>
            </a:r>
          </a:p>
          <a:p>
            <a:pPr marL="0" lvl="1"/>
            <a:r>
              <a:rPr lang="en-US" sz="2000" i="1" dirty="0" smtClean="0">
                <a:ea typeface="Cambria Math"/>
              </a:rPr>
              <a:t>b = r</a:t>
            </a:r>
            <a:r>
              <a:rPr lang="en-US" sz="2000" baseline="-25000" dirty="0" smtClean="0">
                <a:latin typeface="Cambria Math" pitchFamily="18" charset="0"/>
                <a:ea typeface="Cambria Math" pitchFamily="18" charset="0"/>
              </a:rPr>
              <a:t>1</a:t>
            </a:r>
            <a:r>
              <a:rPr lang="en-US" sz="2000" dirty="0" smtClean="0">
                <a:latin typeface="Cambria Math"/>
                <a:ea typeface="Cambria Math"/>
              </a:rPr>
              <a:t> ≥</a:t>
            </a:r>
            <a:r>
              <a:rPr lang="en-US" sz="2000" i="1" dirty="0" smtClean="0">
                <a:ea typeface="Cambria Math"/>
              </a:rPr>
              <a:t>  r</a:t>
            </a:r>
            <a:r>
              <a:rPr lang="en-US" sz="2000" baseline="-25000" dirty="0" smtClean="0">
                <a:latin typeface="Cambria Math" pitchFamily="18" charset="0"/>
                <a:ea typeface="Cambria Math" pitchFamily="18" charset="0"/>
              </a:rPr>
              <a:t>2</a:t>
            </a:r>
            <a:r>
              <a:rPr lang="en-US" sz="2000" dirty="0" smtClean="0">
                <a:ea typeface="Cambria Math"/>
              </a:rPr>
              <a:t> +</a:t>
            </a:r>
            <a:r>
              <a:rPr lang="en-US" sz="2000" i="1" dirty="0" smtClean="0">
                <a:ea typeface="Cambria Math"/>
              </a:rPr>
              <a:t> r</a:t>
            </a:r>
            <a:r>
              <a:rPr lang="en-US" sz="2000" baseline="-25000" dirty="0" smtClean="0">
                <a:ea typeface="Cambria Math" pitchFamily="18" charset="0"/>
              </a:rPr>
              <a:t>3</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 </a:t>
            </a:r>
            <a:r>
              <a:rPr lang="en-US" sz="2000" dirty="0" smtClean="0">
                <a:ea typeface="Cambria Math"/>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a:t>
            </a:r>
            <a:r>
              <a:rPr lang="en-US" sz="2000" dirty="0" smtClean="0">
                <a:ea typeface="Cambria Math"/>
              </a:rPr>
              <a:t>.</a:t>
            </a:r>
          </a:p>
        </p:txBody>
      </p:sp>
      <p:sp>
        <p:nvSpPr>
          <p:cNvPr id="8" name="TextBox 7"/>
          <p:cNvSpPr txBox="1"/>
          <p:nvPr/>
        </p:nvSpPr>
        <p:spPr>
          <a:xfrm>
            <a:off x="762000" y="3429000"/>
            <a:ext cx="3352800" cy="646331"/>
          </a:xfrm>
          <a:prstGeom prst="rect">
            <a:avLst/>
          </a:prstGeom>
          <a:noFill/>
        </p:spPr>
        <p:txBody>
          <a:bodyPr wrap="square" rtlCol="0">
            <a:spAutoFit/>
          </a:bodyPr>
          <a:lstStyle/>
          <a:p>
            <a:pPr>
              <a:buClr>
                <a:schemeClr val="accent1"/>
              </a:buClr>
              <a:buFont typeface="Arial" pitchFamily="34" charset="0"/>
              <a:buChar char="•"/>
            </a:pPr>
            <a:r>
              <a:rPr lang="en-US" i="1" dirty="0" smtClean="0">
                <a:ea typeface="Cambria Math"/>
              </a:rPr>
              <a:t>  n</a:t>
            </a:r>
            <a:r>
              <a:rPr lang="en-US" dirty="0" smtClean="0">
                <a:ea typeface="Cambria Math"/>
              </a:rPr>
              <a:t> divisions  are used to</a:t>
            </a:r>
            <a:r>
              <a:rPr lang="en-US" dirty="0" smtClean="0"/>
              <a:t> obtain (with </a:t>
            </a:r>
            <a:r>
              <a:rPr lang="en-US" i="1" dirty="0" smtClean="0"/>
              <a:t>a</a:t>
            </a:r>
            <a:r>
              <a:rPr lang="en-US" dirty="0" smtClean="0"/>
              <a:t> = </a:t>
            </a:r>
            <a:r>
              <a:rPr lang="en-US" i="1" dirty="0" smtClean="0">
                <a:ea typeface="Cambria Math"/>
              </a:rPr>
              <a:t>r</a:t>
            </a:r>
            <a:r>
              <a:rPr lang="en-US" baseline="-25000" dirty="0" smtClean="0">
                <a:latin typeface="Cambria Math" pitchFamily="18" charset="0"/>
                <a:ea typeface="Cambria Math" pitchFamily="18" charset="0"/>
              </a:rPr>
              <a:t>0</a:t>
            </a:r>
            <a:r>
              <a:rPr lang="en-US" dirty="0" smtClean="0">
                <a:ea typeface="Cambria Math"/>
              </a:rPr>
              <a:t>,</a:t>
            </a:r>
            <a:r>
              <a:rPr lang="en-US" i="1" dirty="0" smtClean="0">
                <a:ea typeface="Cambria Math"/>
              </a:rPr>
              <a:t>b</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 ): </a:t>
            </a:r>
            <a:endParaRPr lang="en-US" dirty="0"/>
          </a:p>
        </p:txBody>
      </p:sp>
      <p:sp>
        <p:nvSpPr>
          <p:cNvPr id="9" name="TextBox 8"/>
          <p:cNvSpPr txBox="1"/>
          <p:nvPr/>
        </p:nvSpPr>
        <p:spPr>
          <a:xfrm>
            <a:off x="4724400" y="3810000"/>
            <a:ext cx="3733800" cy="646331"/>
          </a:xfrm>
          <a:prstGeom prst="rect">
            <a:avLst/>
          </a:prstGeom>
          <a:noFill/>
        </p:spPr>
        <p:txBody>
          <a:bodyPr wrap="square" rtlCol="0">
            <a:spAutoFit/>
          </a:bodyPr>
          <a:lstStyle/>
          <a:p>
            <a:pPr>
              <a:buClr>
                <a:schemeClr val="accent1"/>
              </a:buClr>
              <a:buFont typeface="Arial" pitchFamily="34" charset="0"/>
              <a:buChar char="•"/>
            </a:pPr>
            <a:r>
              <a:rPr lang="en-US" dirty="0" smtClean="0">
                <a:ea typeface="Cambria Math"/>
              </a:rPr>
              <a:t> Since each quotient </a:t>
            </a:r>
            <a:r>
              <a:rPr lang="en-US" i="1" dirty="0" smtClean="0">
                <a:ea typeface="Cambria Math"/>
              </a:rPr>
              <a:t>q</a:t>
            </a:r>
            <a:r>
              <a:rPr lang="en-US" baseline="-25000" dirty="0" smtClean="0">
                <a:latin typeface="Cambria Math" pitchFamily="18" charset="0"/>
                <a:ea typeface="Cambria Math" pitchFamily="18" charset="0"/>
              </a:rPr>
              <a:t>1</a:t>
            </a:r>
            <a:r>
              <a:rPr lang="en-US" dirty="0" smtClean="0">
                <a:latin typeface="Cambria Math"/>
                <a:ea typeface="Cambria Math"/>
              </a:rPr>
              <a:t>, </a:t>
            </a:r>
            <a:r>
              <a:rPr lang="en-US" i="1" dirty="0" smtClean="0">
                <a:ea typeface="Cambria Math"/>
              </a:rPr>
              <a:t>q</a:t>
            </a:r>
            <a:r>
              <a:rPr lang="en-US" baseline="-25000" dirty="0" smtClean="0">
                <a:latin typeface="Cambria Math" pitchFamily="18" charset="0"/>
                <a:ea typeface="Cambria Math" pitchFamily="18" charset="0"/>
              </a:rPr>
              <a:t>2</a:t>
            </a:r>
            <a:r>
              <a:rPr lang="en-US" dirty="0" smtClean="0">
                <a:latin typeface="Cambria Math"/>
                <a:ea typeface="Cambria Math"/>
              </a:rPr>
              <a:t> , …,</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 </a:t>
            </a:r>
            <a:r>
              <a:rPr lang="en-US" dirty="0" smtClean="0">
                <a:latin typeface="Cambria Math"/>
                <a:ea typeface="Cambria Math"/>
              </a:rPr>
              <a:t>is at least 1 and </a:t>
            </a:r>
            <a:r>
              <a:rPr lang="en-US" i="1" dirty="0" err="1" smtClean="0">
                <a:ea typeface="Cambria Math"/>
              </a:rPr>
              <a:t>q</a:t>
            </a:r>
            <a:r>
              <a:rPr lang="en-US" i="1" baseline="-25000" dirty="0" err="1"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2:</a:t>
            </a:r>
          </a:p>
        </p:txBody>
      </p:sp>
      <p:sp>
        <p:nvSpPr>
          <p:cNvPr id="11" name="TextBox 10"/>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err="1" smtClean="0"/>
              <a:t>Lam</a:t>
            </a:r>
            <a:r>
              <a:rPr lang="en-US" dirty="0" err="1" smtClean="0">
                <a:latin typeface="Cambria Math"/>
                <a:ea typeface="Cambria Math"/>
              </a:rPr>
              <a:t>é</a:t>
            </a:r>
            <a:r>
              <a:rPr lang="en-US" dirty="0" err="1" smtClean="0"/>
              <a:t>’s</a:t>
            </a:r>
            <a:r>
              <a:rPr lang="en-US" dirty="0" smtClean="0"/>
              <a:t> Theorem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ea typeface="Cambria Math"/>
              </a:rPr>
              <a:t>It follows that if </a:t>
            </a:r>
            <a:r>
              <a:rPr lang="en-US" i="1" dirty="0" smtClean="0">
                <a:ea typeface="Cambria Math"/>
              </a:rPr>
              <a:t>n</a:t>
            </a:r>
            <a:r>
              <a:rPr lang="en-US" dirty="0" smtClean="0">
                <a:ea typeface="Cambria Math"/>
              </a:rPr>
              <a:t> divisions are used by the Euclidian algorithm to find </a:t>
            </a:r>
            <a:r>
              <a:rPr lang="en-US" dirty="0" err="1" smtClean="0">
                <a:ea typeface="Cambria Math"/>
              </a:rPr>
              <a:t>gcd</a:t>
            </a:r>
            <a:r>
              <a:rPr lang="en-US" dirty="0" smtClean="0">
                <a:ea typeface="Cambria Math"/>
              </a:rPr>
              <a:t>(</a:t>
            </a:r>
            <a:r>
              <a:rPr lang="en-US" i="1" dirty="0" err="1" smtClean="0">
                <a:ea typeface="Cambria Math"/>
              </a:rPr>
              <a:t>a</a:t>
            </a:r>
            <a:r>
              <a:rPr lang="en-US" dirty="0" err="1" smtClean="0">
                <a:ea typeface="Cambria Math"/>
              </a:rPr>
              <a:t>,</a:t>
            </a:r>
            <a:r>
              <a:rPr lang="en-US" i="1" dirty="0" err="1" smtClean="0">
                <a:ea typeface="Cambria Math"/>
              </a:rPr>
              <a:t>b</a:t>
            </a:r>
            <a:r>
              <a:rPr lang="en-US" dirty="0" smtClean="0">
                <a:ea typeface="Cambria Math"/>
              </a:rPr>
              <a:t>) </a:t>
            </a:r>
            <a:r>
              <a:rPr lang="en-US" dirty="0" smtClean="0"/>
              <a:t>with </a:t>
            </a:r>
            <a:r>
              <a:rPr lang="en-US" i="1" dirty="0" smtClean="0"/>
              <a:t>a</a:t>
            </a:r>
            <a:r>
              <a:rPr lang="en-US" dirty="0" smtClean="0"/>
              <a:t> </a:t>
            </a:r>
            <a:r>
              <a:rPr lang="en-US" dirty="0" smtClean="0">
                <a:latin typeface="Cambria Math"/>
                <a:ea typeface="Cambria Math"/>
              </a:rPr>
              <a:t>≥ </a:t>
            </a:r>
            <a:r>
              <a:rPr lang="en-US" i="1" dirty="0" smtClean="0">
                <a:latin typeface="Cambria Math"/>
                <a:ea typeface="Cambria Math"/>
              </a:rPr>
              <a:t>b, </a:t>
            </a:r>
            <a:r>
              <a:rPr lang="en-US" dirty="0" smtClean="0">
                <a:ea typeface="Cambria Math"/>
              </a:rPr>
              <a:t>then </a:t>
            </a:r>
            <a:r>
              <a:rPr lang="en-US" sz="2800" i="1" dirty="0" smtClean="0">
                <a:ea typeface="Cambria Math"/>
              </a:rPr>
              <a:t>b </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ea typeface="Cambria Math"/>
              </a:rPr>
              <a:t> </a:t>
            </a:r>
            <a:r>
              <a:rPr lang="en-US" sz="2800" dirty="0" smtClean="0">
                <a:latin typeface="Cambria Math" pitchFamily="18" charset="0"/>
                <a:ea typeface="Cambria Math" pitchFamily="18" charset="0"/>
              </a:rPr>
              <a:t> </a:t>
            </a:r>
            <a:r>
              <a:rPr lang="en-US" sz="2800" i="1" dirty="0" smtClean="0"/>
              <a:t>f</a:t>
            </a:r>
            <a:r>
              <a:rPr lang="en-US" sz="2800" i="1" baseline="-25000" dirty="0" smtClean="0">
                <a:ea typeface="Cambria Math" pitchFamily="18" charset="0"/>
              </a:rPr>
              <a:t>n+</a:t>
            </a:r>
            <a:r>
              <a:rPr lang="en-US" sz="2800" baseline="-25000" dirty="0" smtClean="0">
                <a:latin typeface="Cambria Math" pitchFamily="18" charset="0"/>
                <a:ea typeface="Cambria Math" pitchFamily="18" charset="0"/>
              </a:rPr>
              <a:t>1</a:t>
            </a:r>
            <a:r>
              <a:rPr lang="en-US" dirty="0" smtClean="0">
                <a:ea typeface="Cambria Math"/>
              </a:rPr>
              <a:t>. By Example </a:t>
            </a:r>
            <a:r>
              <a:rPr lang="en-US" dirty="0" smtClean="0">
                <a:latin typeface="Cambria Math" pitchFamily="18" charset="0"/>
                <a:ea typeface="Cambria Math" pitchFamily="18" charset="0"/>
              </a:rPr>
              <a:t>4</a:t>
            </a:r>
            <a:r>
              <a:rPr lang="en-US" dirty="0" smtClean="0">
                <a:ea typeface="Cambria Math"/>
              </a:rPr>
              <a:t>, </a:t>
            </a:r>
            <a:r>
              <a:rPr lang="en-US" i="1" dirty="0" smtClean="0">
                <a:ea typeface="Cambria Math"/>
              </a:rPr>
              <a:t>f</a:t>
            </a:r>
            <a:r>
              <a:rPr lang="en-US" i="1" baseline="-25000" dirty="0" smtClean="0">
                <a:ea typeface="Cambria Math"/>
              </a:rPr>
              <a:t>n+</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 − 1</a:t>
            </a:r>
            <a:r>
              <a:rPr lang="en-US" dirty="0" smtClean="0"/>
              <a:t>, for </a:t>
            </a:r>
            <a:r>
              <a:rPr lang="en-US" i="1" dirty="0" smtClean="0"/>
              <a:t>n</a:t>
            </a:r>
            <a:r>
              <a:rPr lang="en-US" dirty="0" smtClean="0"/>
              <a:t> </a:t>
            </a:r>
            <a:r>
              <a:rPr lang="en-US" dirty="0" smtClean="0">
                <a:latin typeface="Cambria Math"/>
                <a:ea typeface="Cambria Math"/>
              </a:rPr>
              <a:t>&gt; 2, </a:t>
            </a:r>
            <a:r>
              <a:rPr lang="en-US" dirty="0" smtClean="0"/>
              <a:t>where               </a:t>
            </a:r>
            <a:r>
              <a:rPr lang="el-GR" dirty="0" smtClean="0">
                <a:latin typeface="Cambria Math"/>
                <a:ea typeface="Cambria Math"/>
              </a:rPr>
              <a:t>α</a:t>
            </a:r>
            <a:r>
              <a:rPr lang="en-US" dirty="0" smtClean="0">
                <a:latin typeface="Cambria Math"/>
                <a:ea typeface="Cambria Math"/>
              </a:rPr>
              <a:t> = (1 + √5)/2. Therefore, </a:t>
            </a:r>
            <a:r>
              <a:rPr lang="en-US" i="1" dirty="0" smtClean="0">
                <a:latin typeface="Cambria Math"/>
                <a:ea typeface="Cambria Math"/>
              </a:rPr>
              <a:t>b</a:t>
            </a:r>
            <a:r>
              <a:rPr lang="en-US" dirty="0" smtClean="0">
                <a:latin typeface="Cambria Math"/>
                <a:ea typeface="Cambria Math"/>
              </a:rPr>
              <a:t> &gt;</a:t>
            </a:r>
            <a:r>
              <a:rPr lang="el-GR" dirty="0" smtClean="0">
                <a:latin typeface="Cambria Math"/>
                <a:ea typeface="Cambria Math"/>
              </a:rPr>
              <a:t> α</a:t>
            </a:r>
            <a:r>
              <a:rPr lang="en-US" i="1" baseline="30000" dirty="0" smtClean="0">
                <a:ea typeface="Cambria Math"/>
              </a:rPr>
              <a:t>n</a:t>
            </a:r>
            <a:r>
              <a:rPr lang="en-US" baseline="30000" dirty="0" smtClean="0">
                <a:latin typeface="Cambria Math"/>
                <a:ea typeface="Cambria Math"/>
              </a:rPr>
              <a:t>−1</a:t>
            </a:r>
            <a:r>
              <a:rPr lang="en-US" dirty="0" smtClean="0">
                <a:ea typeface="Cambria Math"/>
              </a:rPr>
              <a:t>.</a:t>
            </a:r>
          </a:p>
          <a:p>
            <a:r>
              <a:rPr lang="en-US" dirty="0" smtClean="0">
                <a:ea typeface="Cambria Math"/>
              </a:rPr>
              <a:t>Because log</a:t>
            </a:r>
            <a:r>
              <a:rPr lang="en-US" baseline="-25000" dirty="0" smtClean="0">
                <a:latin typeface="Cambria Math" pitchFamily="18" charset="0"/>
                <a:ea typeface="Cambria Math" pitchFamily="18" charset="0"/>
              </a:rPr>
              <a:t>10</a:t>
            </a:r>
            <a:r>
              <a:rPr lang="en-US" dirty="0" smtClean="0">
                <a:ea typeface="Cambria Math"/>
              </a:rPr>
              <a:t> </a:t>
            </a:r>
            <a:r>
              <a:rPr lang="el-GR" dirty="0" smtClean="0">
                <a:latin typeface="Cambria Math"/>
                <a:ea typeface="Cambria Math"/>
              </a:rPr>
              <a:t>α</a:t>
            </a:r>
            <a:r>
              <a:rPr lang="en-US" dirty="0" smtClean="0">
                <a:latin typeface="Cambria Math"/>
                <a:ea typeface="Cambria Math"/>
              </a:rPr>
              <a:t> ≈ 0.208 &gt; 1/5,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t> </a:t>
            </a:r>
            <a:r>
              <a:rPr lang="en-US" dirty="0" smtClean="0">
                <a:latin typeface="Cambria Math"/>
                <a:ea typeface="Cambria Math"/>
              </a:rPr>
              <a:t>&gt; (</a:t>
            </a:r>
            <a:r>
              <a:rPr lang="en-US" i="1" dirty="0" smtClean="0">
                <a:ea typeface="Cambria Math"/>
              </a:rPr>
              <a:t>n</a:t>
            </a:r>
            <a:r>
              <a:rPr lang="en-US" dirty="0" smtClean="0">
                <a:latin typeface="Cambria Math"/>
                <a:ea typeface="Cambria Math"/>
              </a:rPr>
              <a:t>−1)</a:t>
            </a:r>
            <a:r>
              <a:rPr lang="en-US" dirty="0" smtClean="0">
                <a:ea typeface="Cambria Math"/>
              </a:rPr>
              <a:t> log</a:t>
            </a:r>
            <a:r>
              <a:rPr lang="en-US" baseline="-25000" dirty="0" smtClean="0">
                <a:latin typeface="Cambria Math" pitchFamily="18" charset="0"/>
                <a:ea typeface="Cambria Math" pitchFamily="18" charset="0"/>
              </a:rPr>
              <a:t>10</a:t>
            </a:r>
            <a:r>
              <a:rPr lang="el-GR" dirty="0" smtClean="0">
                <a:latin typeface="Cambria Math"/>
                <a:ea typeface="Cambria Math"/>
              </a:rPr>
              <a:t> α</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&gt;</a:t>
            </a:r>
            <a:r>
              <a:rPr lang="en-US" dirty="0" smtClean="0">
                <a:latin typeface="Cambria Math"/>
                <a:ea typeface="Cambria Math"/>
              </a:rPr>
              <a:t> (</a:t>
            </a:r>
            <a:r>
              <a:rPr lang="en-US" i="1" dirty="0" smtClean="0">
                <a:ea typeface="Cambria Math"/>
              </a:rPr>
              <a:t>n</a:t>
            </a:r>
            <a:r>
              <a:rPr lang="en-US" dirty="0" smtClean="0">
                <a:latin typeface="Cambria Math"/>
                <a:ea typeface="Cambria Math"/>
              </a:rPr>
              <a:t>−1)/5 . Hence,</a:t>
            </a:r>
          </a:p>
          <a:p>
            <a:pPr>
              <a:buNone/>
            </a:pPr>
            <a:endParaRPr lang="en-US" dirty="0" smtClean="0">
              <a:latin typeface="Cambria Math"/>
              <a:ea typeface="Cambria Math"/>
            </a:endParaRPr>
          </a:p>
          <a:p>
            <a:pPr>
              <a:buNone/>
            </a:pPr>
            <a:endParaRPr lang="en-US" dirty="0" smtClean="0">
              <a:latin typeface="Cambria Math" pitchFamily="18" charset="0"/>
              <a:ea typeface="Cambria Math" pitchFamily="18" charset="0"/>
            </a:endParaRPr>
          </a:p>
          <a:p>
            <a:r>
              <a:rPr lang="en-US" dirty="0" smtClean="0">
                <a:ea typeface="Cambria Math" pitchFamily="18" charset="0"/>
              </a:rPr>
              <a:t>Suppose that  </a:t>
            </a:r>
            <a:r>
              <a:rPr lang="en-US" i="1" dirty="0" smtClean="0">
                <a:ea typeface="Cambria Math" pitchFamily="18" charset="0"/>
              </a:rPr>
              <a:t>b </a:t>
            </a:r>
            <a:r>
              <a:rPr lang="en-US" dirty="0" smtClean="0">
                <a:ea typeface="Cambria Math" pitchFamily="18" charset="0"/>
              </a:rPr>
              <a:t>has </a:t>
            </a:r>
            <a:r>
              <a:rPr lang="en-US" i="1" dirty="0" smtClean="0">
                <a:ea typeface="Cambria Math" pitchFamily="18" charset="0"/>
              </a:rPr>
              <a:t>k </a:t>
            </a:r>
            <a:r>
              <a:rPr lang="en-US" dirty="0" smtClean="0">
                <a:ea typeface="Cambria Math" pitchFamily="18" charset="0"/>
              </a:rPr>
              <a:t>decimal digits. Then </a:t>
            </a:r>
            <a:r>
              <a:rPr lang="en-US" i="1" dirty="0" smtClean="0">
                <a:ea typeface="Cambria Math" pitchFamily="18" charset="0"/>
              </a:rPr>
              <a:t>b</a:t>
            </a:r>
            <a:r>
              <a:rPr lang="en-US" dirty="0" smtClean="0">
                <a:ea typeface="Cambria Math" pitchFamily="18" charset="0"/>
              </a:rPr>
              <a:t> &lt; </a:t>
            </a:r>
            <a:r>
              <a:rPr lang="en-US" dirty="0" smtClean="0">
                <a:latin typeface="Cambria Math" pitchFamily="18" charset="0"/>
                <a:ea typeface="Cambria Math" pitchFamily="18" charset="0"/>
              </a:rPr>
              <a:t>10</a:t>
            </a:r>
            <a:r>
              <a:rPr lang="en-US" i="1" baseline="30000" dirty="0" smtClean="0">
                <a:ea typeface="Cambria Math" pitchFamily="18" charset="0"/>
              </a:rPr>
              <a:t>k</a:t>
            </a:r>
            <a:r>
              <a:rPr lang="en-US" dirty="0" smtClean="0">
                <a:ea typeface="Cambria Math" pitchFamily="18" charset="0"/>
              </a:rPr>
              <a:t> and log</a:t>
            </a:r>
            <a:r>
              <a:rPr lang="en-US" baseline="-25000" dirty="0" smtClean="0">
                <a:latin typeface="Cambria Math" pitchFamily="18" charset="0"/>
                <a:ea typeface="Cambria Math" pitchFamily="18" charset="0"/>
              </a:rPr>
              <a:t>10</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&lt; </a:t>
            </a:r>
            <a:r>
              <a:rPr lang="en-US" i="1" dirty="0" smtClean="0">
                <a:ea typeface="Cambria Math" pitchFamily="18" charset="0"/>
              </a:rPr>
              <a:t>k</a:t>
            </a:r>
            <a:r>
              <a:rPr lang="en-US" dirty="0" smtClean="0">
                <a:ea typeface="Cambria Math" pitchFamily="18" charset="0"/>
              </a:rPr>
              <a:t>. It  follows that </a:t>
            </a:r>
            <a:r>
              <a:rPr lang="en-US" i="1" dirty="0" smtClean="0">
                <a:ea typeface="Cambria Math" pitchFamily="18" charset="0"/>
              </a:rPr>
              <a:t>n</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dirty="0" smtClean="0">
                <a:latin typeface="Cambria Math" pitchFamily="18" charset="0"/>
                <a:ea typeface="Cambria Math" pitchFamily="18" charset="0"/>
              </a:rPr>
              <a:t>1</a:t>
            </a:r>
            <a:r>
              <a:rPr lang="en-US" dirty="0" smtClean="0">
                <a:ea typeface="Cambria Math" pitchFamily="18" charset="0"/>
              </a:rPr>
              <a:t> &lt; </a:t>
            </a:r>
            <a:r>
              <a:rPr lang="en-US" dirty="0" smtClean="0">
                <a:latin typeface="Cambria Math" pitchFamily="18" charset="0"/>
                <a:ea typeface="Cambria Math" pitchFamily="18" charset="0"/>
              </a:rPr>
              <a:t>5</a:t>
            </a:r>
            <a:r>
              <a:rPr lang="en-US" i="1" dirty="0" smtClean="0">
                <a:ea typeface="Cambria Math" pitchFamily="18" charset="0"/>
              </a:rPr>
              <a:t>k</a:t>
            </a:r>
            <a:r>
              <a:rPr lang="en-US" dirty="0" smtClean="0">
                <a:ea typeface="Cambria Math" pitchFamily="18" charset="0"/>
              </a:rPr>
              <a:t> and since </a:t>
            </a:r>
            <a:r>
              <a:rPr lang="en-US" i="1" dirty="0" smtClean="0">
                <a:ea typeface="Cambria Math" pitchFamily="18" charset="0"/>
              </a:rPr>
              <a:t>k</a:t>
            </a:r>
            <a:r>
              <a:rPr lang="en-US" dirty="0" smtClean="0">
                <a:ea typeface="Cambria Math" pitchFamily="18" charset="0"/>
              </a:rPr>
              <a:t> is an integer, </a:t>
            </a:r>
            <a:r>
              <a:rPr lang="en-US" i="1" dirty="0" smtClean="0">
                <a:ea typeface="Cambria Math" pitchFamily="18" charset="0"/>
              </a:rPr>
              <a:t>n</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dirty="0" smtClean="0">
                <a:latin typeface="Cambria Math" pitchFamily="18" charset="0"/>
                <a:ea typeface="Cambria Math" pitchFamily="18" charset="0"/>
              </a:rPr>
              <a:t>5</a:t>
            </a:r>
            <a:r>
              <a:rPr lang="en-US" i="1" dirty="0" smtClean="0">
                <a:ea typeface="Cambria Math" pitchFamily="18" charset="0"/>
              </a:rPr>
              <a:t>k</a:t>
            </a:r>
            <a:r>
              <a:rPr lang="en-US" dirty="0" smtClean="0">
                <a:ea typeface="Cambria Math" pitchFamily="18" charset="0"/>
              </a:rPr>
              <a:t>.</a:t>
            </a:r>
          </a:p>
          <a:p>
            <a:pPr>
              <a:buNone/>
            </a:pPr>
            <a:endParaRPr lang="en-US" dirty="0" smtClean="0">
              <a:ea typeface="Cambria Math" pitchFamily="18" charset="0"/>
            </a:endParaRPr>
          </a:p>
          <a:p>
            <a:r>
              <a:rPr lang="en-US" i="1" dirty="0" smtClean="0"/>
              <a:t> </a:t>
            </a:r>
            <a:r>
              <a:rPr lang="en-US" dirty="0" smtClean="0">
                <a:ea typeface="Cambria Math" pitchFamily="18" charset="0"/>
              </a:rPr>
              <a:t>As a consequence of </a:t>
            </a:r>
            <a:r>
              <a:rPr lang="en-US" dirty="0" err="1" smtClean="0"/>
              <a:t>Lam</a:t>
            </a:r>
            <a:r>
              <a:rPr lang="en-US" dirty="0" err="1" smtClean="0">
                <a:latin typeface="Cambria Math"/>
                <a:ea typeface="Cambria Math"/>
              </a:rPr>
              <a:t>é</a:t>
            </a:r>
            <a:r>
              <a:rPr lang="en-US" dirty="0" err="1" smtClean="0"/>
              <a:t>’s</a:t>
            </a:r>
            <a:r>
              <a:rPr lang="en-US" dirty="0" smtClean="0"/>
              <a:t> Theorem, </a:t>
            </a:r>
            <a:r>
              <a:rPr lang="en-US" i="1" dirty="0" smtClean="0"/>
              <a:t>O</a:t>
            </a:r>
            <a:r>
              <a:rPr lang="en-US" dirty="0" smtClean="0"/>
              <a:t>(log </a:t>
            </a:r>
            <a:r>
              <a:rPr lang="en-US" i="1" dirty="0" smtClean="0"/>
              <a:t>b</a:t>
            </a:r>
            <a:r>
              <a:rPr lang="en-US" dirty="0" smtClean="0"/>
              <a:t>) divisions are used by the Euclidian algorithm to find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whenever </a:t>
            </a:r>
            <a:r>
              <a:rPr lang="en-US" i="1" dirty="0" smtClean="0"/>
              <a:t>a</a:t>
            </a:r>
            <a:r>
              <a:rPr lang="en-US" dirty="0" smtClean="0"/>
              <a:t> &gt; </a:t>
            </a:r>
            <a:r>
              <a:rPr lang="en-US" i="1" dirty="0" smtClean="0"/>
              <a:t>b</a:t>
            </a:r>
            <a:r>
              <a:rPr lang="en-US" dirty="0" smtClean="0"/>
              <a:t>.</a:t>
            </a:r>
          </a:p>
          <a:p>
            <a:pPr lvl="1"/>
            <a:r>
              <a:rPr lang="en-US" dirty="0" smtClean="0"/>
              <a:t>By </a:t>
            </a:r>
            <a:r>
              <a:rPr lang="en-US" dirty="0" err="1" smtClean="0"/>
              <a:t>Lam</a:t>
            </a:r>
            <a:r>
              <a:rPr lang="en-US" dirty="0" err="1" smtClean="0">
                <a:latin typeface="Cambria Math"/>
                <a:ea typeface="Cambria Math"/>
              </a:rPr>
              <a:t>é</a:t>
            </a:r>
            <a:r>
              <a:rPr lang="en-US" dirty="0" err="1" smtClean="0"/>
              <a:t>’s</a:t>
            </a:r>
            <a:r>
              <a:rPr lang="en-US" dirty="0" smtClean="0"/>
              <a:t> Theorem, the number of divisions needed to find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with </a:t>
            </a:r>
            <a:r>
              <a:rPr lang="en-US" i="1" dirty="0" smtClean="0"/>
              <a:t>a</a:t>
            </a:r>
            <a:r>
              <a:rPr lang="en-US" dirty="0" smtClean="0"/>
              <a:t> &gt; </a:t>
            </a:r>
            <a:r>
              <a:rPr lang="en-US" i="1" dirty="0" smtClean="0"/>
              <a:t>b </a:t>
            </a:r>
            <a:r>
              <a:rPr lang="en-US" dirty="0" smtClean="0"/>
              <a:t>is less than or equal to </a:t>
            </a:r>
            <a:r>
              <a:rPr lang="en-US" dirty="0" smtClean="0">
                <a:latin typeface="Cambria Math"/>
                <a:ea typeface="Cambria Math"/>
              </a:rPr>
              <a:t>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 + </a:t>
            </a:r>
            <a:r>
              <a:rPr lang="en-US" dirty="0" smtClean="0">
                <a:latin typeface="Cambria Math" pitchFamily="18" charset="0"/>
                <a:ea typeface="Cambria Math" pitchFamily="18" charset="0"/>
              </a:rPr>
              <a:t>1</a:t>
            </a:r>
            <a:r>
              <a:rPr lang="en-US" dirty="0" smtClean="0"/>
              <a:t>) since the number of decimal digits in b (which equals </a:t>
            </a:r>
            <a:r>
              <a:rPr lang="en-US" dirty="0" smtClean="0">
                <a:latin typeface="Cambria Math"/>
                <a:ea typeface="Cambria Math"/>
              </a:rPr>
              <a:t>⌊</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latin typeface="Cambria Math"/>
                <a:ea typeface="Cambria Math"/>
              </a:rPr>
              <a:t>⌋</a:t>
            </a:r>
            <a:r>
              <a:rPr lang="en-US" i="1" dirty="0" smtClean="0"/>
              <a:t> + </a:t>
            </a:r>
            <a:r>
              <a:rPr lang="en-US" dirty="0" smtClean="0">
                <a:latin typeface="Cambria Math" pitchFamily="18" charset="0"/>
                <a:ea typeface="Cambria Math" pitchFamily="18" charset="0"/>
              </a:rPr>
              <a:t>1</a:t>
            </a:r>
            <a:r>
              <a:rPr lang="en-US" dirty="0" smtClean="0"/>
              <a:t>) is less than or equal to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 + </a:t>
            </a:r>
            <a:r>
              <a:rPr lang="en-US" dirty="0" smtClean="0">
                <a:latin typeface="Cambria Math" pitchFamily="18" charset="0"/>
                <a:ea typeface="Cambria Math" pitchFamily="18" charset="0"/>
              </a:rPr>
              <a:t>1. </a:t>
            </a:r>
            <a:endParaRPr lang="en-US" dirty="0" smtClean="0"/>
          </a:p>
          <a:p>
            <a:endParaRPr lang="en-US" dirty="0" smtClean="0">
              <a:ea typeface="Cambria Math"/>
            </a:endParaRPr>
          </a:p>
          <a:p>
            <a:endParaRPr lang="en-US" i="1" dirty="0" smtClean="0">
              <a:latin typeface="Cambria Math"/>
              <a:ea typeface="Cambria Math"/>
            </a:endParaRPr>
          </a:p>
          <a:p>
            <a:endParaRPr lang="en-US" dirty="0"/>
          </a:p>
        </p:txBody>
      </p:sp>
      <p:sp>
        <p:nvSpPr>
          <p:cNvPr id="8" name="TextBox 7"/>
          <p:cNvSpPr txBox="1"/>
          <p:nvPr/>
        </p:nvSpPr>
        <p:spPr>
          <a:xfrm>
            <a:off x="1828800" y="3048000"/>
            <a:ext cx="4572000" cy="369332"/>
          </a:xfrm>
          <a:prstGeom prst="rect">
            <a:avLst/>
          </a:prstGeom>
          <a:noFill/>
        </p:spPr>
        <p:txBody>
          <a:bodyPr wrap="square" rtlCol="0">
            <a:spAutoFit/>
          </a:bodyPr>
          <a:lstStyle/>
          <a:p>
            <a:r>
              <a:rPr lang="en-US" i="1" dirty="0" smtClean="0">
                <a:ea typeface="Cambria Math"/>
              </a:rPr>
              <a:t>n</a:t>
            </a:r>
            <a:r>
              <a:rPr lang="en-US" dirty="0" smtClean="0">
                <a:latin typeface="Cambria Math"/>
                <a:ea typeface="Cambria Math"/>
              </a:rPr>
              <a:t>−1 &lt; 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a:t>
            </a:r>
            <a:r>
              <a:rPr lang="en-US" baseline="-25000" dirty="0" smtClean="0">
                <a:latin typeface="Cambria Math" pitchFamily="18" charset="0"/>
                <a:ea typeface="Cambria Math" pitchFamily="18" charset="0"/>
              </a:rPr>
              <a:t> </a:t>
            </a:r>
            <a:endParaRPr lang="en-US" dirty="0"/>
          </a:p>
        </p:txBody>
      </p:sp>
      <p:sp>
        <p:nvSpPr>
          <p:cNvPr id="9" name="Isosceles Triangle 8"/>
          <p:cNvSpPr/>
          <p:nvPr/>
        </p:nvSpPr>
        <p:spPr>
          <a:xfrm rot="5400000" flipH="1" flipV="1">
            <a:off x="8267700" y="3771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6" name="TextBox 5"/>
          <p:cNvSpPr txBox="1"/>
          <p:nvPr/>
        </p:nvSpPr>
        <p:spPr>
          <a:xfrm>
            <a:off x="990600" y="5715000"/>
            <a:ext cx="7086600" cy="369332"/>
          </a:xfrm>
          <a:prstGeom prst="rect">
            <a:avLst/>
          </a:prstGeom>
          <a:noFill/>
          <a:ln>
            <a:solidFill>
              <a:schemeClr val="accent1"/>
            </a:solidFill>
          </a:ln>
        </p:spPr>
        <p:txBody>
          <a:bodyPr wrap="square" rtlCol="0">
            <a:spAutoFit/>
          </a:bodyPr>
          <a:lstStyle/>
          <a:p>
            <a:r>
              <a:rPr lang="en-US" dirty="0" err="1" smtClean="0"/>
              <a:t>Lam</a:t>
            </a:r>
            <a:r>
              <a:rPr lang="en-US" dirty="0" err="1" smtClean="0">
                <a:latin typeface="Cambria Math"/>
                <a:ea typeface="Cambria Math"/>
              </a:rPr>
              <a:t>é</a:t>
            </a:r>
            <a:r>
              <a:rPr lang="en-US" dirty="0" err="1" smtClean="0"/>
              <a:t>’s</a:t>
            </a:r>
            <a:r>
              <a:rPr lang="en-US" dirty="0" smtClean="0"/>
              <a:t> Theorem was the first result in computational complexity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a:t>
            </a:r>
            <a:r>
              <a:rPr lang="en-US" b="1" dirty="0" smtClean="0"/>
              <a:t>  </a:t>
            </a:r>
            <a:r>
              <a:rPr lang="en-US" dirty="0" smtClean="0"/>
              <a:t>The set  </a:t>
            </a:r>
            <a:r>
              <a:rPr lang="el-GR" dirty="0" smtClean="0"/>
              <a:t>Σ</a:t>
            </a:r>
            <a:r>
              <a:rPr lang="en-US" dirty="0" smtClean="0"/>
              <a:t>* of </a:t>
            </a:r>
            <a:r>
              <a:rPr lang="en-US" i="1" dirty="0" smtClean="0"/>
              <a:t>strings</a:t>
            </a:r>
            <a:r>
              <a:rPr lang="en-US" dirty="0" smtClean="0"/>
              <a:t> over the alphabet </a:t>
            </a:r>
            <a:r>
              <a:rPr lang="el-GR" dirty="0" smtClean="0"/>
              <a:t>Σ</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t>
            </a:r>
            <a:r>
              <a:rPr lang="el-GR" dirty="0" smtClean="0"/>
              <a:t>λ</a:t>
            </a:r>
            <a:r>
              <a:rPr lang="en-US" dirty="0" smtClean="0"/>
              <a:t> is the empty string)</a:t>
            </a:r>
            <a:endParaRPr lang="en-US" i="1" dirty="0" smtClean="0"/>
          </a:p>
          <a:p>
            <a:pPr marL="971550" lvl="1" indent="-514350">
              <a:buNone/>
            </a:pPr>
            <a:r>
              <a:rPr lang="en-US" dirty="0" smtClean="0"/>
              <a:t>RECURSIVE STEP: If </a:t>
            </a:r>
            <a:r>
              <a:rPr lang="en-US" i="1" dirty="0" smtClean="0"/>
              <a:t>w</a:t>
            </a:r>
            <a:r>
              <a:rPr lang="en-US" dirty="0" smtClean="0"/>
              <a:t> is in </a:t>
            </a:r>
            <a:r>
              <a:rPr lang="el-GR" dirty="0" smtClean="0"/>
              <a:t>Σ</a:t>
            </a:r>
            <a:r>
              <a:rPr lang="en-US" dirty="0" smtClean="0"/>
              <a:t>*</a:t>
            </a:r>
            <a:r>
              <a:rPr lang="en-US" i="1" dirty="0" smtClean="0"/>
              <a:t> </a:t>
            </a:r>
            <a:r>
              <a:rPr lang="en-US" dirty="0" smtClean="0"/>
              <a:t>and</a:t>
            </a:r>
            <a:r>
              <a:rPr lang="en-US" i="1" dirty="0" smtClean="0"/>
              <a:t> x </a:t>
            </a:r>
            <a:r>
              <a:rPr lang="en-US" dirty="0" smtClean="0"/>
              <a:t>is in </a:t>
            </a:r>
            <a:r>
              <a:rPr lang="el-GR" dirty="0" smtClean="0"/>
              <a:t>Σ</a:t>
            </a:r>
            <a:r>
              <a:rPr lang="en-US" i="1" dirty="0" smtClean="0"/>
              <a:t>,                   </a:t>
            </a:r>
            <a:r>
              <a:rPr lang="en-US" dirty="0" smtClean="0"/>
              <a:t>then</a:t>
            </a:r>
            <a:r>
              <a:rPr lang="en-US" i="1" dirty="0" smtClean="0"/>
              <a:t> </a:t>
            </a:r>
            <a:r>
              <a:rPr lang="en-US" i="1" dirty="0" err="1" smtClean="0"/>
              <a:t>wx</a:t>
            </a:r>
            <a:r>
              <a:rPr lang="en-US" i="1" dirty="0" smtClean="0"/>
              <a:t> </a:t>
            </a:r>
            <a:r>
              <a:rPr lang="en-US" dirty="0" smtClean="0">
                <a:sym typeface="Symbol"/>
              </a:rPr>
              <a:t></a:t>
            </a:r>
            <a:r>
              <a:rPr lang="en-US" dirty="0" smtClean="0"/>
              <a:t> </a:t>
            </a:r>
            <a:r>
              <a:rPr lang="el-GR" dirty="0" smtClean="0"/>
              <a:t>Σ</a:t>
            </a:r>
            <a:r>
              <a:rPr lang="en-US" dirty="0" smtClean="0"/>
              <a:t>*</a:t>
            </a:r>
            <a:r>
              <a:rPr lang="en-US" i="1" dirty="0" smtClean="0"/>
              <a:t>.</a:t>
            </a:r>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the strings in </a:t>
            </a:r>
            <a:r>
              <a:rPr lang="en-US" dirty="0" smtClean="0">
                <a:sym typeface="Symbol"/>
              </a:rPr>
              <a:t>in </a:t>
            </a:r>
            <a:r>
              <a:rPr lang="el-GR" dirty="0" smtClean="0"/>
              <a:t>Σ</a:t>
            </a:r>
            <a:r>
              <a:rPr lang="en-US" dirty="0" smtClean="0"/>
              <a:t>*</a:t>
            </a:r>
            <a:r>
              <a:rPr lang="en-US" i="1" dirty="0" smtClean="0"/>
              <a:t> </a:t>
            </a:r>
            <a:r>
              <a:rPr lang="en-US" dirty="0" smtClean="0"/>
              <a:t>are the set of all bit strings, </a:t>
            </a:r>
            <a:r>
              <a:rPr lang="el-GR" dirty="0" smtClean="0"/>
              <a:t>λ</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1, 00</a:t>
            </a:r>
            <a:r>
              <a:rPr lang="en-US" dirty="0" smtClean="0"/>
              <a:t>,</a:t>
            </a:r>
            <a:r>
              <a:rPr lang="en-US" dirty="0" smtClean="0">
                <a:latin typeface="Cambria Math" pitchFamily="18" charset="0"/>
                <a:ea typeface="Cambria Math" pitchFamily="18" charset="0"/>
              </a:rPr>
              <a:t>01,10, 11, etc.</a:t>
            </a:r>
            <a:endParaRPr lang="en-US" dirty="0" smtClean="0"/>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i="1" dirty="0" err="1" smtClean="0">
                <a:ea typeface="Cambria Math" pitchFamily="18" charset="0"/>
              </a:rPr>
              <a:t>a</a:t>
            </a:r>
            <a:r>
              <a:rPr lang="en-US" dirty="0" err="1" smtClean="0"/>
              <a:t>,</a:t>
            </a:r>
            <a:r>
              <a:rPr lang="en-US" i="1" dirty="0" err="1" smtClean="0">
                <a:ea typeface="Cambria Math" pitchFamily="18" charset="0"/>
              </a:rPr>
              <a:t>b</a:t>
            </a:r>
            <a:r>
              <a:rPr lang="en-US" dirty="0" smtClean="0"/>
              <a:t>}, show that </a:t>
            </a:r>
            <a:r>
              <a:rPr lang="en-US" i="1" dirty="0" err="1" smtClean="0"/>
              <a:t>aab</a:t>
            </a:r>
            <a:r>
              <a:rPr lang="en-US" dirty="0" smtClean="0"/>
              <a:t> is in </a:t>
            </a:r>
            <a:r>
              <a:rPr lang="el-GR" dirty="0" smtClean="0"/>
              <a:t>Σ</a:t>
            </a:r>
            <a:r>
              <a:rPr lang="en-US" dirty="0" smtClean="0"/>
              <a:t>*</a:t>
            </a:r>
            <a:r>
              <a:rPr lang="en-US" dirty="0" smtClean="0">
                <a:latin typeface="Cambria Math" pitchFamily="18" charset="0"/>
                <a:ea typeface="Cambria Math" pitchFamily="18" charset="0"/>
              </a:rPr>
              <a:t>.</a:t>
            </a:r>
          </a:p>
          <a:p>
            <a:pPr lvl="1"/>
            <a:r>
              <a:rPr lang="en-US" dirty="0" smtClean="0">
                <a:latin typeface="Cambria Math" pitchFamily="18" charset="0"/>
                <a:ea typeface="Cambria Math" pitchFamily="18" charset="0"/>
              </a:rPr>
              <a:t>Since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smtClean="0"/>
              <a:t>a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smtClean="0">
                <a:ea typeface="Cambria Math" pitchFamily="18" charset="0"/>
              </a:rPr>
              <a:t>a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err="1" smtClean="0">
                <a:ea typeface="Cambria Math" pitchFamily="18" charset="0"/>
              </a:rPr>
              <a:t>aa</a:t>
            </a:r>
            <a:r>
              <a:rPr lang="en-US" i="1" dirty="0" smtClean="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b</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aab</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endParaRPr lang="en-US" dirty="0" smtClean="0"/>
          </a:p>
          <a:p>
            <a:pPr lvl="1"/>
            <a:endParaRPr lang="en-US" dirty="0" smtClean="0"/>
          </a:p>
          <a:p>
            <a:pPr marL="571500" indent="-514350">
              <a:buNone/>
            </a:pPr>
            <a:endParaRPr lang="en-US" i="1" dirty="0" smtClean="0">
              <a:sym typeface="Symbol"/>
            </a:endParaRPr>
          </a:p>
          <a:p>
            <a:pPr marL="571500" indent="-514350">
              <a:buNone/>
            </a:pPr>
            <a:endParaRPr lang="en-US" i="1" dirty="0" smtClean="0"/>
          </a:p>
          <a:p>
            <a:pPr marL="571500" indent="-514350"/>
            <a:endParaRPr lang="en-US" dirty="0" smtClean="0">
              <a:sym typeface="Symbo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Concatenation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Two strings can be combined via the operation of </a:t>
            </a:r>
            <a:r>
              <a:rPr lang="en-US" i="1" dirty="0" smtClean="0"/>
              <a:t>concatenation</a:t>
            </a:r>
            <a:r>
              <a:rPr lang="en-US" dirty="0" smtClean="0"/>
              <a:t>. Let </a:t>
            </a:r>
            <a:r>
              <a:rPr lang="el-GR" dirty="0" smtClean="0"/>
              <a:t>Σ</a:t>
            </a:r>
            <a:r>
              <a:rPr lang="en-US" dirty="0" smtClean="0"/>
              <a:t> be a set of symbols and </a:t>
            </a:r>
            <a:r>
              <a:rPr lang="el-GR" dirty="0" smtClean="0"/>
              <a:t>Σ</a:t>
            </a:r>
            <a:r>
              <a:rPr lang="en-US" dirty="0" smtClean="0"/>
              <a:t>* be the set of strings formed from the symbols in </a:t>
            </a:r>
            <a:r>
              <a:rPr lang="el-GR" dirty="0" smtClean="0"/>
              <a:t>Σ</a:t>
            </a:r>
            <a:r>
              <a:rPr lang="en-US" dirty="0" smtClean="0"/>
              <a:t>. We can define the concatenation of two strings, denoted by </a:t>
            </a:r>
            <a:r>
              <a:rPr lang="en-US" dirty="0" smtClean="0">
                <a:latin typeface="Cambria Math"/>
                <a:ea typeface="Cambria Math"/>
              </a:rPr>
              <a:t>∙, </a:t>
            </a:r>
            <a:r>
              <a:rPr lang="en-US" dirty="0" smtClean="0">
                <a:ea typeface="Cambria Math"/>
              </a:rPr>
              <a:t>recursively as follows.</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If </a:t>
            </a:r>
            <a:r>
              <a:rPr lang="en-US" i="1" dirty="0" smtClean="0"/>
              <a:t>w </a:t>
            </a:r>
            <a:r>
              <a:rPr lang="en-US" dirty="0" smtClean="0">
                <a:sym typeface="Symbol"/>
              </a:rPr>
              <a:t></a:t>
            </a:r>
            <a:r>
              <a:rPr lang="en-US" dirty="0" smtClean="0"/>
              <a:t> </a:t>
            </a:r>
            <a:r>
              <a:rPr lang="el-GR" dirty="0" smtClean="0"/>
              <a:t>Σ</a:t>
            </a:r>
            <a:r>
              <a:rPr lang="en-US" dirty="0" smtClean="0"/>
              <a:t>*</a:t>
            </a:r>
            <a:r>
              <a:rPr lang="en-US" i="1" dirty="0" smtClean="0"/>
              <a:t>, </a:t>
            </a:r>
            <a:r>
              <a:rPr lang="en-US" dirty="0" smtClean="0"/>
              <a:t>then</a:t>
            </a:r>
            <a:r>
              <a:rPr lang="en-US" i="1" dirty="0" smtClean="0"/>
              <a:t> w</a:t>
            </a:r>
            <a:r>
              <a:rPr lang="en-US" dirty="0" smtClean="0">
                <a:latin typeface="Cambria Math"/>
                <a:ea typeface="Cambria Math"/>
              </a:rPr>
              <a:t> ∙</a:t>
            </a:r>
            <a:r>
              <a:rPr lang="el-GR" dirty="0" smtClean="0"/>
              <a:t> λ</a:t>
            </a:r>
            <a:r>
              <a:rPr lang="en-US" dirty="0" smtClean="0"/>
              <a:t>= </a:t>
            </a:r>
            <a:r>
              <a:rPr lang="en-US" i="1" dirty="0" smtClean="0"/>
              <a:t>w</a:t>
            </a:r>
            <a:r>
              <a:rPr lang="en-US" b="1" dirty="0" smtClean="0"/>
              <a:t>.</a:t>
            </a:r>
          </a:p>
          <a:p>
            <a:pPr marL="971550" lvl="1" indent="-514350">
              <a:buNone/>
            </a:pPr>
            <a:r>
              <a:rPr lang="en-US" dirty="0" smtClean="0"/>
              <a:t>RECURSIVE STEP: </a:t>
            </a:r>
            <a:r>
              <a:rPr lang="en-US" dirty="0" smtClean="0">
                <a:latin typeface="Cambria Math" pitchFamily="18" charset="0"/>
                <a:ea typeface="Cambria Math" pitchFamily="18" charset="0"/>
              </a:rPr>
              <a:t>If </a:t>
            </a:r>
            <a:r>
              <a:rPr lang="en-US" i="1" dirty="0" smtClean="0"/>
              <a:t>w</a:t>
            </a:r>
            <a:r>
              <a:rPr lang="en-US" baseline="-25000" dirty="0" smtClean="0">
                <a:latin typeface="Cambria Math" pitchFamily="18" charset="0"/>
                <a:ea typeface="Cambria Math" pitchFamily="18" charset="0"/>
              </a:rPr>
              <a:t>1</a:t>
            </a:r>
            <a:r>
              <a:rPr lang="en-US" i="1" dirty="0" smtClean="0"/>
              <a:t> </a:t>
            </a:r>
            <a:r>
              <a:rPr lang="en-US" dirty="0" smtClean="0">
                <a:sym typeface="Symbol"/>
              </a:rPr>
              <a:t></a:t>
            </a:r>
            <a:r>
              <a:rPr lang="en-US" dirty="0" smtClean="0"/>
              <a:t> </a:t>
            </a:r>
            <a:r>
              <a:rPr lang="el-GR" dirty="0" smtClean="0"/>
              <a:t>Σ</a:t>
            </a:r>
            <a:r>
              <a:rPr lang="en-US" dirty="0" smtClean="0"/>
              <a:t>* and</a:t>
            </a:r>
            <a:r>
              <a:rPr lang="en-US" i="1" dirty="0" smtClean="0"/>
              <a:t> w</a:t>
            </a:r>
            <a:r>
              <a:rPr lang="en-US" baseline="-25000" dirty="0" smtClean="0">
                <a:latin typeface="Cambria Math" pitchFamily="18" charset="0"/>
                <a:ea typeface="Cambria Math" pitchFamily="18" charset="0"/>
              </a:rPr>
              <a:t>2</a:t>
            </a:r>
            <a:r>
              <a:rPr lang="en-US" i="1" dirty="0" smtClean="0"/>
              <a:t> </a:t>
            </a:r>
            <a:r>
              <a:rPr lang="en-US" dirty="0" smtClean="0">
                <a:sym typeface="Symbol"/>
              </a:rPr>
              <a:t></a:t>
            </a:r>
            <a:r>
              <a:rPr lang="en-US" dirty="0" smtClean="0"/>
              <a:t> </a:t>
            </a:r>
            <a:r>
              <a:rPr lang="el-GR" dirty="0" smtClean="0"/>
              <a:t>Σ</a:t>
            </a:r>
            <a:r>
              <a:rPr lang="en-US" dirty="0" smtClean="0"/>
              <a:t>* and x</a:t>
            </a:r>
            <a:r>
              <a:rPr lang="en-US" dirty="0" smtClean="0">
                <a:sym typeface="Symbol"/>
              </a:rPr>
              <a:t> </a:t>
            </a:r>
            <a:r>
              <a:rPr lang="en-US" dirty="0" smtClean="0"/>
              <a:t> </a:t>
            </a:r>
            <a:r>
              <a:rPr lang="el-GR" dirty="0" smtClean="0"/>
              <a:t>Σ</a:t>
            </a:r>
            <a:r>
              <a:rPr lang="en-US" i="1" dirty="0" smtClean="0"/>
              <a:t>, </a:t>
            </a:r>
            <a:r>
              <a:rPr lang="en-US" dirty="0" smtClean="0"/>
              <a:t>then</a:t>
            </a:r>
            <a:r>
              <a:rPr lang="en-US" i="1" dirty="0" smtClean="0"/>
              <a:t> w</a:t>
            </a:r>
            <a:r>
              <a:rPr lang="en-US" baseline="-25000" dirty="0">
                <a:latin typeface="Cambria Math" pitchFamily="18" charset="0"/>
                <a:ea typeface="Cambria Math" pitchFamily="18" charset="0"/>
              </a:rPr>
              <a:t>1</a:t>
            </a:r>
            <a:r>
              <a:rPr lang="en-US" dirty="0" smtClean="0">
                <a:latin typeface="Cambria Math"/>
                <a:ea typeface="Cambria Math"/>
              </a:rPr>
              <a:t> ∙</a:t>
            </a:r>
            <a:r>
              <a:rPr lang="el-GR" dirty="0" smtClean="0"/>
              <a:t> </a:t>
            </a:r>
            <a:r>
              <a:rPr lang="en-US" dirty="0" smtClean="0"/>
              <a:t>(</a:t>
            </a:r>
            <a:r>
              <a:rPr lang="en-US" i="1" dirty="0" smtClean="0"/>
              <a:t>w</a:t>
            </a:r>
            <a:r>
              <a:rPr lang="en-US" baseline="-25000" dirty="0" smtClean="0">
                <a:latin typeface="Cambria Math" pitchFamily="18" charset="0"/>
                <a:ea typeface="Cambria Math" pitchFamily="18" charset="0"/>
              </a:rPr>
              <a:t>2 </a:t>
            </a:r>
            <a:r>
              <a:rPr lang="en-US" i="1" dirty="0" smtClean="0"/>
              <a:t>x</a:t>
            </a:r>
            <a:r>
              <a:rPr lang="en-US" dirty="0" smtClean="0"/>
              <a:t>)=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a:t>
            </a:r>
            <a:r>
              <a:rPr lang="en-US" i="1" dirty="0" smtClean="0"/>
              <a:t>x</a:t>
            </a:r>
            <a:r>
              <a:rPr lang="en-US" b="1" dirty="0" smtClean="0"/>
              <a:t>.</a:t>
            </a:r>
            <a:endParaRPr lang="en-US" dirty="0" smtClean="0"/>
          </a:p>
          <a:p>
            <a:r>
              <a:rPr lang="en-US" dirty="0" smtClean="0"/>
              <a:t>Often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  is written as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a:t>
            </a:r>
            <a:r>
              <a:rPr lang="en-US" dirty="0" smtClean="0"/>
              <a:t>.</a:t>
            </a:r>
          </a:p>
          <a:p>
            <a:r>
              <a:rPr lang="en-US" dirty="0" smtClean="0"/>
              <a:t>If </a:t>
            </a:r>
            <a:r>
              <a:rPr lang="en-US" i="1" dirty="0" smtClean="0"/>
              <a:t>w</a:t>
            </a:r>
            <a:r>
              <a:rPr lang="en-US" baseline="-25000" dirty="0" smtClean="0">
                <a:latin typeface="Cambria Math" pitchFamily="18" charset="0"/>
                <a:ea typeface="Cambria Math" pitchFamily="18" charset="0"/>
              </a:rPr>
              <a:t>1  </a:t>
            </a:r>
            <a:r>
              <a:rPr lang="en-US" dirty="0" smtClean="0"/>
              <a:t>= </a:t>
            </a:r>
            <a:r>
              <a:rPr lang="en-US" i="1" dirty="0" err="1" smtClean="0"/>
              <a:t>abra</a:t>
            </a:r>
            <a:r>
              <a:rPr lang="en-US" dirty="0" smtClean="0"/>
              <a:t>  and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err="1" smtClean="0"/>
              <a:t>cadabra</a:t>
            </a:r>
            <a:r>
              <a:rPr lang="en-US" dirty="0" smtClean="0"/>
              <a:t>, the concatenation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smtClean="0"/>
              <a:t>abracadabra.</a:t>
            </a:r>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a String</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a:t>
            </a:r>
            <a:r>
              <a:rPr lang="en-US" i="1" dirty="0" smtClean="0"/>
              <a:t>l</a:t>
            </a:r>
            <a:r>
              <a:rPr lang="en-US" dirty="0" smtClean="0"/>
              <a:t>(</a:t>
            </a:r>
            <a:r>
              <a:rPr lang="en-US" i="1" dirty="0" smtClean="0"/>
              <a:t>w</a:t>
            </a:r>
            <a:r>
              <a:rPr lang="en-US" dirty="0" smtClean="0"/>
              <a:t>), the length of the string </a:t>
            </a:r>
            <a:r>
              <a:rPr lang="en-US" i="1" dirty="0" smtClean="0"/>
              <a:t>w</a:t>
            </a:r>
            <a:r>
              <a:rPr lang="en-US" dirty="0" smtClean="0"/>
              <a:t>.</a:t>
            </a:r>
          </a:p>
          <a:p>
            <a:pPr>
              <a:buNone/>
            </a:pPr>
            <a:r>
              <a:rPr lang="en-US" b="1" dirty="0" smtClean="0"/>
              <a:t>   Solution</a:t>
            </a:r>
            <a:r>
              <a:rPr lang="en-US" dirty="0" smtClean="0"/>
              <a:t>: The length of a string can be recursively defined by:</a:t>
            </a:r>
          </a:p>
          <a:p>
            <a:pPr lvl="1">
              <a:buNone/>
            </a:pPr>
            <a:r>
              <a:rPr lang="en-US" i="1" dirty="0" smtClean="0"/>
              <a:t>l</a:t>
            </a:r>
            <a:r>
              <a:rPr lang="en-US" dirty="0" smtClean="0"/>
              <a:t>(</a:t>
            </a:r>
            <a:r>
              <a:rPr lang="en-US" i="1" dirty="0">
                <a:latin typeface="Cambria Math"/>
                <a:ea typeface="Cambria Math"/>
              </a:rPr>
              <a:t>λ</a:t>
            </a:r>
            <a:r>
              <a:rPr lang="en-US" dirty="0" smtClean="0"/>
              <a:t>) = </a:t>
            </a:r>
            <a:r>
              <a:rPr lang="en-US" dirty="0" smtClean="0">
                <a:latin typeface="Cambria Math" pitchFamily="18" charset="0"/>
                <a:ea typeface="Cambria Math" pitchFamily="18" charset="0"/>
              </a:rPr>
              <a:t>0</a:t>
            </a:r>
            <a:r>
              <a:rPr lang="en-US" dirty="0" smtClean="0"/>
              <a:t>;</a:t>
            </a:r>
          </a:p>
          <a:p>
            <a:pPr lvl="1">
              <a:buNone/>
            </a:pPr>
            <a:r>
              <a:rPr lang="en-US" i="1" dirty="0" smtClean="0"/>
              <a:t>l</a:t>
            </a:r>
            <a:r>
              <a:rPr lang="en-US" dirty="0" smtClean="0"/>
              <a:t>(</a:t>
            </a:r>
            <a:r>
              <a:rPr lang="en-US" i="1" dirty="0" err="1" smtClean="0"/>
              <a:t>wx</a:t>
            </a:r>
            <a:r>
              <a:rPr lang="en-US" dirty="0" smtClean="0"/>
              <a:t>) = </a:t>
            </a: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1 </a:t>
            </a:r>
            <a:r>
              <a:rPr lang="en-US" dirty="0" smtClean="0">
                <a:ea typeface="Cambria Math" pitchFamily="18" charset="0"/>
              </a:rPr>
              <a:t>if </a:t>
            </a:r>
            <a:r>
              <a:rPr lang="en-US" i="1" dirty="0" smtClean="0"/>
              <a:t>w </a:t>
            </a:r>
            <a:r>
              <a:rPr lang="en-US" dirty="0" smtClean="0">
                <a:latin typeface="Cambria Math"/>
                <a:ea typeface="Cambria Math"/>
              </a:rPr>
              <a:t>∊</a:t>
            </a:r>
            <a:r>
              <a:rPr lang="en-US" dirty="0" smtClean="0"/>
              <a:t> </a:t>
            </a:r>
            <a:r>
              <a:rPr lang="el-GR" dirty="0" smtClean="0"/>
              <a:t>Σ</a:t>
            </a:r>
            <a:r>
              <a:rPr lang="en-US" dirty="0" smtClean="0"/>
              <a:t>* and </a:t>
            </a:r>
            <a:r>
              <a:rPr lang="en-US" i="1" dirty="0" smtClean="0"/>
              <a:t>x</a:t>
            </a:r>
            <a:r>
              <a:rPr lang="en-US" dirty="0" smtClean="0">
                <a:sym typeface="Symbol"/>
              </a:rPr>
              <a:t> </a:t>
            </a:r>
            <a:r>
              <a:rPr lang="en-US" dirty="0" smtClean="0">
                <a:latin typeface="Cambria Math"/>
                <a:ea typeface="Cambria Math"/>
              </a:rPr>
              <a:t>∊</a:t>
            </a:r>
            <a:r>
              <a:rPr lang="en-US" dirty="0" smtClean="0"/>
              <a:t> </a:t>
            </a:r>
            <a:r>
              <a:rPr lang="el-GR" dirty="0" smtClean="0"/>
              <a:t>Σ</a:t>
            </a:r>
            <a:r>
              <a:rPr lang="en-US" i="1"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Parentheses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the set  of balanced parentheses </a:t>
            </a:r>
            <a:r>
              <a:rPr lang="en-US" i="1" dirty="0" smtClean="0"/>
              <a:t>P</a:t>
            </a:r>
            <a:r>
              <a:rPr lang="en-US" dirty="0" smtClean="0"/>
              <a:t>.</a:t>
            </a:r>
          </a:p>
          <a:p>
            <a:pPr>
              <a:buNone/>
            </a:pPr>
            <a:r>
              <a:rPr lang="en-US" dirty="0" smtClean="0"/>
              <a:t>   </a:t>
            </a:r>
            <a:r>
              <a:rPr lang="en-US" b="1" dirty="0" smtClean="0"/>
              <a:t>Solution</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 </a:t>
            </a:r>
            <a:r>
              <a:rPr lang="en-US" dirty="0" smtClean="0">
                <a:latin typeface="Cambria Math"/>
                <a:ea typeface="Cambria Math"/>
              </a:rPr>
              <a:t>∊</a:t>
            </a:r>
            <a:r>
              <a:rPr lang="en-US" dirty="0" smtClean="0"/>
              <a:t> </a:t>
            </a:r>
            <a:r>
              <a:rPr lang="en-US" i="1" dirty="0" smtClean="0"/>
              <a:t>P</a:t>
            </a:r>
          </a:p>
          <a:p>
            <a:pPr lvl="1">
              <a:buNone/>
            </a:pPr>
            <a:r>
              <a:rPr lang="en-US" dirty="0" smtClean="0"/>
              <a:t>RECURSIVE STEP: If </a:t>
            </a:r>
            <a:r>
              <a:rPr lang="en-US" i="1" dirty="0" smtClean="0"/>
              <a:t>w</a:t>
            </a:r>
            <a:r>
              <a:rPr lang="en-US" dirty="0" smtClean="0"/>
              <a:t> </a:t>
            </a:r>
            <a:r>
              <a:rPr lang="en-US" dirty="0" smtClean="0">
                <a:latin typeface="Cambria Math"/>
                <a:ea typeface="Cambria Math"/>
              </a:rPr>
              <a:t>∊</a:t>
            </a:r>
            <a:r>
              <a:rPr lang="en-US" dirty="0" smtClean="0"/>
              <a:t> </a:t>
            </a:r>
            <a:r>
              <a:rPr lang="en-US" i="1" dirty="0" smtClean="0"/>
              <a:t>P</a:t>
            </a:r>
            <a:r>
              <a:rPr lang="en-US" dirty="0" smtClean="0"/>
              <a:t>, then</a:t>
            </a:r>
            <a:r>
              <a:rPr lang="en-US" b="1" dirty="0" smtClean="0"/>
              <a:t>  </a:t>
            </a:r>
            <a:r>
              <a:rPr lang="en-US" dirty="0" smtClean="0"/>
              <a:t>()</a:t>
            </a:r>
            <a:r>
              <a:rPr lang="en-US" i="1" dirty="0" smtClean="0"/>
              <a:t> w </a:t>
            </a:r>
            <a:r>
              <a:rPr lang="en-US" dirty="0" smtClean="0">
                <a:latin typeface="Cambria Math"/>
                <a:ea typeface="Cambria Math"/>
              </a:rPr>
              <a:t>∊</a:t>
            </a:r>
            <a:r>
              <a:rPr lang="en-US" dirty="0" smtClean="0"/>
              <a:t> </a:t>
            </a:r>
            <a:r>
              <a:rPr lang="en-US" i="1" dirty="0" smtClean="0"/>
              <a:t>P,  </a:t>
            </a:r>
            <a:r>
              <a:rPr lang="en-US" dirty="0" smtClean="0"/>
              <a:t>(</a:t>
            </a:r>
            <a:r>
              <a:rPr lang="en-US" i="1" dirty="0" smtClean="0"/>
              <a:t>w</a:t>
            </a:r>
            <a:r>
              <a:rPr lang="en-US" dirty="0" smtClean="0"/>
              <a:t>)</a:t>
            </a:r>
            <a:r>
              <a:rPr lang="en-US" i="1" dirty="0" smtClean="0"/>
              <a:t> </a:t>
            </a:r>
            <a:r>
              <a:rPr lang="en-US" dirty="0" smtClean="0">
                <a:latin typeface="Cambria Math"/>
                <a:ea typeface="Cambria Math"/>
              </a:rPr>
              <a:t>∊</a:t>
            </a:r>
            <a:r>
              <a:rPr lang="en-US" dirty="0" smtClean="0"/>
              <a:t> </a:t>
            </a:r>
            <a:r>
              <a:rPr lang="en-US" i="1" dirty="0" smtClean="0"/>
              <a:t>P </a:t>
            </a:r>
            <a:r>
              <a:rPr lang="en-US" dirty="0" smtClean="0"/>
              <a:t>and       </a:t>
            </a:r>
            <a:r>
              <a:rPr lang="en-US" i="1" dirty="0" smtClean="0"/>
              <a:t> w </a:t>
            </a:r>
            <a:r>
              <a:rPr lang="en-US" dirty="0" smtClean="0"/>
              <a:t>()</a:t>
            </a:r>
            <a:r>
              <a:rPr lang="en-US" i="1" dirty="0" smtClean="0"/>
              <a:t> </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endParaRPr lang="en-US" b="1" dirty="0" smtClean="0"/>
          </a:p>
          <a:p>
            <a:r>
              <a:rPr lang="en-US" dirty="0" smtClean="0"/>
              <a:t>Show that (() ()) is in </a:t>
            </a:r>
            <a:r>
              <a:rPr lang="en-US" i="1" dirty="0" smtClean="0"/>
              <a:t>P</a:t>
            </a:r>
            <a:r>
              <a:rPr lang="en-US" dirty="0" smtClean="0"/>
              <a:t>.</a:t>
            </a:r>
          </a:p>
          <a:p>
            <a:r>
              <a:rPr lang="en-US" dirty="0" smtClean="0"/>
              <a:t>Why is ))(() not in </a:t>
            </a:r>
            <a:r>
              <a:rPr lang="en-US" i="1" dirty="0" smtClean="0"/>
              <a:t>P</a:t>
            </a:r>
            <a:r>
              <a:rPr lang="en-US" dirty="0" smtClean="0"/>
              <a: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formulae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formulae,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formulae.</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1</a:t>
            </a:r>
            <a:r>
              <a:rPr lang="en-US" dirty="0" smtClean="0"/>
              <a:t> and the right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The second part of the recursive definition adds </a:t>
            </a:r>
            <a:r>
              <a:rPr lang="en-US" i="1" dirty="0" smtClean="0"/>
              <a:t>x</a:t>
            </a:r>
            <a:r>
              <a:rPr lang="en-US" dirty="0" smtClean="0"/>
              <a:t> +</a:t>
            </a:r>
            <a:r>
              <a:rPr lang="en-US" i="1" dirty="0" smtClean="0"/>
              <a:t>y</a:t>
            </a:r>
            <a:r>
              <a:rPr lang="en-US" dirty="0" smtClean="0"/>
              <a:t> to </a:t>
            </a:r>
            <a:r>
              <a:rPr lang="en-US" i="1" dirty="0" smtClean="0"/>
              <a:t>S</a:t>
            </a:r>
            <a:r>
              <a:rPr lang="en-US" dirty="0" smtClean="0"/>
              <a:t>, if both </a:t>
            </a:r>
            <a:r>
              <a:rPr lang="en-US" i="1" dirty="0" smtClean="0"/>
              <a:t>x</a:t>
            </a:r>
            <a:r>
              <a:rPr lang="en-US" dirty="0" smtClean="0"/>
              <a:t> and </a:t>
            </a:r>
            <a:r>
              <a:rPr lang="en-US" i="1" dirty="0" smtClean="0"/>
              <a:t>y</a:t>
            </a:r>
            <a:r>
              <a:rPr lang="en-US" dirty="0" smtClean="0"/>
              <a:t> are in </a:t>
            </a:r>
            <a:r>
              <a:rPr lang="en-US" i="1" dirty="0" smtClean="0"/>
              <a:t>S</a:t>
            </a:r>
            <a:r>
              <a:rPr lang="en-US" dirty="0" smtClean="0"/>
              <a:t>. 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 it follows that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a:p>
            <a:r>
              <a:rPr lang="en-US" dirty="0" smtClean="0"/>
              <a:t>We used mathematical induction to prove a result about a recursively defined set. Next  we study a more direct form induction for proving results about recursively defined sets.</a:t>
            </a:r>
          </a:p>
          <a:p>
            <a:pPr lvl="1">
              <a:buNone/>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219200" y="4343400"/>
            <a:ext cx="74676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 (</a:t>
            </a:r>
            <a:r>
              <a:rPr lang="en-US" i="1" dirty="0" smtClean="0"/>
              <a:t>not yet included in overheads</a:t>
            </a:r>
            <a:r>
              <a:rPr lang="en-US" dirty="0" smtClean="0"/>
              <a:t>)</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Factorial Algorithm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a:t>
            </a:r>
            <a:endParaRPr lang="en-US" dirty="0"/>
          </a:p>
        </p:txBody>
      </p:sp>
      <p:sp>
        <p:nvSpPr>
          <p:cNvPr id="5" name="Content Placeholder 2"/>
          <p:cNvSpPr txBox="1">
            <a:spLocks/>
          </p:cNvSpPr>
          <p:nvPr/>
        </p:nvSpPr>
        <p:spPr>
          <a:xfrm>
            <a:off x="1143000" y="3810000"/>
            <a:ext cx="6781800" cy="2286000"/>
          </a:xfrm>
          <a:prstGeom prst="rect">
            <a:avLst/>
          </a:prstGeom>
          <a:ln>
            <a:solidFill>
              <a:schemeClr val="accent1"/>
            </a:solidFill>
          </a:ln>
        </p:spPr>
        <p:txBody>
          <a:bodyPr vert="horz">
            <a:normAutofit fontScale="325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err="1" smtClean="0"/>
              <a:t>n</a:t>
            </a:r>
            <a:r>
              <a:rPr lang="en-US" sz="7200" i="1" dirty="0" err="1" smtClean="0">
                <a:latin typeface="Cambria Math"/>
                <a:ea typeface="Cambria Math"/>
              </a:rPr>
              <a:t>∙</a:t>
            </a:r>
            <a:r>
              <a:rPr lang="en-US" sz="7200" i="1" dirty="0" err="1" smtClean="0"/>
              <a:t>factorial</a:t>
            </a:r>
            <a:r>
              <a:rPr lang="en-US" sz="7200" i="1" smtClean="0"/>
              <a:t> </a:t>
            </a:r>
            <a:r>
              <a:rPr lang="en-US" sz="720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066800" y="3962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 </a:t>
            </a:r>
            <a:r>
              <a:rPr lang="en-US" sz="8000" i="1" dirty="0" smtClean="0"/>
              <a:t>power </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GCD Algorithm</a:t>
            </a:r>
            <a:endParaRPr lang="en-US" dirty="0"/>
          </a:p>
        </p:txBody>
      </p:sp>
      <p:sp>
        <p:nvSpPr>
          <p:cNvPr id="3" name="Content Placeholder 2"/>
          <p:cNvSpPr>
            <a:spLocks noGrp="1"/>
          </p:cNvSpPr>
          <p:nvPr>
            <p:ph idx="1"/>
          </p:nvPr>
        </p:nvSpPr>
        <p:spPr>
          <a:xfrm>
            <a:off x="457200" y="1935480"/>
            <a:ext cx="8229600" cy="454152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4648200"/>
            <a:ext cx="6781800" cy="16764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a:t>
            </a:r>
          </a:p>
          <a:p>
            <a:pPr marL="274320" lvl="0" indent="-274320">
              <a:spcBef>
                <a:spcPct val="20000"/>
              </a:spcBef>
              <a:buClr>
                <a:schemeClr val="accent3"/>
              </a:buClr>
              <a:buSzPct val="95000"/>
              <a:defRPr/>
            </a:pPr>
            <a:r>
              <a:rPr lang="en-US" sz="7400" dirty="0" smtClean="0"/>
              <a:t>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i="1" dirty="0" smtClean="0"/>
              <a:t> </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Modular Exponentiation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Devise a  a recursive algorithm for computing</a:t>
            </a:r>
            <a:r>
              <a:rPr lang="en-US" i="1" dirty="0" smtClean="0"/>
              <a:t>   </a:t>
            </a:r>
            <a:r>
              <a:rPr lang="en-US" i="1" dirty="0" err="1" smtClean="0"/>
              <a:t>b</a:t>
            </a:r>
            <a:r>
              <a:rPr lang="en-US" i="1" baseline="30000" dirty="0" err="1" smtClean="0"/>
              <a:t>n</a:t>
            </a:r>
            <a:r>
              <a:rPr lang="en-US" dirty="0" smtClean="0"/>
              <a:t> </a:t>
            </a:r>
            <a:r>
              <a:rPr lang="en-US" sz="2800" b="1" dirty="0" smtClean="0">
                <a:ea typeface="Cambria Math"/>
              </a:rPr>
              <a:t>mod</a:t>
            </a:r>
            <a:r>
              <a:rPr lang="en-US" sz="2800" i="1" dirty="0" smtClean="0">
                <a:ea typeface="Cambria Math"/>
              </a:rPr>
              <a:t>  m, </a:t>
            </a:r>
            <a:r>
              <a:rPr lang="en-US" sz="2800" dirty="0" smtClean="0">
                <a:ea typeface="Cambria Math"/>
              </a:rPr>
              <a:t>where</a:t>
            </a:r>
            <a:r>
              <a:rPr lang="en-US" sz="2800" i="1" dirty="0" smtClean="0">
                <a:ea typeface="Cambria Math"/>
              </a:rPr>
              <a:t> b, n, and m </a:t>
            </a:r>
            <a:r>
              <a:rPr lang="en-US" sz="2800" dirty="0" smtClean="0">
                <a:ea typeface="Cambria Math"/>
              </a:rPr>
              <a:t>are</a:t>
            </a:r>
            <a:r>
              <a:rPr lang="en-US" sz="2800" i="1" dirty="0" smtClean="0">
                <a:ea typeface="Cambria Math"/>
              </a:rPr>
              <a:t> </a:t>
            </a:r>
            <a:r>
              <a:rPr lang="en-US" sz="2800" dirty="0" smtClean="0">
                <a:ea typeface="Cambria Math"/>
              </a:rPr>
              <a:t>integers with  </a:t>
            </a:r>
            <a:r>
              <a:rPr lang="en-US" sz="2800" i="1" dirty="0" smtClean="0">
                <a:ea typeface="Cambria Math"/>
              </a:rPr>
              <a:t>m</a:t>
            </a:r>
            <a:r>
              <a:rPr lang="en-US" sz="2800" dirty="0" smtClean="0">
                <a:ea typeface="Cambria Math"/>
              </a:rPr>
              <a:t> </a:t>
            </a:r>
            <a:r>
              <a:rPr lang="en-US" sz="2800" dirty="0" smtClean="0">
                <a:latin typeface="Cambria Math"/>
                <a:ea typeface="Cambria Math"/>
              </a:rPr>
              <a:t>≥ 2,  </a:t>
            </a:r>
            <a:r>
              <a:rPr lang="en-US" sz="2800" i="1" dirty="0" smtClean="0">
                <a:ea typeface="Cambria Math"/>
              </a:rPr>
              <a:t>n</a:t>
            </a:r>
            <a:r>
              <a:rPr lang="en-US" sz="2800" dirty="0" smtClean="0">
                <a:ea typeface="Cambria Math"/>
              </a:rPr>
              <a:t> </a:t>
            </a:r>
            <a:r>
              <a:rPr lang="en-US" sz="2800" dirty="0" smtClean="0">
                <a:latin typeface="Cambria Math"/>
                <a:ea typeface="Cambria Math"/>
              </a:rPr>
              <a:t>≥ 0, </a:t>
            </a:r>
            <a:r>
              <a:rPr lang="en-US" sz="2800" dirty="0" smtClean="0"/>
              <a:t>and</a:t>
            </a:r>
            <a:r>
              <a:rPr lang="en-US" sz="2800" i="1" dirty="0" smtClean="0"/>
              <a:t> </a:t>
            </a:r>
            <a:r>
              <a:rPr lang="en-US" sz="2800" dirty="0" smtClean="0">
                <a:latin typeface="Cambria Math" pitchFamily="18" charset="0"/>
                <a:ea typeface="Cambria Math" pitchFamily="18" charset="0"/>
              </a:rPr>
              <a:t>1</a:t>
            </a:r>
            <a:r>
              <a:rPr lang="en-US" sz="2800" dirty="0" smtClean="0">
                <a:latin typeface="Cambria Math"/>
                <a:ea typeface="Cambria Math"/>
              </a:rPr>
              <a:t>≤</a:t>
            </a:r>
            <a:r>
              <a:rPr lang="en-US" sz="2800" dirty="0" smtClean="0">
                <a:latin typeface="Cambria Math" pitchFamily="18" charset="0"/>
                <a:ea typeface="Cambria Math" pitchFamily="18" charset="0"/>
              </a:rPr>
              <a:t> </a:t>
            </a:r>
            <a:r>
              <a:rPr lang="en-US" sz="2800" i="1" dirty="0" smtClean="0"/>
              <a:t>b </a:t>
            </a:r>
            <a:r>
              <a:rPr lang="en-US" sz="2800" dirty="0" smtClean="0">
                <a:latin typeface="Cambria Math"/>
                <a:ea typeface="Cambria Math"/>
              </a:rPr>
              <a:t>≤</a:t>
            </a:r>
            <a:r>
              <a:rPr lang="en-US" sz="2800" i="1" dirty="0" smtClean="0"/>
              <a:t> m.</a:t>
            </a:r>
            <a:r>
              <a:rPr lang="en-US" sz="2800" dirty="0" smtClean="0"/>
              <a:t> </a:t>
            </a:r>
          </a:p>
          <a:p>
            <a:r>
              <a:rPr lang="en-US" b="1" dirty="0" smtClean="0"/>
              <a:t>Solution</a:t>
            </a:r>
            <a:r>
              <a:rPr lang="en-US" dirty="0" smtClean="0"/>
              <a:t>:</a:t>
            </a:r>
            <a:endParaRPr lang="en-US" dirty="0"/>
          </a:p>
        </p:txBody>
      </p:sp>
      <p:sp>
        <p:nvSpPr>
          <p:cNvPr id="5" name="Content Placeholder 2"/>
          <p:cNvSpPr txBox="1">
            <a:spLocks/>
          </p:cNvSpPr>
          <p:nvPr/>
        </p:nvSpPr>
        <p:spPr>
          <a:xfrm>
            <a:off x="990600" y="3962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err="1" smtClean="0"/>
              <a:t>mpower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b</a:t>
            </a:r>
            <a:r>
              <a:rPr lang="en-US" sz="7200" i="1" noProof="0" dirty="0" smtClean="0"/>
              <a:t>,</a:t>
            </a:r>
            <a:r>
              <a:rPr lang="en-US" sz="7200" i="1" noProof="0" dirty="0" err="1" smtClean="0"/>
              <a:t>m,n</a:t>
            </a:r>
            <a:r>
              <a:rPr lang="en-US" sz="7200" dirty="0" smtClean="0"/>
              <a:t>:</a:t>
            </a:r>
            <a:r>
              <a:rPr lang="en-US" sz="7200" i="1" dirty="0" smtClean="0"/>
              <a:t> </a:t>
            </a:r>
            <a:r>
              <a:rPr lang="en-US" sz="7200" dirty="0" smtClean="0"/>
              <a:t>integers with </a:t>
            </a:r>
            <a:r>
              <a:rPr lang="en-US" sz="7200" i="1" dirty="0" smtClean="0"/>
              <a:t>b</a:t>
            </a:r>
            <a:r>
              <a:rPr lang="en-US" sz="7200" dirty="0" smtClean="0"/>
              <a:t> &gt; </a:t>
            </a:r>
            <a:r>
              <a:rPr lang="en-US" sz="7200" dirty="0" smtClean="0">
                <a:latin typeface="Cambria Math" pitchFamily="18" charset="0"/>
                <a:ea typeface="Cambria Math" pitchFamily="18" charset="0"/>
              </a:rPr>
              <a:t>0</a:t>
            </a:r>
            <a:r>
              <a:rPr lang="en-US" sz="7200" dirty="0" smtClean="0"/>
              <a:t> and    </a:t>
            </a:r>
            <a:r>
              <a:rPr lang="en-US" sz="7200" i="1" dirty="0" smtClean="0">
                <a:ea typeface="Cambria Math"/>
              </a:rPr>
              <a:t>m</a:t>
            </a:r>
            <a:r>
              <a:rPr lang="en-US" sz="7200" dirty="0" smtClean="0">
                <a:ea typeface="Cambria Math"/>
              </a:rPr>
              <a:t> </a:t>
            </a:r>
            <a:r>
              <a:rPr lang="en-US" sz="7200" dirty="0" smtClean="0">
                <a:latin typeface="Cambria Math"/>
                <a:ea typeface="Cambria Math"/>
              </a:rPr>
              <a:t>≥ 2,  </a:t>
            </a:r>
            <a:r>
              <a:rPr lang="en-US" sz="7200" i="1" dirty="0" smtClean="0">
                <a:ea typeface="Cambria Math"/>
              </a:rPr>
              <a:t>n</a:t>
            </a:r>
            <a:r>
              <a:rPr lang="en-US" sz="7200" dirty="0" smtClean="0">
                <a:ea typeface="Cambria Math"/>
              </a:rPr>
              <a:t> </a:t>
            </a:r>
            <a:r>
              <a:rPr lang="en-US" sz="7200" dirty="0" smtClean="0">
                <a:latin typeface="Cambria Math"/>
                <a:ea typeface="Cambria Math"/>
              </a:rPr>
              <a:t>≥ 0)</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noProof="0" dirty="0" smtClean="0">
                <a:latin typeface="Cambria Math" pitchFamily="18" charset="0"/>
                <a:ea typeface="Cambria Math" pitchFamily="18" charset="0"/>
              </a:rPr>
              <a:t>1</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i="1" dirty="0" smtClean="0"/>
              <a:t>n</a:t>
            </a:r>
            <a:r>
              <a:rPr lang="en-US" sz="7200" dirty="0" smtClean="0"/>
              <a:t> </a:t>
            </a:r>
            <a:r>
              <a:rPr lang="en-US" sz="7200" i="1" dirty="0" smtClean="0"/>
              <a:t>is even </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err="1" smtClean="0"/>
              <a:t>mpower</a:t>
            </a:r>
            <a:r>
              <a:rPr lang="en-US" sz="7200" dirty="0" smtClean="0"/>
              <a:t>(</a:t>
            </a:r>
            <a:r>
              <a:rPr lang="en-US" sz="7200" i="1" dirty="0" err="1" smtClean="0"/>
              <a:t>b,n</a:t>
            </a:r>
            <a:r>
              <a:rPr lang="en-US" sz="7200" i="1" dirty="0" smtClean="0"/>
              <a:t>/</a:t>
            </a:r>
            <a:r>
              <a:rPr lang="en-US" sz="7200" dirty="0" smtClean="0">
                <a:latin typeface="Cambria Math" pitchFamily="18" charset="0"/>
                <a:ea typeface="Cambria Math" pitchFamily="18" charset="0"/>
              </a:rPr>
              <a:t>2</a:t>
            </a:r>
            <a:r>
              <a:rPr lang="en-US" sz="7200" i="1" dirty="0" smtClean="0"/>
              <a:t>,m</a:t>
            </a:r>
            <a:r>
              <a:rPr lang="en-US" sz="7200" dirty="0" smtClean="0">
                <a:latin typeface="Cambria Math"/>
                <a:ea typeface="Cambria Math"/>
              </a:rPr>
              <a:t>)</a:t>
            </a:r>
            <a:r>
              <a:rPr lang="en-US" sz="7200" baseline="30000" dirty="0" smtClean="0">
                <a:latin typeface="Cambria Math" pitchFamily="18" charset="0"/>
                <a:ea typeface="Cambria Math" pitchFamily="18" charset="0"/>
              </a:rPr>
              <a:t>2</a:t>
            </a:r>
            <a:r>
              <a:rPr lang="en-US" sz="7200" b="1" dirty="0" smtClean="0">
                <a:ea typeface="Cambria Math"/>
              </a:rPr>
              <a:t> mod</a:t>
            </a:r>
            <a:r>
              <a:rPr lang="en-US" sz="7200" i="1" dirty="0" smtClean="0">
                <a:ea typeface="Cambria Math"/>
              </a:rPr>
              <a:t>  m</a:t>
            </a:r>
          </a:p>
          <a:p>
            <a:pPr marL="274320" indent="-274320">
              <a:spcBef>
                <a:spcPct val="20000"/>
              </a:spcBef>
              <a:buClr>
                <a:schemeClr val="accent3"/>
              </a:buClr>
              <a:buSzPct val="95000"/>
              <a:defRPr/>
            </a:pPr>
            <a:r>
              <a:rPr lang="en-US" sz="7200" b="1" dirty="0" smtClean="0"/>
              <a:t>else</a:t>
            </a:r>
            <a:endParaRPr lang="en-US" sz="7200" b="1"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dirty="0" smtClean="0">
                <a:ea typeface="Cambria Math" pitchFamily="18" charset="0"/>
              </a:rPr>
              <a:t>(</a:t>
            </a:r>
            <a:r>
              <a:rPr lang="en-US" sz="7200" i="1" dirty="0" err="1" smtClean="0"/>
              <a:t>mpower</a:t>
            </a:r>
            <a:r>
              <a:rPr lang="en-US" sz="7200" dirty="0" smtClean="0"/>
              <a:t>(</a:t>
            </a:r>
            <a:r>
              <a:rPr lang="en-US" sz="7200" i="1" dirty="0" err="1" smtClean="0"/>
              <a:t>b,</a:t>
            </a:r>
            <a:r>
              <a:rPr lang="en-US" sz="7200" dirty="0" err="1" smtClean="0">
                <a:latin typeface="Cambria Math"/>
                <a:ea typeface="Cambria Math"/>
              </a:rPr>
              <a:t>⌊</a:t>
            </a:r>
            <a:r>
              <a:rPr lang="en-US" sz="7200" i="1" dirty="0" err="1" smtClean="0"/>
              <a:t>n</a:t>
            </a:r>
            <a:r>
              <a:rPr lang="en-US" sz="7200" i="1" dirty="0" smtClean="0"/>
              <a:t>/</a:t>
            </a:r>
            <a:r>
              <a:rPr lang="en-US" sz="7200" dirty="0" smtClean="0">
                <a:latin typeface="Cambria Math" pitchFamily="18" charset="0"/>
                <a:ea typeface="Cambria Math" pitchFamily="18" charset="0"/>
              </a:rPr>
              <a:t>2</a:t>
            </a:r>
            <a:r>
              <a:rPr lang="en-US" sz="7200" dirty="0" smtClean="0">
                <a:latin typeface="Cambria Math"/>
                <a:ea typeface="Cambria Math"/>
              </a:rPr>
              <a:t>⌋</a:t>
            </a:r>
            <a:r>
              <a:rPr lang="en-US" sz="7200" i="1" dirty="0" smtClean="0"/>
              <a:t>,m</a:t>
            </a:r>
            <a:r>
              <a:rPr lang="en-US" sz="7200" dirty="0" smtClean="0">
                <a:latin typeface="Cambria Math"/>
                <a:ea typeface="Cambria Math"/>
              </a:rPr>
              <a:t>)</a:t>
            </a:r>
            <a:r>
              <a:rPr lang="en-US" sz="7200" baseline="30000" dirty="0" smtClean="0">
                <a:latin typeface="Cambria Math" pitchFamily="18" charset="0"/>
                <a:ea typeface="Cambria Math" pitchFamily="18" charset="0"/>
              </a:rPr>
              <a:t>2</a:t>
            </a:r>
            <a:r>
              <a:rPr lang="en-US" sz="7200" b="1" dirty="0" smtClean="0">
                <a:ea typeface="Cambria Math"/>
              </a:rPr>
              <a:t> mod</a:t>
            </a:r>
            <a:r>
              <a:rPr lang="en-US" sz="7200" i="1" dirty="0" smtClean="0">
                <a:ea typeface="Cambria Math"/>
              </a:rPr>
              <a:t>  m</a:t>
            </a:r>
            <a:r>
              <a:rPr lang="en-US" sz="7200" i="1" dirty="0" smtClean="0">
                <a:latin typeface="Cambria Math"/>
                <a:ea typeface="Cambria Math"/>
              </a:rPr>
              <a:t>∙ b</a:t>
            </a:r>
            <a:r>
              <a:rPr lang="en-US" sz="7200" b="1" dirty="0" smtClean="0">
                <a:ea typeface="Cambria Math"/>
              </a:rPr>
              <a:t> mod</a:t>
            </a:r>
            <a:r>
              <a:rPr lang="en-US" sz="7200" i="1" dirty="0" smtClean="0">
                <a:ea typeface="Cambria Math"/>
              </a:rPr>
              <a:t>  m</a:t>
            </a:r>
            <a:r>
              <a:rPr lang="en-US" sz="7200" dirty="0" smtClean="0">
                <a:ea typeface="Cambria Math"/>
              </a:rPr>
              <a:t>)</a:t>
            </a:r>
            <a:r>
              <a:rPr lang="en-US" sz="7200" b="1" dirty="0" smtClean="0">
                <a:ea typeface="Cambria Math"/>
              </a:rPr>
              <a:t> mod</a:t>
            </a:r>
            <a:r>
              <a:rPr lang="en-US" sz="7200" i="1" dirty="0" smtClean="0">
                <a:ea typeface="Cambria Math"/>
              </a:rPr>
              <a:t>  m</a:t>
            </a:r>
            <a:endParaRPr lang="en-US" sz="72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dirty="0" err="1" smtClean="0"/>
              <a:t>b</a:t>
            </a:r>
            <a:r>
              <a:rPr lang="en-US" sz="7200" i="1" baseline="30000" dirty="0" err="1" smtClean="0"/>
              <a:t>n</a:t>
            </a:r>
            <a:r>
              <a:rPr lang="en-US" sz="8000" dirty="0" smtClean="0"/>
              <a:t> </a:t>
            </a:r>
            <a:r>
              <a:rPr lang="en-US" sz="7200" b="1" dirty="0" smtClean="0">
                <a:ea typeface="Cambria Math"/>
              </a:rPr>
              <a:t>mod</a:t>
            </a:r>
            <a:r>
              <a:rPr lang="en-US" sz="7200" i="1" dirty="0" smtClean="0">
                <a:ea typeface="Cambria Math"/>
              </a:rPr>
              <a:t>  m</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667000" y="3429000"/>
            <a:ext cx="3352800" cy="369332"/>
          </a:xfrm>
          <a:prstGeom prst="rect">
            <a:avLst/>
          </a:prstGeom>
          <a:noFill/>
        </p:spPr>
        <p:txBody>
          <a:bodyPr wrap="square" rtlCol="0">
            <a:spAutoFit/>
          </a:bodyPr>
          <a:lstStyle/>
          <a:p>
            <a:r>
              <a:rPr lang="en-US" dirty="0" smtClean="0"/>
              <a:t>(</a:t>
            </a:r>
            <a:r>
              <a:rPr lang="en-US" i="1" dirty="0" smtClean="0"/>
              <a:t>see text for full explanation</a:t>
            </a:r>
            <a:r>
              <a:rPr lang="en-US" dirty="0" smtClean="0"/>
              <a:t>)</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066800" y="36576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i="1" dirty="0" smtClean="0">
                <a:ea typeface="Cambria Math" pitchFamily="18" charset="0"/>
              </a:rPr>
              <a:t>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 </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(with an even number of elements)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724400" y="2743200"/>
            <a:ext cx="3305556" cy="35463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Two Lists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Merge the two lists </a:t>
            </a:r>
            <a:r>
              <a:rPr lang="en-US" dirty="0" smtClean="0">
                <a:latin typeface="Cambria Math" pitchFamily="18" charset="0"/>
                <a:ea typeface="Cambria Math" pitchFamily="18" charset="0"/>
              </a:rPr>
              <a:t>2,3,5,6</a:t>
            </a:r>
            <a:r>
              <a:rPr lang="en-US" dirty="0" smtClean="0"/>
              <a:t>  and </a:t>
            </a:r>
            <a:r>
              <a:rPr lang="en-US" dirty="0" smtClean="0">
                <a:latin typeface="Cambria Math" pitchFamily="18" charset="0"/>
                <a:ea typeface="Cambria Math" pitchFamily="18" charset="0"/>
              </a:rPr>
              <a:t>1,4</a:t>
            </a:r>
            <a:r>
              <a:rPr lang="en-US" dirty="0" smtClean="0"/>
              <a:t>.</a:t>
            </a:r>
          </a:p>
          <a:p>
            <a:pPr>
              <a:buNone/>
            </a:pPr>
            <a:r>
              <a:rPr lang="en-US" b="1" dirty="0" smtClean="0"/>
              <a:t>   Solution</a:t>
            </a:r>
            <a:r>
              <a:rPr lang="en-US" dirty="0" smtClean="0"/>
              <a:t>:</a:t>
            </a:r>
            <a:endParaRPr lang="en-US" dirty="0"/>
          </a:p>
        </p:txBody>
      </p:sp>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Complexity of Merge Sort</a:t>
            </a:r>
            <a:r>
              <a:rPr lang="en-US" dirty="0" smtClean="0"/>
              <a:t>:  The number of comparisons needed to merge  a list with </a:t>
            </a:r>
            <a:r>
              <a:rPr lang="en-US" i="1" dirty="0" smtClean="0"/>
              <a:t>n</a:t>
            </a:r>
            <a:r>
              <a:rPr lang="en-US" dirty="0" smtClean="0"/>
              <a:t> elements is </a:t>
            </a:r>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For simplicity, assume that </a:t>
            </a:r>
            <a:r>
              <a:rPr lang="en-US" i="1" dirty="0" smtClean="0"/>
              <a:t>n</a:t>
            </a:r>
            <a:r>
              <a:rPr lang="en-US" dirty="0" smtClean="0"/>
              <a:t> is a power of </a:t>
            </a:r>
            <a:r>
              <a:rPr lang="en-US" dirty="0" smtClean="0">
                <a:latin typeface="Cambria Math" pitchFamily="18" charset="0"/>
                <a:ea typeface="Cambria Math" pitchFamily="18" charset="0"/>
              </a:rPr>
              <a:t>2</a:t>
            </a:r>
            <a:r>
              <a:rPr lang="en-US" dirty="0" smtClean="0"/>
              <a:t>, say </a:t>
            </a:r>
            <a:r>
              <a:rPr lang="en-US" dirty="0" smtClean="0">
                <a:latin typeface="Cambria Math" pitchFamily="18" charset="0"/>
                <a:ea typeface="Cambria Math" pitchFamily="18" charset="0"/>
              </a:rPr>
              <a:t>2</a:t>
            </a:r>
            <a:r>
              <a:rPr lang="en-US" i="1" baseline="30000" dirty="0" smtClean="0"/>
              <a:t>m</a:t>
            </a:r>
            <a:r>
              <a:rPr lang="en-US" dirty="0" smtClean="0"/>
              <a:t>.</a:t>
            </a:r>
          </a:p>
          <a:p>
            <a:r>
              <a:rPr lang="en-US" dirty="0" smtClean="0"/>
              <a:t>At the end of the splitting process, we have a binary tree with   </a:t>
            </a:r>
            <a:r>
              <a:rPr lang="en-US" i="1" dirty="0" smtClean="0"/>
              <a:t>m</a:t>
            </a:r>
            <a:r>
              <a:rPr lang="en-US" dirty="0" smtClean="0"/>
              <a:t> levels, and </a:t>
            </a:r>
            <a:r>
              <a:rPr lang="en-US" dirty="0" smtClean="0">
                <a:latin typeface="Cambria Math" pitchFamily="18" charset="0"/>
                <a:ea typeface="Cambria Math" pitchFamily="18" charset="0"/>
              </a:rPr>
              <a:t>2</a:t>
            </a:r>
            <a:r>
              <a:rPr lang="en-US" i="1" baseline="30000" dirty="0" smtClean="0"/>
              <a:t>m</a:t>
            </a:r>
            <a:r>
              <a:rPr lang="en-US" dirty="0" smtClean="0"/>
              <a:t>  lists with one element at level  </a:t>
            </a:r>
            <a:r>
              <a:rPr lang="en-US" i="1" dirty="0" smtClean="0"/>
              <a:t>m</a:t>
            </a:r>
            <a:r>
              <a:rPr lang="en-US" dirty="0" smtClean="0"/>
              <a:t>.</a:t>
            </a:r>
          </a:p>
          <a:p>
            <a:r>
              <a:rPr lang="en-US" dirty="0" smtClean="0"/>
              <a:t>The merging process begins at level m with the pairs of</a:t>
            </a:r>
            <a:r>
              <a:rPr lang="en-US" dirty="0" smtClean="0">
                <a:latin typeface="Cambria Math" pitchFamily="18" charset="0"/>
                <a:ea typeface="Cambria Math" pitchFamily="18" charset="0"/>
              </a:rPr>
              <a:t> 2</a:t>
            </a:r>
            <a:r>
              <a:rPr lang="en-US" i="1" baseline="30000" dirty="0" smtClean="0"/>
              <a:t>m </a:t>
            </a:r>
            <a:r>
              <a:rPr lang="en-US" dirty="0" smtClean="0"/>
              <a:t>lists with one element combined into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a:t>
            </a:r>
            <a:r>
              <a:rPr lang="en-US" baseline="30000" dirty="0" smtClean="0">
                <a:latin typeface="Cambria Math"/>
                <a:ea typeface="Cambria Math"/>
              </a:rPr>
              <a:t>1</a:t>
            </a:r>
            <a:r>
              <a:rPr lang="en-US" i="1" baseline="30000" dirty="0" smtClean="0"/>
              <a:t> </a:t>
            </a:r>
            <a:r>
              <a:rPr lang="en-US" dirty="0" smtClean="0"/>
              <a:t>lists of two elements. Each merger takes two one comparison.</a:t>
            </a:r>
          </a:p>
          <a:p>
            <a:r>
              <a:rPr lang="en-US" dirty="0" smtClean="0"/>
              <a:t>The procedure continues , at each level (</a:t>
            </a:r>
            <a:r>
              <a:rPr lang="en-US" i="1" dirty="0" smtClean="0"/>
              <a:t>k</a:t>
            </a:r>
            <a:r>
              <a:rPr lang="en-US" dirty="0" smtClean="0"/>
              <a:t> = </a:t>
            </a:r>
            <a:r>
              <a:rPr lang="en-US" i="1" dirty="0" smtClean="0"/>
              <a:t>m</a:t>
            </a:r>
            <a:r>
              <a:rPr lang="en-US" dirty="0" smtClean="0"/>
              <a:t>,  </a:t>
            </a:r>
            <a:r>
              <a:rPr lang="en-US" i="1" dirty="0" smtClean="0"/>
              <a:t>m</a:t>
            </a:r>
            <a:r>
              <a:rPr lang="en-US" dirty="0" smtClean="0">
                <a:latin typeface="Cambria Math"/>
                <a:ea typeface="Cambria Math"/>
              </a:rPr>
              <a:t>−1,</a:t>
            </a:r>
            <a:r>
              <a:rPr lang="en-US" dirty="0" smtClean="0"/>
              <a:t> </a:t>
            </a:r>
            <a:r>
              <a:rPr lang="en-US" i="1" dirty="0" smtClean="0"/>
              <a:t>m</a:t>
            </a:r>
            <a:r>
              <a:rPr lang="en-US" dirty="0" smtClean="0">
                <a:latin typeface="Cambria Math"/>
                <a:ea typeface="Cambria Math"/>
              </a:rPr>
              <a:t>−1,…,3,2,1) </a:t>
            </a:r>
            <a:r>
              <a:rPr lang="en-US" dirty="0" smtClean="0">
                <a:latin typeface="Cambria Math" pitchFamily="18" charset="0"/>
                <a:ea typeface="Cambria Math" pitchFamily="18" charset="0"/>
              </a:rPr>
              <a:t>2</a:t>
            </a:r>
            <a:r>
              <a:rPr lang="en-US" i="1" baseline="30000" dirty="0" smtClean="0"/>
              <a:t>k </a:t>
            </a:r>
            <a:r>
              <a:rPr lang="en-US" dirty="0" smtClean="0"/>
              <a:t>lists with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dirty="0" smtClean="0"/>
              <a:t>  elements are merged into </a:t>
            </a:r>
            <a:r>
              <a:rPr lang="en-US" dirty="0" smtClean="0">
                <a:latin typeface="Cambria Math" pitchFamily="18" charset="0"/>
                <a:ea typeface="Cambria Math" pitchFamily="18" charset="0"/>
              </a:rPr>
              <a:t>2</a:t>
            </a:r>
            <a:r>
              <a:rPr lang="en-US" i="1" baseline="30000" dirty="0" smtClean="0"/>
              <a:t>k</a:t>
            </a:r>
            <a:r>
              <a:rPr lang="en-US" i="1" baseline="30000" dirty="0" smtClean="0">
                <a:latin typeface="Cambria Math"/>
                <a:ea typeface="Cambria Math"/>
              </a:rPr>
              <a:t>−</a:t>
            </a:r>
            <a:r>
              <a:rPr lang="en-US" baseline="30000" dirty="0" smtClean="0">
                <a:latin typeface="Cambria Math"/>
                <a:ea typeface="Cambria Math"/>
              </a:rPr>
              <a:t>1</a:t>
            </a:r>
            <a:r>
              <a:rPr lang="en-US" dirty="0" smtClean="0"/>
              <a:t> lists, with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 + </a:t>
            </a:r>
            <a:r>
              <a:rPr lang="en-US" baseline="30000" dirty="0" smtClean="0">
                <a:latin typeface="Cambria Math"/>
                <a:ea typeface="Cambria Math"/>
              </a:rPr>
              <a:t>1</a:t>
            </a:r>
            <a:r>
              <a:rPr lang="en-US" dirty="0" smtClean="0"/>
              <a:t>  elements at level </a:t>
            </a:r>
            <a:r>
              <a:rPr lang="en-US" i="1" dirty="0" smtClean="0"/>
              <a:t>k</a:t>
            </a:r>
            <a:r>
              <a:rPr lang="en-US" dirty="0" smtClean="0">
                <a:latin typeface="Cambria Math"/>
                <a:ea typeface="Cambria Math"/>
              </a:rPr>
              <a:t>−1</a:t>
            </a:r>
            <a:r>
              <a:rPr lang="en-US" dirty="0" smtClean="0"/>
              <a:t>.</a:t>
            </a:r>
          </a:p>
          <a:p>
            <a:pPr lvl="1"/>
            <a:r>
              <a:rPr lang="en-US" dirty="0" smtClean="0"/>
              <a:t>We know (by the complexity of the merge subroutine) that  each merger takes at most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dirty="0" smtClean="0"/>
              <a:t> +</a:t>
            </a:r>
            <a:r>
              <a:rPr lang="en-US" dirty="0" smtClean="0">
                <a:latin typeface="Cambria Math" pitchFamily="18" charset="0"/>
                <a:ea typeface="Cambria Math" pitchFamily="18" charset="0"/>
              </a:rPr>
              <a:t> 2</a:t>
            </a:r>
            <a:r>
              <a:rPr lang="en-US" i="1" baseline="30000" dirty="0" smtClean="0"/>
              <a:t>m</a:t>
            </a:r>
            <a:r>
              <a:rPr lang="en-US" i="1" baseline="30000" dirty="0" smtClean="0">
                <a:latin typeface="Cambria Math"/>
                <a:ea typeface="Cambria Math"/>
              </a:rPr>
              <a:t>−k</a:t>
            </a:r>
            <a:r>
              <a:rPr lang="en-US" dirty="0" smtClean="0"/>
              <a:t>  </a:t>
            </a:r>
            <a:r>
              <a:rPr lang="en-US" dirty="0" smtClean="0">
                <a:latin typeface="Cambria Math"/>
                <a:ea typeface="Cambria Math"/>
              </a:rPr>
              <a:t>− 1 =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baseline="30000" dirty="0" smtClean="0">
                <a:latin typeface="Cambria Math"/>
                <a:ea typeface="Cambria Math"/>
              </a:rPr>
              <a:t>+</a:t>
            </a:r>
            <a:r>
              <a:rPr lang="en-US" i="1" baseline="30000" dirty="0" smtClean="0">
                <a:latin typeface="Cambria Math"/>
                <a:ea typeface="Cambria Math"/>
              </a:rPr>
              <a:t> </a:t>
            </a:r>
            <a:r>
              <a:rPr lang="en-US" baseline="30000" dirty="0" smtClean="0">
                <a:latin typeface="Cambria Math"/>
                <a:ea typeface="Cambria Math"/>
              </a:rPr>
              <a:t>1</a:t>
            </a:r>
            <a:r>
              <a:rPr lang="en-US" dirty="0" smtClean="0"/>
              <a:t> </a:t>
            </a:r>
            <a:r>
              <a:rPr lang="en-US" dirty="0" smtClean="0">
                <a:latin typeface="Cambria Math"/>
                <a:ea typeface="Cambria Math"/>
              </a:rPr>
              <a:t>− 1 comparisons.</a:t>
            </a:r>
            <a:endParaRPr lang="en-US" dirty="0"/>
          </a:p>
        </p:txBody>
      </p:sp>
      <p:sp>
        <p:nvSpPr>
          <p:cNvPr id="4" name="TextBox 3"/>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Summing over the number of comparisons at each level, shows that </a:t>
            </a:r>
          </a:p>
          <a:p>
            <a:endParaRPr lang="en-US" dirty="0" smtClean="0"/>
          </a:p>
          <a:p>
            <a:endParaRPr lang="en-US" dirty="0" smtClean="0"/>
          </a:p>
          <a:p>
            <a:pPr>
              <a:buNone/>
            </a:pPr>
            <a:r>
              <a:rPr lang="en-US" dirty="0" smtClean="0"/>
              <a:t>   because </a:t>
            </a:r>
            <a:r>
              <a:rPr lang="en-US" i="1" dirty="0" smtClean="0"/>
              <a:t>m</a:t>
            </a:r>
            <a:r>
              <a:rPr lang="en-US" dirty="0" smtClean="0"/>
              <a:t> = log </a:t>
            </a:r>
            <a:r>
              <a:rPr lang="en-US" i="1" dirty="0" smtClean="0"/>
              <a:t>n</a:t>
            </a:r>
            <a:r>
              <a:rPr lang="en-US" dirty="0" smtClean="0"/>
              <a:t> and </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t>m</a:t>
            </a:r>
            <a:r>
              <a:rPr lang="en-US" dirty="0" smtClean="0"/>
              <a:t>.</a:t>
            </a:r>
          </a:p>
          <a:p>
            <a:endParaRPr lang="en-US" dirty="0" smtClean="0"/>
          </a:p>
          <a:p>
            <a:pPr>
              <a:buNone/>
            </a:pPr>
            <a:r>
              <a:rPr lang="en-US" dirty="0" smtClean="0"/>
              <a:t>    (The expression                   in the formula above  is evaluated as </a:t>
            </a:r>
            <a:r>
              <a:rPr lang="en-US" dirty="0" smtClean="0">
                <a:latin typeface="Cambria Math" pitchFamily="18" charset="0"/>
                <a:ea typeface="Cambria Math" pitchFamily="18" charset="0"/>
              </a:rPr>
              <a:t>2</a:t>
            </a:r>
            <a:r>
              <a:rPr lang="en-US" baseline="30000" dirty="0" smtClean="0"/>
              <a:t>m</a:t>
            </a:r>
            <a:r>
              <a:rPr lang="en-US" dirty="0" smtClean="0"/>
              <a:t> </a:t>
            </a:r>
            <a:r>
              <a:rPr lang="en-US" dirty="0" smtClean="0">
                <a:latin typeface="Cambria Math"/>
                <a:ea typeface="Cambria Math"/>
              </a:rPr>
              <a:t>− 1</a:t>
            </a:r>
            <a:r>
              <a:rPr lang="en-US" dirty="0" smtClean="0"/>
              <a:t>  using the formula for the sum of the terms of a geometric progression, from Section </a:t>
            </a:r>
            <a:r>
              <a:rPr lang="en-US" dirty="0" smtClean="0">
                <a:latin typeface="Cambria Math" pitchFamily="18" charset="0"/>
                <a:ea typeface="Cambria Math" pitchFamily="18" charset="0"/>
              </a:rPr>
              <a:t>2.4</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we’ll see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990600" y="2590800"/>
            <a:ext cx="7831836" cy="630936"/>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3048000" y="4038600"/>
            <a:ext cx="1158240" cy="2933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n} = \frac{n(n + 1)}{2}$$&#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sum_{k = 1}^{m} 2^{k-1}(2^{m-k + 1} - 1) = \sum_{k = 1} ^{m}2^{m} - \sum_{k = 1}^{m}2^{k-1} = m2^{m} - (2^{m} - 1) = n \;\mbox{log}\; n - n + 1,$$&#10;&#10;&#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k = 1}^{m}2^{k-1}$&#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k} = \frac{k(k + 1)}{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14482</TotalTime>
  <Words>8557</Words>
  <Application>Microsoft Office PowerPoint</Application>
  <PresentationFormat>On-screen Show (4:3)</PresentationFormat>
  <Paragraphs>688</Paragraphs>
  <Slides>74</Slides>
  <Notes>2</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Wingdings</vt:lpstr>
      <vt:lpstr>Calibri</vt:lpstr>
      <vt:lpstr>Symbol</vt:lpstr>
      <vt:lpstr>Cambria Math</vt:lpstr>
      <vt:lpstr>Constantia</vt:lpstr>
      <vt:lpstr>Wingdings 2</vt:lpstr>
      <vt:lpstr>Flow</vt:lpstr>
      <vt:lpstr>Induction and recursion</vt:lpstr>
      <vt:lpstr>Chapter Summary</vt:lpstr>
      <vt:lpstr>Mathematical Induction</vt:lpstr>
      <vt:lpstr>Section Summary</vt:lpstr>
      <vt:lpstr>Climbing an  Infinite Ladder</vt:lpstr>
      <vt:lpstr>Principle of Mathematical Induction</vt:lpstr>
      <vt:lpstr>Important Points About Using Mathematical  Induction</vt:lpstr>
      <vt:lpstr>Validity of Mathematical Induction</vt:lpstr>
      <vt:lpstr>Remembering How Mathematical Induction Works</vt:lpstr>
      <vt:lpstr>Proving a Summation Formula by Mathematical Induction</vt:lpstr>
      <vt:lpstr>Conjecturing and Proving Correct a Summation Formula</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Mathematical Induction</vt:lpstr>
      <vt:lpstr>                      Guidelines:      Mathematical Induction Proofs</vt:lpstr>
      <vt:lpstr>Strong Induction and Well-Ordering</vt:lpstr>
      <vt:lpstr>Section Summary</vt:lpstr>
      <vt:lpstr>Strong Induction</vt:lpstr>
      <vt:lpstr>Strong Induction and   the Infinite Ladder</vt:lpstr>
      <vt:lpstr>Proof using Strong Induction</vt:lpstr>
      <vt:lpstr>Which Form of Induction Should Be Used?</vt:lpstr>
      <vt:lpstr>Completion of the proof of the Fundamental Theorem of Arithmetic</vt:lpstr>
      <vt:lpstr>Proof using Strong Induction</vt:lpstr>
      <vt:lpstr>Proof of Same Example using Mathematical Induction</vt:lpstr>
      <vt:lpstr>Well-Ordering Property</vt:lpstr>
      <vt:lpstr>Well-Ordering Property</vt:lpstr>
      <vt:lpstr>Recursive Definitions and Structural Induction</vt:lpstr>
      <vt:lpstr>Section Summary</vt:lpstr>
      <vt:lpstr>Recursively Defined Functions</vt:lpstr>
      <vt:lpstr>Recursively Defined Functions</vt:lpstr>
      <vt:lpstr>Recursively Defined Functions</vt:lpstr>
      <vt:lpstr>Fibonacci Numbers</vt:lpstr>
      <vt:lpstr>Fibonacci Numbers  </vt:lpstr>
      <vt:lpstr>Lamé’s Theorem </vt:lpstr>
      <vt:lpstr>Lamé’s Theorem </vt:lpstr>
      <vt:lpstr>Recursively Defined Sets and Structures</vt:lpstr>
      <vt:lpstr>Recursively Defined Sets and Structures</vt:lpstr>
      <vt:lpstr>Strings</vt:lpstr>
      <vt:lpstr>String Concatenation</vt:lpstr>
      <vt:lpstr>Length of a String</vt:lpstr>
      <vt:lpstr>Balanced Parentheses</vt:lpstr>
      <vt:lpstr>Well-Formed Formulae in Propositional Logic</vt:lpstr>
      <vt:lpstr>Rooted Trees</vt:lpstr>
      <vt:lpstr>Building Up Rooted Trees</vt:lpstr>
      <vt:lpstr>Full Binary Trees</vt:lpstr>
      <vt:lpstr>Building Up Full Binary Trees</vt:lpstr>
      <vt:lpstr>Induction and Recursively Defined Sets</vt:lpstr>
      <vt:lpstr>Structural Induction</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Modular Exponentiation Algorithm</vt:lpstr>
      <vt:lpstr>Recursive Binary Search Algorithm</vt:lpstr>
      <vt:lpstr>Proving Recursive Algorithms Correct</vt:lpstr>
      <vt:lpstr>Merge Sort</vt:lpstr>
      <vt:lpstr>Merge Sort</vt:lpstr>
      <vt:lpstr>Recursive Merge Sort</vt:lpstr>
      <vt:lpstr>Recursive Merge Sort</vt:lpstr>
      <vt:lpstr>Merging Two Lists</vt:lpstr>
      <vt:lpstr>Complexity of Merge Sort</vt:lpstr>
      <vt:lpstr>Complexity of Merge Sort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Jarek Gryz</cp:lastModifiedBy>
  <cp:revision>879</cp:revision>
  <dcterms:created xsi:type="dcterms:W3CDTF">2011-03-27T19:21:35Z</dcterms:created>
  <dcterms:modified xsi:type="dcterms:W3CDTF">2016-10-20T18:18:41Z</dcterms:modified>
</cp:coreProperties>
</file>