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7" r:id="rId2"/>
    <p:sldId id="278" r:id="rId3"/>
    <p:sldId id="287" r:id="rId4"/>
    <p:sldId id="288" r:id="rId5"/>
    <p:sldId id="289" r:id="rId6"/>
    <p:sldId id="276" r:id="rId7"/>
    <p:sldId id="284" r:id="rId8"/>
    <p:sldId id="285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49275B-5B54-4F40-90C2-117A05E30BD9}">
          <p14:sldIdLst>
            <p14:sldId id="267"/>
            <p14:sldId id="278"/>
            <p14:sldId id="287"/>
            <p14:sldId id="288"/>
            <p14:sldId id="289"/>
            <p14:sldId id="276"/>
            <p14:sldId id="284"/>
            <p14:sldId id="285"/>
            <p14:sldId id="28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921"/>
    <a:srgbClr val="EBE8DA"/>
    <a:srgbClr val="E21A23"/>
    <a:srgbClr val="32484C"/>
    <a:srgbClr val="7AC1AC"/>
    <a:srgbClr val="802754"/>
    <a:srgbClr val="F16659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8" autoAdjust="0"/>
    <p:restoredTop sz="86482" autoAdjust="0"/>
  </p:normalViewPr>
  <p:slideViewPr>
    <p:cSldViewPr>
      <p:cViewPr>
        <p:scale>
          <a:sx n="70" d="100"/>
          <a:sy n="70" d="100"/>
        </p:scale>
        <p:origin x="-2168" y="-4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156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1E1C81D-4BBD-4CBB-A460-03145EDA00FF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7FEA59A-2AFE-4513-85F2-CBB6F8ED6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33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1CBE6D3-1AC0-4C6E-8C86-A4E58B161301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60DF76-15F0-4D6D-A83A-6D546BCF8D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66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US"/>
              <a:t>LSCs – Text image – go to (location for files where most are available, occasionally you may need to improvise or Google the image) </a:t>
            </a:r>
          </a:p>
          <a:p>
            <a:pPr lvl="0"/>
            <a:r>
              <a:rPr lang="en-US"/>
              <a:t>Update:</a:t>
            </a:r>
          </a:p>
          <a:p>
            <a:pPr marL="171450" lvl="0" indent="-171450">
              <a:buSzPct val="100000"/>
              <a:buChar char="-"/>
            </a:pPr>
            <a:r>
              <a:rPr lang="en-US"/>
              <a:t>Course Name/Section</a:t>
            </a:r>
          </a:p>
          <a:p>
            <a:pPr marL="171450" lvl="0" indent="-171450">
              <a:buSzPct val="100000"/>
              <a:buChar char="-"/>
            </a:pPr>
            <a:r>
              <a:rPr lang="en-US"/>
              <a:t>Author and Edition/Title</a:t>
            </a:r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3712D006-9DD3-4D4E-886D-6D0A79089A1D}" type="slidenum"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LSCs be aware of whether there are used books in the bookstore and what the cost is. However, we have removed used-books from the slide as we are not promoting them. Also – there are no used books for Front List titles.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0DF76-15F0-4D6D-A83A-6D546BCF8D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24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Note- LSCs please change the</a:t>
            </a:r>
            <a:r>
              <a:rPr lang="en-US" baseline="0" dirty="0" smtClean="0"/>
              <a:t> </a:t>
            </a:r>
            <a:r>
              <a:rPr lang="en-US" b="1" baseline="0" dirty="0" smtClean="0">
                <a:solidFill>
                  <a:srgbClr val="FF0000"/>
                </a:solidFill>
              </a:rPr>
              <a:t>Section Web Address </a:t>
            </a:r>
            <a:r>
              <a:rPr lang="en-US" baseline="0" dirty="0" smtClean="0"/>
              <a:t>that is required for the Professor’s Course in this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0DF76-15F0-4D6D-A83A-6D546BCF8D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02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LSCs</a:t>
            </a:r>
            <a:r>
              <a:rPr lang="en-US" baseline="0" dirty="0" smtClean="0"/>
              <a:t> – keep in case not able to demonstrate within Connect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0DF76-15F0-4D6D-A83A-6D546BCF8D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98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LSCs</a:t>
            </a:r>
            <a:r>
              <a:rPr lang="en-US" baseline="0" dirty="0" smtClean="0"/>
              <a:t> – keep in case not able to demonstrate within Connect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0DF76-15F0-4D6D-A83A-6D546BCF8D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98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1894F3F2-66FF-4980-9D84-A45451A4B613}" type="slidenum"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b="0" strike="sngStrike" baseline="0" dirty="0"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91359-4830-4315-BF48-D54B9D16C9A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87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74BAEFE7-4668-4684-AE6E-28A489FB5CFB}" type="slidenum"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>
                <a:solidFill>
                  <a:srgbClr val="E21A23"/>
                </a:solidFill>
              </a:defRPr>
            </a:lvl1pPr>
          </a:lstStyle>
          <a:p>
            <a:r>
              <a:rPr lang="en-US" dirty="0" smtClean="0"/>
              <a:t>#</a:t>
            </a:r>
            <a:r>
              <a:rPr lang="en-US" dirty="0" err="1" smtClean="0"/>
              <a:t>learnwithoutlimits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3200400" cy="3651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E21A23"/>
                </a:solidFill>
              </a:defRPr>
            </a:lvl1pPr>
          </a:lstStyle>
          <a:p>
            <a:r>
              <a:rPr lang="en-US" dirty="0" smtClean="0"/>
              <a:t>youcanlearnwithoutlimits.com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77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723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3823709"/>
      </p:ext>
    </p:extLst>
  </p:cSld>
  <p:clrMapOvr>
    <a:masterClrMapping/>
  </p:clrMapOvr>
  <p:transition spd="med">
    <p:wip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34200" cy="1143000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70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2351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34200" cy="1143000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1826A5-BFFE-4E82-842A-075B61F23C47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43600" y="6172200"/>
            <a:ext cx="2971800" cy="549275"/>
          </a:xfrm>
          <a:prstGeom prst="rect">
            <a:avLst/>
          </a:prstGeom>
        </p:spPr>
        <p:txBody>
          <a:bodyPr/>
          <a:lstStyle/>
          <a:p>
            <a:fld id="{7BD282FD-7562-4799-9953-FBE00F96A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81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34200" cy="1143000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943600" y="6172200"/>
            <a:ext cx="2971800" cy="549275"/>
          </a:xfrm>
          <a:prstGeom prst="rect">
            <a:avLst/>
          </a:prstGeom>
        </p:spPr>
        <p:txBody>
          <a:bodyPr/>
          <a:lstStyle/>
          <a:p>
            <a:fld id="{7BD282FD-7562-4799-9953-FBE00F96A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96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34200" cy="1143000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66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525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47799"/>
            <a:ext cx="5486400" cy="3279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2693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 txBox="1">
            <a:spLocks noGrp="1"/>
          </p:cNvSpPr>
          <p:nvPr>
            <p:ph type="dt" sz="quarter" idx="7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62B3813-AFB0-4740-AF75-1C08554BF324}" type="datetime1">
              <a:rPr lang="en-US"/>
              <a:pPr lvl="0"/>
              <a:t>9/8/2016</a:t>
            </a:fld>
            <a:endParaRPr lang="en-US"/>
          </a:p>
        </p:txBody>
      </p:sp>
      <p:sp>
        <p:nvSpPr>
          <p:cNvPr id="3" name="Footer Placeholder 5"/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4" name="Slide Number Placeholder 6"/>
          <p:cNvSpPr txBox="1">
            <a:spLocks noGrp="1"/>
          </p:cNvSpPr>
          <p:nvPr>
            <p:ph type="sldNum" sz="quarter" idx="8"/>
          </p:nvPr>
        </p:nvSpPr>
        <p:spPr>
          <a:xfrm>
            <a:off x="5943600" y="6172200"/>
            <a:ext cx="2971800" cy="5492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1229B08D-14F3-49C8-9B5D-1DDC3154A95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8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3248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867400"/>
            <a:ext cx="2211063" cy="707540"/>
          </a:xfrm>
          <a:prstGeom prst="rect">
            <a:avLst/>
          </a:prstGeom>
        </p:spPr>
      </p:pic>
      <p:sp>
        <p:nvSpPr>
          <p:cNvPr id="2" name="Rectangle 1"/>
          <p:cNvSpPr>
            <a:spLocks noChangeAspect="1"/>
          </p:cNvSpPr>
          <p:nvPr userDrawn="1"/>
        </p:nvSpPr>
        <p:spPr>
          <a:xfrm>
            <a:off x="0" y="0"/>
            <a:ext cx="9144000" cy="1371600"/>
          </a:xfrm>
          <a:prstGeom prst="rect">
            <a:avLst/>
          </a:prstGeom>
          <a:blipFill dpi="0" rotWithShape="1">
            <a:blip r:embed="rId14" cstate="print">
              <a:alphaModFix amt="8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38889" b="-38889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47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nnect.mheducation.com/class/j-gryz-fall-201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1.xml"/><Relationship Id="rId5" Type="http://schemas.openxmlformats.org/officeDocument/2006/relationships/hyperlink" Target="http://www.digitalcoursematerials.com/Contest-Rules" TargetMode="External"/><Relationship Id="rId4" Type="http://schemas.openxmlformats.org/officeDocument/2006/relationships/hyperlink" Target="http://www.digitalcoursematerial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 noGrp="1"/>
          </p:cNvSpPr>
          <p:nvPr>
            <p:ph type="title" idx="4294967295"/>
          </p:nvPr>
        </p:nvSpPr>
        <p:spPr>
          <a:xfrm>
            <a:off x="457200" y="381003"/>
            <a:ext cx="6934196" cy="10366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 algn="l" rtl="0"/>
            <a:r>
              <a:rPr lang="en-US" sz="3600" b="1" kern="1200">
                <a:solidFill>
                  <a:srgbClr val="FFFFFF"/>
                </a:solidFill>
                <a:latin typeface="Vectipede Bl" pitchFamily="18"/>
              </a:rPr>
              <a:t>Course Details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sz="half" idx="4294967295"/>
          </p:nvPr>
        </p:nvSpPr>
        <p:spPr>
          <a:xfrm>
            <a:off x="4648196" y="1600200"/>
            <a:ext cx="4038603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marL="0" lvl="0" indent="0">
              <a:spcBef>
                <a:spcPts val="700"/>
              </a:spcBef>
              <a:buNone/>
            </a:pPr>
            <a:r>
              <a:rPr lang="en-US" sz="2800" b="1" dirty="0" smtClean="0">
                <a:solidFill>
                  <a:srgbClr val="C00000"/>
                </a:solidFill>
                <a:latin typeface="ArumSans Rg" pitchFamily="34"/>
                <a:cs typeface="Arial" pitchFamily="34"/>
              </a:rPr>
              <a:t>MATH 1019</a:t>
            </a:r>
            <a:endParaRPr lang="en-US" sz="2800" b="1" dirty="0">
              <a:solidFill>
                <a:srgbClr val="C00000"/>
              </a:solidFill>
              <a:latin typeface="ArumSans Rg" pitchFamily="34"/>
              <a:cs typeface="Arial" pitchFamily="34"/>
            </a:endParaRPr>
          </a:p>
          <a:p>
            <a:pPr marL="0" lvl="0" indent="0">
              <a:spcBef>
                <a:spcPts val="700"/>
              </a:spcBef>
              <a:buNone/>
            </a:pPr>
            <a:r>
              <a:rPr lang="en-US" sz="2800" dirty="0" smtClean="0">
                <a:solidFill>
                  <a:srgbClr val="C00000"/>
                </a:solidFill>
                <a:latin typeface="ArumSans Rg" pitchFamily="34"/>
                <a:cs typeface="Arial" pitchFamily="34"/>
              </a:rPr>
              <a:t>Discrete Mathematics for Computer Science</a:t>
            </a:r>
            <a:endParaRPr lang="en-US" sz="2800" dirty="0">
              <a:solidFill>
                <a:srgbClr val="C00000"/>
              </a:solidFill>
              <a:latin typeface="ArumSans Rg" pitchFamily="34"/>
              <a:cs typeface="Arial" pitchFamily="34"/>
            </a:endParaRPr>
          </a:p>
          <a:p>
            <a:pPr marL="0" lvl="0" indent="0">
              <a:spcBef>
                <a:spcPts val="700"/>
              </a:spcBef>
              <a:buNone/>
            </a:pPr>
            <a:endParaRPr lang="en-US" sz="2800" dirty="0">
              <a:latin typeface="ArumSans Rg" pitchFamily="34"/>
              <a:cs typeface="Arial" pitchFamily="34"/>
            </a:endParaRPr>
          </a:p>
          <a:p>
            <a:pPr marL="0" lvl="0" indent="0">
              <a:spcBef>
                <a:spcPts val="700"/>
              </a:spcBef>
              <a:buNone/>
            </a:pPr>
            <a:r>
              <a:rPr lang="en-US" sz="2800" b="1" i="1" dirty="0" smtClean="0">
                <a:latin typeface="ArumSans Rg" pitchFamily="34"/>
                <a:cs typeface="Arial" pitchFamily="34"/>
              </a:rPr>
              <a:t>Rosen, 7ce</a:t>
            </a:r>
            <a:endParaRPr lang="en-US" sz="2800" b="1" i="1" dirty="0">
              <a:latin typeface="ArumSans Rg" pitchFamily="34"/>
              <a:cs typeface="Arial" pitchFamily="34"/>
            </a:endParaRPr>
          </a:p>
          <a:p>
            <a:pPr marL="0" lvl="0" indent="0">
              <a:spcBef>
                <a:spcPts val="700"/>
              </a:spcBef>
              <a:buNone/>
            </a:pPr>
            <a:r>
              <a:rPr lang="en-US" sz="2800" dirty="0" smtClean="0">
                <a:latin typeface="ArumSans Rg" pitchFamily="34"/>
                <a:cs typeface="Arial" pitchFamily="34"/>
              </a:rPr>
              <a:t>Discrete Mathematics &amp; Its Applications</a:t>
            </a:r>
            <a:endParaRPr lang="en-US" sz="2800" dirty="0">
              <a:latin typeface="ArumSans Rg" pitchFamily="34"/>
              <a:cs typeface="Arial" pitchFamily="34"/>
            </a:endParaRPr>
          </a:p>
          <a:p>
            <a:pPr marL="0" lvl="0" indent="0">
              <a:spcBef>
                <a:spcPts val="700"/>
              </a:spcBef>
              <a:buNone/>
            </a:pPr>
            <a:endParaRPr lang="en-US" sz="2800" dirty="0">
              <a:latin typeface="ArumSans Rg" pitchFamily="34"/>
              <a:cs typeface="Arial" pitchFamily="34"/>
            </a:endParaRPr>
          </a:p>
          <a:p>
            <a:pPr marL="0" lvl="0" indent="0">
              <a:spcBef>
                <a:spcPts val="400"/>
              </a:spcBef>
              <a:buNone/>
            </a:pPr>
            <a:r>
              <a:rPr lang="en-US" sz="1800" dirty="0" smtClean="0">
                <a:latin typeface="ArumSans Rg" pitchFamily="34"/>
                <a:cs typeface="Arial" pitchFamily="34"/>
              </a:rPr>
              <a:t>Fall 2016</a:t>
            </a:r>
            <a:endParaRPr lang="en-US" sz="1800" dirty="0">
              <a:latin typeface="ArumSans Rg" pitchFamily="34"/>
              <a:cs typeface="Arial" pitchFamily="34"/>
            </a:endParaRPr>
          </a:p>
        </p:txBody>
      </p:sp>
      <p:pic>
        <p:nvPicPr>
          <p:cNvPr id="1026" name="Picture 2" descr="Image result for rosen discrete mathematics and its applications 7th edi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3525733" cy="435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68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6934200" cy="1036638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chemeClr val="bg1"/>
                </a:solidFill>
                <a:latin typeface="Vectipede Bl" pitchFamily="18" charset="0"/>
              </a:rPr>
              <a:t>Purchase Options</a:t>
            </a:r>
            <a:endParaRPr lang="en-US" sz="3600" dirty="0">
              <a:solidFill>
                <a:schemeClr val="bg1"/>
              </a:solidFill>
              <a:latin typeface="Vectipede Bl" pitchFamily="18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68825" y="1527048"/>
            <a:ext cx="4194175" cy="685800"/>
          </a:xfrm>
          <a:ln w="19050">
            <a:solidFill>
              <a:srgbClr val="7AC1AC"/>
            </a:solidFill>
            <a:prstDash val="sysDot"/>
          </a:ln>
        </p:spPr>
        <p:txBody>
          <a:bodyPr>
            <a:normAutofit fontScale="32500" lnSpcReduction="20000"/>
          </a:bodyPr>
          <a:lstStyle/>
          <a:p>
            <a:r>
              <a:rPr lang="en-US" sz="5200" dirty="0">
                <a:solidFill>
                  <a:srgbClr val="7AC1AC"/>
                </a:solidFill>
                <a:latin typeface="ArumSans Lt" pitchFamily="18" charset="0"/>
              </a:rPr>
              <a:t>Option </a:t>
            </a:r>
            <a:r>
              <a:rPr lang="en-US" sz="5200" dirty="0" smtClean="0">
                <a:solidFill>
                  <a:srgbClr val="7AC1AC"/>
                </a:solidFill>
                <a:latin typeface="ArumSans Lt" pitchFamily="18" charset="0"/>
              </a:rPr>
              <a:t>2: </a:t>
            </a:r>
            <a:endParaRPr lang="en-US" sz="5200" dirty="0">
              <a:solidFill>
                <a:srgbClr val="7AC1AC"/>
              </a:solidFill>
              <a:latin typeface="ArumSans Lt" pitchFamily="18" charset="0"/>
            </a:endParaRPr>
          </a:p>
          <a:p>
            <a:r>
              <a:rPr lang="en-US" sz="6800" dirty="0" smtClean="0">
                <a:solidFill>
                  <a:srgbClr val="7AC1AC"/>
                </a:solidFill>
                <a:latin typeface="Vectipede Rg" pitchFamily="18" charset="0"/>
              </a:rPr>
              <a:t>Loose Leaf Print Text</a:t>
            </a:r>
            <a:endParaRPr lang="en-US" sz="6800" dirty="0">
              <a:solidFill>
                <a:srgbClr val="7AC1AC"/>
              </a:solidFill>
              <a:latin typeface="Vectipede Rg" pitchFamily="18" charset="0"/>
            </a:endParaRPr>
          </a:p>
        </p:txBody>
      </p:sp>
      <p:sp>
        <p:nvSpPr>
          <p:cNvPr id="16" name="Content Placeholder 12"/>
          <p:cNvSpPr txBox="1">
            <a:spLocks/>
          </p:cNvSpPr>
          <p:nvPr/>
        </p:nvSpPr>
        <p:spPr>
          <a:xfrm>
            <a:off x="4568825" y="2362200"/>
            <a:ext cx="4116388" cy="381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ArumSans Rg" pitchFamily="34" charset="0"/>
              </a:rPr>
              <a:t>The </a:t>
            </a:r>
            <a:r>
              <a:rPr lang="en-US" sz="2000" dirty="0" smtClean="0">
                <a:latin typeface="ArumSans Rg" pitchFamily="34" charset="0"/>
              </a:rPr>
              <a:t>loose leaf print text, packaged with Connect,  </a:t>
            </a:r>
            <a:r>
              <a:rPr lang="en-US" sz="2000" dirty="0">
                <a:latin typeface="ArumSans Rg" pitchFamily="34" charset="0"/>
              </a:rPr>
              <a:t>is </a:t>
            </a:r>
            <a:r>
              <a:rPr lang="en-US" sz="2000" dirty="0" smtClean="0">
                <a:latin typeface="ArumSans Rg" pitchFamily="34" charset="0"/>
              </a:rPr>
              <a:t>available </a:t>
            </a:r>
            <a:r>
              <a:rPr lang="en-US" sz="2000" dirty="0">
                <a:latin typeface="ArumSans Rg" pitchFamily="34" charset="0"/>
              </a:rPr>
              <a:t>in the </a:t>
            </a:r>
            <a:r>
              <a:rPr lang="en-US" sz="2000" dirty="0" smtClean="0">
                <a:latin typeface="ArumSans Rg" pitchFamily="34" charset="0"/>
              </a:rPr>
              <a:t>Bookstore.</a:t>
            </a:r>
            <a:endParaRPr lang="en-US" sz="2000" dirty="0">
              <a:latin typeface="ArumSans Rg" pitchFamily="34" charset="0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3800" b="1" dirty="0">
              <a:solidFill>
                <a:srgbClr val="7AC1AC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54"/>
          <a:stretch/>
        </p:blipFill>
        <p:spPr>
          <a:xfrm>
            <a:off x="8003612" y="1645637"/>
            <a:ext cx="681601" cy="5334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998742" y="3842742"/>
            <a:ext cx="3276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Bef>
                <a:spcPts val="0"/>
              </a:spcBef>
            </a:pPr>
            <a:r>
              <a:rPr lang="en-US" sz="2000" b="1" dirty="0" smtClean="0">
                <a:latin typeface="ArumSans Rg" pitchFamily="34" charset="0"/>
              </a:rPr>
              <a:t>Bookstore </a:t>
            </a:r>
            <a:r>
              <a:rPr lang="en-US" sz="2000" b="1" dirty="0" smtClean="0">
                <a:solidFill>
                  <a:srgbClr val="FF0000"/>
                </a:solidFill>
                <a:latin typeface="ArumSans Rg" pitchFamily="34" charset="0"/>
              </a:rPr>
              <a:t>$218.90</a:t>
            </a:r>
            <a:endParaRPr lang="en-US" sz="2000" b="1" dirty="0">
              <a:latin typeface="ArumSans Rg" pitchFamily="34" charset="0"/>
            </a:endParaRPr>
          </a:p>
          <a:p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idx="1"/>
          </p:nvPr>
        </p:nvSpPr>
        <p:spPr>
          <a:xfrm>
            <a:off x="301625" y="1539876"/>
            <a:ext cx="4038600" cy="639762"/>
          </a:xfrm>
          <a:ln w="19050">
            <a:solidFill>
              <a:srgbClr val="F16659"/>
            </a:solidFill>
            <a:prstDash val="sysDot"/>
          </a:ln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16659"/>
                </a:solidFill>
                <a:latin typeface="ArumSans Lt" pitchFamily="18" charset="0"/>
              </a:rPr>
              <a:t>Option 1: </a:t>
            </a:r>
          </a:p>
          <a:p>
            <a:r>
              <a:rPr lang="en-US" sz="2900" dirty="0" smtClean="0">
                <a:solidFill>
                  <a:srgbClr val="F16659"/>
                </a:solidFill>
                <a:latin typeface="Vectipede Rg" pitchFamily="18" charset="0"/>
              </a:rPr>
              <a:t>Go All-Digital with Connect</a:t>
            </a:r>
            <a:endParaRPr lang="en-US" sz="2900" dirty="0">
              <a:solidFill>
                <a:srgbClr val="F16659"/>
              </a:solidFill>
              <a:latin typeface="Vectipede Rg" pitchFamily="18" charset="0"/>
            </a:endParaRPr>
          </a:p>
        </p:txBody>
      </p:sp>
      <p:sp>
        <p:nvSpPr>
          <p:cNvPr id="11" name="Content Placeholder 12"/>
          <p:cNvSpPr>
            <a:spLocks noGrp="1"/>
          </p:cNvSpPr>
          <p:nvPr>
            <p:ph sz="half" idx="2"/>
          </p:nvPr>
        </p:nvSpPr>
        <p:spPr>
          <a:xfrm>
            <a:off x="301625" y="2332038"/>
            <a:ext cx="4038600" cy="368776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ArumSans Rg" pitchFamily="34" charset="0"/>
              </a:rPr>
              <a:t>Connect includes everything you need for this course, including </a:t>
            </a:r>
            <a:r>
              <a:rPr lang="en-US" sz="2000" b="1" dirty="0" smtClean="0">
                <a:solidFill>
                  <a:srgbClr val="FF0000"/>
                </a:solidFill>
                <a:latin typeface="ArumSans Rg" pitchFamily="34" charset="0"/>
              </a:rPr>
              <a:t>the eBook.</a:t>
            </a:r>
            <a:endParaRPr lang="en-US" sz="2000" dirty="0" smtClean="0">
              <a:solidFill>
                <a:srgbClr val="FF0000"/>
              </a:solidFill>
              <a:latin typeface="ArumSans Rg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 smtClean="0">
              <a:latin typeface="ArumSans Rg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i="1" dirty="0" smtClean="0">
                <a:latin typeface="ArumSans Rg" pitchFamily="34" charset="0"/>
              </a:rPr>
              <a:t>Where to buy Connect:</a:t>
            </a:r>
          </a:p>
          <a:p>
            <a:pPr lvl="1">
              <a:spcBef>
                <a:spcPts val="0"/>
              </a:spcBef>
            </a:pPr>
            <a:r>
              <a:rPr lang="en-US" b="1" dirty="0" smtClean="0">
                <a:latin typeface="ArumSans Rg" pitchFamily="34" charset="0"/>
              </a:rPr>
              <a:t>Bookstore </a:t>
            </a:r>
            <a:r>
              <a:rPr lang="en-US" b="1" dirty="0" smtClean="0">
                <a:solidFill>
                  <a:srgbClr val="FF0000"/>
                </a:solidFill>
                <a:latin typeface="ArumSans Rg" pitchFamily="34" charset="0"/>
              </a:rPr>
              <a:t>$99</a:t>
            </a:r>
            <a:endParaRPr lang="en-US" b="1" dirty="0" smtClean="0">
              <a:latin typeface="ArumSans Rg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01"/>
          <a:stretch/>
        </p:blipFill>
        <p:spPr>
          <a:xfrm>
            <a:off x="3662892" y="1706597"/>
            <a:ext cx="672319" cy="411480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062" y="3427825"/>
            <a:ext cx="1008315" cy="996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804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>
            <a:spLocks noGrp="1"/>
          </p:cNvSpPr>
          <p:nvPr>
            <p:ph type="title"/>
          </p:nvPr>
        </p:nvSpPr>
        <p:spPr>
          <a:xfrm>
            <a:off x="381000" y="304800"/>
            <a:ext cx="7835900" cy="1066800"/>
          </a:xfrm>
        </p:spPr>
        <p:txBody>
          <a:bodyPr/>
          <a:lstStyle/>
          <a:p>
            <a:pPr algn="l"/>
            <a:r>
              <a:rPr lang="en-US" sz="3600" b="0" dirty="0" smtClean="0">
                <a:solidFill>
                  <a:schemeClr val="bg1"/>
                </a:solidFill>
                <a:latin typeface="Vectipede Bl" pitchFamily="18" charset="0"/>
              </a:rPr>
              <a:t>Get Started in 4 Easy Steps</a:t>
            </a:r>
            <a:endParaRPr lang="en-US" sz="2800" b="0" dirty="0">
              <a:solidFill>
                <a:schemeClr val="bg1"/>
              </a:solidFill>
              <a:latin typeface="Vectipede Bl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905000"/>
            <a:ext cx="8382000" cy="4038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1200"/>
              </a:spcBef>
              <a:spcAft>
                <a:spcPts val="1800"/>
              </a:spcAft>
              <a:buFont typeface="Calibri" charset="0"/>
              <a:buAutoNum type="arabicPeriod"/>
            </a:pPr>
            <a:r>
              <a:rPr lang="en-US" dirty="0">
                <a:latin typeface="ArumSans Rg" pitchFamily="34" charset="0"/>
                <a:cs typeface="Arial" charset="0"/>
              </a:rPr>
              <a:t>Go the </a:t>
            </a:r>
            <a:r>
              <a:rPr lang="en-US" b="1" dirty="0">
                <a:latin typeface="ArumSans Rg" pitchFamily="34" charset="0"/>
                <a:cs typeface="Arial" charset="0"/>
              </a:rPr>
              <a:t>Section Web Address </a:t>
            </a:r>
            <a:r>
              <a:rPr lang="en-US" dirty="0">
                <a:latin typeface="ArumSans Rg" pitchFamily="34" charset="0"/>
                <a:cs typeface="Arial" charset="0"/>
              </a:rPr>
              <a:t>below and click </a:t>
            </a:r>
            <a:r>
              <a:rPr lang="en-US" b="1" dirty="0">
                <a:latin typeface="ArumSans Rg" pitchFamily="34" charset="0"/>
                <a:cs typeface="Arial" charset="0"/>
              </a:rPr>
              <a:t>Register Now</a:t>
            </a:r>
            <a:r>
              <a:rPr lang="en-US" dirty="0">
                <a:latin typeface="ArumSans Rg" pitchFamily="34" charset="0"/>
                <a:cs typeface="Arial" charset="0"/>
              </a:rPr>
              <a:t>. </a:t>
            </a:r>
          </a:p>
          <a:p>
            <a:pPr marL="457200" lvl="1" indent="0" algn="ctr">
              <a:spcBef>
                <a:spcPts val="1200"/>
              </a:spcBef>
              <a:spcAft>
                <a:spcPts val="1800"/>
              </a:spcAft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connect.mheducation.com/class/j-gryz-fall-2016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rgbClr val="FF0000"/>
                </a:solidFill>
                <a:latin typeface="ArumSans Rg" charset="0"/>
                <a:cs typeface="Arial" charset="0"/>
              </a:rPr>
              <a:t>  </a:t>
            </a:r>
          </a:p>
          <a:p>
            <a:pPr>
              <a:spcBef>
                <a:spcPts val="1200"/>
              </a:spcBef>
              <a:spcAft>
                <a:spcPts val="1800"/>
              </a:spcAft>
              <a:buFont typeface="Calibri" charset="0"/>
              <a:buAutoNum type="arabicPeriod"/>
            </a:pPr>
            <a:r>
              <a:rPr lang="en-US" dirty="0" smtClean="0">
                <a:latin typeface="ArumSans Rg" pitchFamily="34" charset="0"/>
                <a:cs typeface="Arial" charset="0"/>
              </a:rPr>
              <a:t>Enter your </a:t>
            </a:r>
            <a:r>
              <a:rPr lang="en-US" b="1" dirty="0" smtClean="0">
                <a:latin typeface="ArumSans Rg" pitchFamily="34" charset="0"/>
                <a:cs typeface="Arial" charset="0"/>
              </a:rPr>
              <a:t>email address</a:t>
            </a:r>
            <a:r>
              <a:rPr lang="en-US" dirty="0" smtClean="0">
                <a:latin typeface="ArumSans Rg" pitchFamily="34" charset="0"/>
                <a:cs typeface="Arial" charset="0"/>
              </a:rPr>
              <a:t>.</a:t>
            </a:r>
          </a:p>
          <a:p>
            <a:pPr>
              <a:spcBef>
                <a:spcPts val="1200"/>
              </a:spcBef>
              <a:spcAft>
                <a:spcPts val="1800"/>
              </a:spcAft>
              <a:buFont typeface="Calibri" charset="0"/>
              <a:buAutoNum type="arabicPeriod"/>
            </a:pPr>
            <a:r>
              <a:rPr lang="en-US" dirty="0" smtClean="0">
                <a:latin typeface="ArumSans Rg" pitchFamily="34" charset="0"/>
                <a:cs typeface="Arial" charset="0"/>
              </a:rPr>
              <a:t>Enter </a:t>
            </a:r>
            <a:r>
              <a:rPr lang="en-US" dirty="0">
                <a:latin typeface="ArumSans Rg" pitchFamily="34" charset="0"/>
                <a:cs typeface="Arial" charset="0"/>
              </a:rPr>
              <a:t>your </a:t>
            </a:r>
            <a:r>
              <a:rPr lang="en-US" b="1" dirty="0">
                <a:latin typeface="ArumSans Rg" pitchFamily="34" charset="0"/>
                <a:cs typeface="Arial" charset="0"/>
              </a:rPr>
              <a:t>access code</a:t>
            </a:r>
            <a:r>
              <a:rPr lang="en-US" dirty="0">
                <a:latin typeface="ArumSans Rg" pitchFamily="34" charset="0"/>
                <a:cs typeface="Arial" charset="0"/>
              </a:rPr>
              <a:t>, or select “Buy Online.” You may also “Start Courtesy Access” if you don’t have an access code.</a:t>
            </a:r>
          </a:p>
          <a:p>
            <a:pPr>
              <a:spcBef>
                <a:spcPts val="1200"/>
              </a:spcBef>
              <a:spcAft>
                <a:spcPts val="1800"/>
              </a:spcAft>
              <a:buFont typeface="Calibri" charset="0"/>
              <a:buAutoNum type="arabicPeriod"/>
            </a:pPr>
            <a:r>
              <a:rPr lang="en-US" dirty="0">
                <a:latin typeface="ArumSans Rg" pitchFamily="34" charset="0"/>
                <a:cs typeface="Arial" charset="0"/>
              </a:rPr>
              <a:t>Complete the </a:t>
            </a:r>
            <a:r>
              <a:rPr lang="en-US" b="1" dirty="0">
                <a:latin typeface="ArumSans Rg" pitchFamily="34" charset="0"/>
                <a:cs typeface="Arial" charset="0"/>
              </a:rPr>
              <a:t>registration form </a:t>
            </a:r>
            <a:r>
              <a:rPr lang="en-US" dirty="0">
                <a:latin typeface="ArumSans Rg" pitchFamily="34" charset="0"/>
                <a:cs typeface="Arial" charset="0"/>
              </a:rPr>
              <a:t>and click </a:t>
            </a:r>
            <a:r>
              <a:rPr lang="en-US" b="1" dirty="0">
                <a:latin typeface="ArumSans Rg" pitchFamily="34" charset="0"/>
                <a:cs typeface="Arial" charset="0"/>
              </a:rPr>
              <a:t>Submit</a:t>
            </a:r>
            <a:r>
              <a:rPr lang="en-US" dirty="0">
                <a:latin typeface="ArumSans Rg" pitchFamily="34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751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Vectipede Bl" pitchFamily="18" charset="0"/>
              </a:rPr>
              <a:t>Registration</a:t>
            </a:r>
            <a:r>
              <a:rPr lang="en-US" dirty="0" smtClean="0">
                <a:latin typeface="Vectipede Bl" pitchFamily="18" charset="0"/>
              </a:rPr>
              <a:t> </a:t>
            </a:r>
            <a:endParaRPr lang="en-US" dirty="0">
              <a:latin typeface="Vectipede Bl" pitchFamily="18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68300" y="2286000"/>
            <a:ext cx="22860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SzPct val="150000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the Section Web Address provided by your Instructor</a:t>
            </a:r>
          </a:p>
          <a:p>
            <a:pPr algn="l">
              <a:buSzPct val="150000"/>
            </a:pP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SzPct val="150000"/>
            </a:pPr>
            <a:r>
              <a:rPr lang="en-US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the class details, and click Register Now</a:t>
            </a: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447" y="1676400"/>
            <a:ext cx="602949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81000"/>
            <a:ext cx="6934200" cy="1143000"/>
          </a:xfrm>
        </p:spPr>
        <p:txBody>
          <a:bodyPr/>
          <a:lstStyle/>
          <a:p>
            <a:r>
              <a:rPr lang="en-US" sz="3600" dirty="0" smtClean="0">
                <a:latin typeface="Vectipede Bl" pitchFamily="18" charset="0"/>
              </a:rPr>
              <a:t>Registration </a:t>
            </a:r>
            <a:endParaRPr lang="en-US" sz="3600" dirty="0">
              <a:latin typeface="Vectipede Bl" pitchFamily="18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152400" y="2057400"/>
            <a:ext cx="2501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SzPct val="150000"/>
            </a:pPr>
            <a:r>
              <a:rPr lang="en-US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one of the following options:</a:t>
            </a:r>
          </a:p>
          <a:p>
            <a:pPr algn="l">
              <a:buSzPct val="150000"/>
            </a:pPr>
            <a:endParaRPr lang="en-US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SzPct val="150000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Enter in Registration Code</a:t>
            </a:r>
          </a:p>
          <a:p>
            <a:pPr algn="l">
              <a:buSzPct val="150000"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SzPct val="150000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Buy Online directly from McGraw-Hill</a:t>
            </a:r>
          </a:p>
          <a:p>
            <a:pPr algn="l">
              <a:buSzPct val="150000"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SzPct val="150000"/>
            </a:pPr>
            <a:r>
              <a:rPr 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Start your 14-day Courtesy Access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2" t="24846" r="16704" b="12654"/>
          <a:stretch/>
        </p:blipFill>
        <p:spPr bwMode="auto">
          <a:xfrm>
            <a:off x="2514600" y="2057400"/>
            <a:ext cx="6463375" cy="3364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823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 noGrp="1"/>
          </p:cNvSpPr>
          <p:nvPr>
            <p:ph type="title" idx="4294967295"/>
          </p:nvPr>
        </p:nvSpPr>
        <p:spPr>
          <a:xfrm>
            <a:off x="457200" y="304796"/>
            <a:ext cx="6934196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 algn="l" rtl="0"/>
            <a:r>
              <a:rPr lang="en-US" sz="3600" b="1" kern="1200">
                <a:solidFill>
                  <a:srgbClr val="FFFFFF"/>
                </a:solidFill>
                <a:latin typeface="Vectipede Bl" pitchFamily="18"/>
              </a:rPr>
              <a:t>Accessibility</a:t>
            </a:r>
            <a:endParaRPr lang="en-US" sz="3600" kern="1200">
              <a:solidFill>
                <a:srgbClr val="FFFFFF"/>
              </a:solidFill>
              <a:latin typeface="Vectipede Rg" pitchFamily="18"/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603247" y="1794574"/>
            <a:ext cx="8001000" cy="35394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>
                <a:solidFill>
                  <a:srgbClr val="000000"/>
                </a:solidFill>
                <a:uFillTx/>
                <a:latin typeface="ArumSans Rg" pitchFamily="34"/>
              </a:rPr>
              <a:t>McGraw-Hill Education strives to make content available that meets Canadian accessibility standards.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800" b="1" i="0" u="none" strike="noStrike" kern="1200" cap="none" spc="0" baseline="0">
              <a:solidFill>
                <a:srgbClr val="000000"/>
              </a:solidFill>
              <a:uFillTx/>
              <a:latin typeface="ArumSans Rg" pitchFamily="34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1" i="0" u="none" strike="noStrike" kern="1200" cap="none" spc="0" baseline="0">
                <a:solidFill>
                  <a:srgbClr val="000000"/>
                </a:solidFill>
                <a:uFillTx/>
                <a:latin typeface="ArumSans Rg" pitchFamily="34"/>
              </a:rPr>
              <a:t>Contact your school’s Accessibility Office directly if you require accessible content for this course. They will work directly with McGraw-Hill to ensure that you receive the appropriate course materials.</a:t>
            </a:r>
          </a:p>
        </p:txBody>
      </p:sp>
    </p:spTree>
    <p:extLst>
      <p:ext uri="{BB962C8B-B14F-4D97-AF65-F5344CB8AC3E}">
        <p14:creationId xmlns:p14="http://schemas.microsoft.com/office/powerpoint/2010/main" val="277510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>
          <a:xfrm>
            <a:off x="1066800" y="381000"/>
            <a:ext cx="6324600" cy="10366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solidFill>
                  <a:schemeClr val="bg1"/>
                </a:solidFill>
                <a:latin typeface="Vectipede Bl" pitchFamily="18" charset="0"/>
              </a:rPr>
              <a:t>Canadian Support</a:t>
            </a:r>
            <a:endParaRPr lang="en-US" sz="3600" dirty="0">
              <a:solidFill>
                <a:schemeClr val="bg1"/>
              </a:solidFill>
              <a:latin typeface="Vectipede Bl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54" y="1504950"/>
            <a:ext cx="8946343" cy="439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46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50">
        <p:wipe/>
      </p:transition>
    </mc:Choice>
    <mc:Fallback xmlns="">
      <p:transition spd="med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81000" y="2358029"/>
            <a:ext cx="2819400" cy="4271371"/>
          </a:xfrm>
          <a:prstGeom prst="rect">
            <a:avLst/>
          </a:prstGeom>
          <a:solidFill>
            <a:srgbClr val="7AC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5"/>
          <p:cNvSpPr txBox="1"/>
          <p:nvPr/>
        </p:nvSpPr>
        <p:spPr>
          <a:xfrm>
            <a:off x="152400" y="273132"/>
            <a:ext cx="8001000" cy="10366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1" i="0" u="none" strike="noStrike" kern="1200" cap="none" spc="0" baseline="0" dirty="0" smtClean="0">
                <a:solidFill>
                  <a:schemeClr val="bg1"/>
                </a:solidFill>
                <a:uFillTx/>
                <a:latin typeface="Vectipede Bl" pitchFamily="18"/>
              </a:rPr>
              <a:t>Get a $20 McGraw-Hill</a:t>
            </a:r>
            <a:r>
              <a:rPr lang="en-US" sz="3600" b="1" i="0" u="none" strike="noStrike" kern="1200" cap="none" spc="0" dirty="0" smtClean="0">
                <a:solidFill>
                  <a:schemeClr val="bg1"/>
                </a:solidFill>
                <a:uFillTx/>
                <a:latin typeface="Vectipede Bl" pitchFamily="18"/>
              </a:rPr>
              <a:t> </a:t>
            </a:r>
            <a:r>
              <a:rPr lang="en-US" sz="3600" b="1" i="0" u="none" strike="noStrike" kern="1200" cap="none" spc="0" baseline="0" dirty="0" smtClean="0">
                <a:solidFill>
                  <a:schemeClr val="bg1"/>
                </a:solidFill>
                <a:uFillTx/>
                <a:latin typeface="Vectipede Bl" pitchFamily="18"/>
              </a:rPr>
              <a:t>Gift-Certificate</a:t>
            </a:r>
            <a:endParaRPr lang="en-US" sz="3600" b="0" i="0" u="none" strike="noStrike" kern="1200" cap="none" spc="0" baseline="0" dirty="0">
              <a:solidFill>
                <a:schemeClr val="bg1"/>
              </a:solidFill>
              <a:uFillTx/>
              <a:latin typeface="Vectipede Bl" pitchFamily="1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33400" y="2525979"/>
            <a:ext cx="2524495" cy="3838700"/>
            <a:chOff x="447305" y="2057400"/>
            <a:chExt cx="2524495" cy="3838700"/>
          </a:xfrm>
        </p:grpSpPr>
        <p:sp>
          <p:nvSpPr>
            <p:cNvPr id="5" name="Rectangle 4"/>
            <p:cNvSpPr/>
            <p:nvPr/>
          </p:nvSpPr>
          <p:spPr>
            <a:xfrm>
              <a:off x="447305" y="2057400"/>
              <a:ext cx="2514600" cy="838200"/>
            </a:xfrm>
            <a:prstGeom prst="rect">
              <a:avLst/>
            </a:prstGeom>
            <a:ln>
              <a:solidFill>
                <a:srgbClr val="32484C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32484C"/>
                  </a:solidFill>
                  <a:latin typeface="Vectipede Rg" pitchFamily="18" charset="0"/>
                </a:rPr>
                <a:t>Connect</a:t>
              </a:r>
              <a:endParaRPr lang="en-US" sz="2400" b="1" dirty="0">
                <a:solidFill>
                  <a:srgbClr val="32484C"/>
                </a:solidFill>
                <a:latin typeface="Vectipede Rg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457200" y="5057900"/>
              <a:ext cx="2514600" cy="838200"/>
            </a:xfrm>
            <a:prstGeom prst="rect">
              <a:avLst/>
            </a:prstGeom>
            <a:ln>
              <a:solidFill>
                <a:srgbClr val="802754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802754"/>
                  </a:solidFill>
                  <a:latin typeface="Vectipede Rg" pitchFamily="18" charset="0"/>
                </a:rPr>
                <a:t>PDF eBook</a:t>
              </a:r>
              <a:endParaRPr lang="en-US" sz="2400" b="1" dirty="0">
                <a:solidFill>
                  <a:srgbClr val="802754"/>
                </a:solidFill>
                <a:latin typeface="Vectipede Rg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57200" y="4054929"/>
              <a:ext cx="2514600" cy="838200"/>
            </a:xfrm>
            <a:prstGeom prst="rect">
              <a:avLst/>
            </a:prstGeom>
            <a:ln>
              <a:solidFill>
                <a:srgbClr val="E21A23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E21A23"/>
                  </a:solidFill>
                  <a:latin typeface="Vectipede Rg" pitchFamily="18" charset="0"/>
                </a:rPr>
                <a:t>Print Textbook</a:t>
              </a:r>
              <a:endParaRPr lang="en-US" sz="2400" b="1" dirty="0">
                <a:solidFill>
                  <a:srgbClr val="E21A23"/>
                </a:solidFill>
                <a:latin typeface="Vectipede Rg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200" y="3048000"/>
              <a:ext cx="2514600" cy="838200"/>
            </a:xfrm>
            <a:prstGeom prst="rect">
              <a:avLst/>
            </a:prstGeom>
            <a:ln>
              <a:solidFill>
                <a:srgbClr val="F4792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47921"/>
                  </a:solidFill>
                  <a:latin typeface="Vectipede Rg" pitchFamily="18" charset="0"/>
                </a:rPr>
                <a:t>Connect &amp; Print</a:t>
              </a:r>
              <a:endParaRPr lang="en-US" sz="2400" b="1" dirty="0">
                <a:solidFill>
                  <a:srgbClr val="F47921"/>
                </a:solidFill>
                <a:latin typeface="Vectipede Rg" pitchFamily="18" charset="0"/>
              </a:endParaRPr>
            </a:p>
          </p:txBody>
        </p:sp>
      </p:grpSp>
      <p:sp>
        <p:nvSpPr>
          <p:cNvPr id="10" name="TextBox 1"/>
          <p:cNvSpPr txBox="1"/>
          <p:nvPr/>
        </p:nvSpPr>
        <p:spPr>
          <a:xfrm>
            <a:off x="3352800" y="1556483"/>
            <a:ext cx="5791200" cy="42780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342900" marR="0" lvl="0" indent="-34290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i="0" u="none" strike="noStrike" kern="1200" cap="none" spc="0" dirty="0" smtClean="0">
                <a:solidFill>
                  <a:srgbClr val="000000"/>
                </a:solidFill>
                <a:uFillTx/>
                <a:latin typeface="ArumSans Rg" pitchFamily="34"/>
              </a:rPr>
              <a:t>Purchase your McGraw-Hill Education course materials</a:t>
            </a:r>
            <a:r>
              <a:rPr lang="en-US" sz="2000" b="1" i="0" u="none" strike="noStrike" kern="1200" cap="none" spc="0" dirty="0" smtClean="0">
                <a:solidFill>
                  <a:srgbClr val="000000"/>
                </a:solidFill>
                <a:uFillTx/>
                <a:latin typeface="ArumSans Rg" pitchFamily="34"/>
              </a:rPr>
              <a:t>*</a:t>
            </a:r>
            <a:r>
              <a:rPr lang="en-US" sz="2000" i="0" u="none" strike="noStrike" kern="1200" cap="none" spc="0" dirty="0" smtClean="0">
                <a:solidFill>
                  <a:srgbClr val="000000"/>
                </a:solidFill>
                <a:uFillTx/>
                <a:latin typeface="ArumSans Rg" pitchFamily="34"/>
              </a:rPr>
              <a:t> before October 1, 2016.</a:t>
            </a:r>
          </a:p>
          <a:p>
            <a:pPr marL="342900" marR="0" lvl="0" indent="-34290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i="0" u="none" strike="noStrike" kern="1200" cap="none" spc="0" dirty="0" smtClean="0">
                <a:solidFill>
                  <a:srgbClr val="000000"/>
                </a:solidFill>
                <a:uFillTx/>
                <a:latin typeface="ArumSans Rg" pitchFamily="34"/>
              </a:rPr>
              <a:t>As a </a:t>
            </a:r>
            <a:r>
              <a:rPr lang="en-US" sz="2000" b="1" i="1" u="none" strike="noStrike" kern="1200" cap="none" spc="0" dirty="0" smtClean="0">
                <a:solidFill>
                  <a:srgbClr val="000000"/>
                </a:solidFill>
                <a:uFillTx/>
                <a:latin typeface="ArumSans Rg" pitchFamily="34"/>
              </a:rPr>
              <a:t>Thank You</a:t>
            </a:r>
            <a:r>
              <a:rPr lang="en-US" sz="2000" i="0" u="none" strike="noStrike" kern="1200" cap="none" spc="0" dirty="0" smtClean="0">
                <a:solidFill>
                  <a:srgbClr val="000000"/>
                </a:solidFill>
                <a:uFillTx/>
                <a:latin typeface="ArumSans Rg" pitchFamily="34"/>
              </a:rPr>
              <a:t>, McGraw-Hill Education will email you a $20 </a:t>
            </a:r>
            <a:r>
              <a:rPr lang="en-US" sz="2000" i="0" u="none" strike="noStrike" kern="1200" cap="none" spc="0" dirty="0" err="1" smtClean="0">
                <a:solidFill>
                  <a:srgbClr val="000000"/>
                </a:solidFill>
                <a:uFillTx/>
                <a:latin typeface="ArumSans Rg" pitchFamily="34"/>
              </a:rPr>
              <a:t>eStore</a:t>
            </a:r>
            <a:r>
              <a:rPr lang="en-US" sz="2000" i="0" u="none" strike="noStrike" kern="1200" cap="none" spc="0" dirty="0" smtClean="0">
                <a:solidFill>
                  <a:srgbClr val="000000"/>
                </a:solidFill>
                <a:uFillTx/>
                <a:latin typeface="ArumSans Rg" pitchFamily="34"/>
              </a:rPr>
              <a:t> Gift- Certificate.  </a:t>
            </a:r>
          </a:p>
          <a:p>
            <a:pPr marL="342900" marR="0" lvl="0" indent="-34290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dirty="0" smtClean="0">
                <a:solidFill>
                  <a:srgbClr val="000000"/>
                </a:solidFill>
                <a:latin typeface="ArumSans Rg" pitchFamily="34"/>
              </a:rPr>
              <a:t>Valid between October 1, 2016 – December 31, 2017</a:t>
            </a:r>
            <a:endParaRPr lang="en-US" sz="2000" i="0" u="none" strike="noStrike" kern="1200" cap="none" spc="0" dirty="0" smtClean="0">
              <a:solidFill>
                <a:srgbClr val="000000"/>
              </a:solidFill>
              <a:uFillTx/>
              <a:latin typeface="ArumSans Rg" pitchFamily="34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000" baseline="0" dirty="0" smtClean="0">
              <a:solidFill>
                <a:srgbClr val="000000"/>
              </a:solidFill>
              <a:latin typeface="ArumSans Rg" pitchFamily="34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000" baseline="0" dirty="0">
              <a:solidFill>
                <a:srgbClr val="000000"/>
              </a:solidFill>
              <a:latin typeface="ArumSans Rg" pitchFamily="34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000" dirty="0" smtClean="0">
                <a:solidFill>
                  <a:srgbClr val="000000"/>
                </a:solidFill>
                <a:latin typeface="ArumSans Rg" pitchFamily="34"/>
              </a:rPr>
              <a:t>For more details on how you can claim your </a:t>
            </a:r>
            <a:r>
              <a:rPr lang="en-US" sz="2000" dirty="0" err="1" smtClean="0">
                <a:solidFill>
                  <a:srgbClr val="000000"/>
                </a:solidFill>
                <a:latin typeface="ArumSans Rg" pitchFamily="34"/>
              </a:rPr>
              <a:t>eStore</a:t>
            </a:r>
            <a:r>
              <a:rPr lang="en-US" sz="2000" dirty="0" smtClean="0">
                <a:solidFill>
                  <a:srgbClr val="000000"/>
                </a:solidFill>
                <a:latin typeface="ArumSans Rg" pitchFamily="34"/>
              </a:rPr>
              <a:t> gift-certificate visit:</a:t>
            </a:r>
            <a:r>
              <a:rPr lang="en-US" sz="2000" i="0" u="none" strike="noStrike" kern="1200" cap="none" spc="0" dirty="0" smtClean="0">
                <a:solidFill>
                  <a:srgbClr val="000000"/>
                </a:solidFill>
                <a:uFillTx/>
                <a:latin typeface="ArumSans Rg" pitchFamily="34"/>
              </a:rPr>
              <a:t> </a:t>
            </a:r>
          </a:p>
          <a:p>
            <a:pPr marR="0" lvl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dirty="0" smtClean="0">
                <a:solidFill>
                  <a:srgbClr val="000000"/>
                </a:solidFill>
                <a:uFillTx/>
                <a:latin typeface="ArumSans Rg" pitchFamily="34"/>
              </a:rPr>
              <a:t>offers.mheducation.ca/20-estore-gift</a:t>
            </a:r>
          </a:p>
          <a:p>
            <a:pPr marR="0" lvl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1" baseline="0" dirty="0">
              <a:solidFill>
                <a:srgbClr val="000000"/>
              </a:solidFill>
              <a:latin typeface="ArumSans Rg" pitchFamily="34"/>
            </a:endParaRPr>
          </a:p>
          <a:p>
            <a:pPr marR="0" lvl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baseline="0" dirty="0" smtClean="0">
                <a:solidFill>
                  <a:srgbClr val="000000"/>
                </a:solidFill>
                <a:latin typeface="ArumSans Rg" pitchFamily="34"/>
              </a:rPr>
              <a:t>*</a:t>
            </a:r>
            <a:r>
              <a:rPr lang="en-US" b="1" baseline="0" dirty="0" smtClean="0">
                <a:solidFill>
                  <a:srgbClr val="000000"/>
                </a:solidFill>
                <a:latin typeface="ArumSans Rg" pitchFamily="34"/>
              </a:rPr>
              <a:t>new course materials from any</a:t>
            </a:r>
            <a:r>
              <a:rPr lang="en-US" b="1" dirty="0" smtClean="0">
                <a:solidFill>
                  <a:srgbClr val="000000"/>
                </a:solidFill>
                <a:latin typeface="ArumSans Rg" pitchFamily="34"/>
              </a:rPr>
              <a:t> vendor</a:t>
            </a:r>
            <a:endParaRPr lang="en-US" b="1" i="0" u="none" strike="noStrike" kern="1200" cap="none" spc="0" baseline="0" dirty="0">
              <a:solidFill>
                <a:srgbClr val="000000"/>
              </a:solidFill>
              <a:uFillTx/>
              <a:latin typeface="ArumSans Rg" pitchFamily="34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" y="1519829"/>
            <a:ext cx="2819400" cy="838200"/>
          </a:xfrm>
          <a:prstGeom prst="rect">
            <a:avLst/>
          </a:prstGeom>
          <a:solidFill>
            <a:srgbClr val="32484C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Vectipede Rg" pitchFamily="18" charset="0"/>
              </a:rPr>
              <a:t>Qualifying Products</a:t>
            </a:r>
            <a:endParaRPr lang="en-US" sz="2400" b="1" dirty="0">
              <a:solidFill>
                <a:schemeClr val="bg1"/>
              </a:solidFill>
              <a:latin typeface="Vectipede Rg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146113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digitalcoursematerials.com/wp-content/uploads/2016/08/home-pag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9"/>
          <a:stretch/>
        </p:blipFill>
        <p:spPr bwMode="auto">
          <a:xfrm>
            <a:off x="-12701" y="936625"/>
            <a:ext cx="9156701" cy="303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-12700" y="0"/>
            <a:ext cx="91567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2" y="128626"/>
            <a:ext cx="1981200" cy="709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-12702" y="932569"/>
            <a:ext cx="9156701" cy="3034496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208087" y="1143000"/>
            <a:ext cx="67151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Vectipede Rg" pitchFamily="18" charset="0"/>
              </a:rPr>
              <a:t>Win a </a:t>
            </a:r>
            <a:r>
              <a:rPr lang="en-US" sz="3600" b="1" dirty="0">
                <a:solidFill>
                  <a:srgbClr val="FF0000"/>
                </a:solidFill>
                <a:latin typeface="Vectipede Rg" pitchFamily="18" charset="0"/>
              </a:rPr>
              <a:t>$5,000 </a:t>
            </a:r>
            <a:r>
              <a:rPr lang="en-US" sz="3600" b="1" dirty="0">
                <a:latin typeface="Vectipede Rg" pitchFamily="18" charset="0"/>
              </a:rPr>
              <a:t>Scholarship or </a:t>
            </a:r>
            <a:endParaRPr lang="en-US" sz="3600" b="1" dirty="0" smtClean="0">
              <a:latin typeface="Vectipede Rg" pitchFamily="18" charset="0"/>
            </a:endParaRPr>
          </a:p>
          <a:p>
            <a:pPr algn="ctr"/>
            <a:r>
              <a:rPr lang="en-US" sz="3600" b="1" dirty="0" smtClean="0">
                <a:latin typeface="Vectipede Rg" pitchFamily="18" charset="0"/>
              </a:rPr>
              <a:t>1 </a:t>
            </a:r>
            <a:r>
              <a:rPr lang="en-US" sz="3600" b="1" dirty="0">
                <a:latin typeface="Vectipede Rg" pitchFamily="18" charset="0"/>
              </a:rPr>
              <a:t>of 3 ASUS </a:t>
            </a:r>
            <a:r>
              <a:rPr lang="en-US" sz="3600" b="1" dirty="0" err="1">
                <a:latin typeface="Vectipede Rg" pitchFamily="18" charset="0"/>
              </a:rPr>
              <a:t>ZenBook</a:t>
            </a:r>
            <a:r>
              <a:rPr lang="en-US" sz="3600" b="1" dirty="0">
                <a:latin typeface="Vectipede Rg" pitchFamily="18" charset="0"/>
              </a:rPr>
              <a:t>™ Flip UX360 D</a:t>
            </a:r>
            <a:r>
              <a:rPr lang="en-US" sz="3600" b="1" dirty="0" smtClean="0">
                <a:latin typeface="Vectipede Rg" pitchFamily="18" charset="0"/>
              </a:rPr>
              <a:t>evices</a:t>
            </a:r>
            <a:r>
              <a:rPr lang="en-US" sz="3600" b="1" dirty="0" smtClean="0"/>
              <a:t>!</a:t>
            </a:r>
            <a:endParaRPr lang="en-US" sz="3600" b="1" dirty="0"/>
          </a:p>
        </p:txBody>
      </p:sp>
      <p:sp>
        <p:nvSpPr>
          <p:cNvPr id="6" name="Rectangle 5"/>
          <p:cNvSpPr/>
          <p:nvPr/>
        </p:nvSpPr>
        <p:spPr>
          <a:xfrm>
            <a:off x="228600" y="4114800"/>
            <a:ext cx="66294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Vectipede Rg" pitchFamily="18" charset="0"/>
              </a:rPr>
              <a:t>To enter </a:t>
            </a:r>
            <a:r>
              <a:rPr lang="en-US" sz="2000" b="1" dirty="0" smtClean="0">
                <a:latin typeface="Vectipede Rg" pitchFamily="18" charset="0"/>
              </a:rPr>
              <a:t>follow these steps: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atin typeface="Vectipede Rg" pitchFamily="18" charset="0"/>
              </a:rPr>
              <a:t>Purchase any digital </a:t>
            </a:r>
            <a:r>
              <a:rPr lang="en-US" sz="1400" dirty="0">
                <a:latin typeface="Vectipede Rg" pitchFamily="18" charset="0"/>
              </a:rPr>
              <a:t>course </a:t>
            </a:r>
            <a:r>
              <a:rPr lang="en-US" sz="1400" dirty="0" smtClean="0">
                <a:latin typeface="Vectipede Rg" pitchFamily="18" charset="0"/>
              </a:rPr>
              <a:t>materials such as </a:t>
            </a:r>
            <a:r>
              <a:rPr lang="en-US" sz="1400" dirty="0" smtClean="0">
                <a:solidFill>
                  <a:srgbClr val="E21A23"/>
                </a:solidFill>
                <a:latin typeface="Vectipede Rg" pitchFamily="18" charset="0"/>
              </a:rPr>
              <a:t>Connect, Connect &amp; Print Combo or PDF eBook.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atin typeface="Vectipede Rg" pitchFamily="18" charset="0"/>
              </a:rPr>
              <a:t>Go to </a:t>
            </a:r>
            <a:r>
              <a:rPr lang="en-US" sz="1400" dirty="0" smtClean="0">
                <a:latin typeface="Vectipede Rg" pitchFamily="18" charset="0"/>
                <a:hlinkClick r:id="rId4"/>
              </a:rPr>
              <a:t>www.digitalcoursematerials.com</a:t>
            </a:r>
            <a:r>
              <a:rPr lang="en-US" sz="1400" dirty="0" smtClean="0">
                <a:latin typeface="Vectipede Rg" pitchFamily="18" charset="0"/>
              </a:rPr>
              <a:t> and complete the entry form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atin typeface="Vectipede Rg" pitchFamily="18" charset="0"/>
              </a:rPr>
              <a:t>Upload </a:t>
            </a:r>
            <a:r>
              <a:rPr lang="en-US" sz="1400" dirty="0">
                <a:latin typeface="Vectipede Rg" pitchFamily="18" charset="0"/>
              </a:rPr>
              <a:t>your </a:t>
            </a:r>
            <a:r>
              <a:rPr lang="en-US" sz="1400" dirty="0" smtClean="0">
                <a:latin typeface="Vectipede Rg" pitchFamily="18" charset="0"/>
              </a:rPr>
              <a:t>receipt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latin typeface="Vectipede Rg" pitchFamily="18" charset="0"/>
              </a:rPr>
              <a:t>Click Submit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Vectipede Rg" pitchFamily="18" charset="0"/>
              </a:rPr>
              <a:t>Draw Date - Tuesday, October 4, 2016</a:t>
            </a:r>
            <a:endParaRPr lang="en-US" sz="1400" dirty="0" smtClean="0">
              <a:latin typeface="Vectipede Rg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24600" y="5715000"/>
            <a:ext cx="25908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599" y="5943600"/>
            <a:ext cx="89153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NO PURCHASE NECESSARY. Only open to residents of Canada (excluding Quebec) who are 17 years of age or older and who were enrolled at a post-secondary institution in Canada before August 15, 2016. Entry must be received via online submission (with qualifying purchase between August 29, 2016 at 12:00:01 a.m. ET and September 23, 2016 at 11:59:59 p.m. ET) or no purchase necessary mail-in request before September 30, 2016 at 11:59:59 p.m</a:t>
            </a:r>
            <a:r>
              <a:rPr lang="en-US" sz="1200" dirty="0" smtClean="0"/>
              <a:t>. </a:t>
            </a:r>
            <a:r>
              <a:rPr lang="en-US" sz="1200" dirty="0"/>
              <a:t>Full contest rules available at </a:t>
            </a:r>
            <a:r>
              <a:rPr lang="en-US" sz="1200" dirty="0">
                <a:hlinkClick r:id="rId5"/>
              </a:rPr>
              <a:t>www.digitalcoursematerials.com/contestrules</a:t>
            </a:r>
            <a:r>
              <a:rPr lang="en-US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454150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</TotalTime>
  <Words>588</Words>
  <Application>Microsoft Office PowerPoint</Application>
  <PresentationFormat>On-screen Show (4:3)</PresentationFormat>
  <Paragraphs>82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Course Details</vt:lpstr>
      <vt:lpstr>Purchase Options</vt:lpstr>
      <vt:lpstr>Get Started in 4 Easy Steps</vt:lpstr>
      <vt:lpstr>Registration </vt:lpstr>
      <vt:lpstr>Registration </vt:lpstr>
      <vt:lpstr>Accessibility</vt:lpstr>
      <vt:lpstr>PowerPoint Presentation</vt:lpstr>
      <vt:lpstr>PowerPoint Presentation</vt:lpstr>
      <vt:lpstr>PowerPoint Presentation</vt:lpstr>
    </vt:vector>
  </TitlesOfParts>
  <Company>The McGraw-Hill Companies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Herrig, Jennifer</dc:creator>
  <cp:lastModifiedBy>jarek</cp:lastModifiedBy>
  <cp:revision>103</cp:revision>
  <cp:lastPrinted>2015-07-29T19:17:51Z</cp:lastPrinted>
  <dcterms:created xsi:type="dcterms:W3CDTF">2014-05-02T14:49:56Z</dcterms:created>
  <dcterms:modified xsi:type="dcterms:W3CDTF">2016-09-08T14:28:07Z</dcterms:modified>
</cp:coreProperties>
</file>