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6"/>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 id="267" r:id="rId30"/>
    <p:sldId id="316" r:id="rId31"/>
    <p:sldId id="317" r:id="rId32"/>
    <p:sldId id="318" r:id="rId33"/>
    <p:sldId id="269" r:id="rId34"/>
    <p:sldId id="322" r:id="rId35"/>
    <p:sldId id="323" r:id="rId36"/>
    <p:sldId id="324" r:id="rId37"/>
    <p:sldId id="270" r:id="rId38"/>
    <p:sldId id="271" r:id="rId39"/>
    <p:sldId id="325" r:id="rId40"/>
    <p:sldId id="326" r:id="rId41"/>
    <p:sldId id="327" r:id="rId42"/>
    <p:sldId id="328" r:id="rId43"/>
    <p:sldId id="302" r:id="rId44"/>
    <p:sldId id="331" r:id="rId45"/>
    <p:sldId id="335" r:id="rId46"/>
    <p:sldId id="332" r:id="rId47"/>
    <p:sldId id="337" r:id="rId48"/>
    <p:sldId id="338" r:id="rId49"/>
    <p:sldId id="333" r:id="rId50"/>
    <p:sldId id="334" r:id="rId51"/>
    <p:sldId id="303" r:id="rId52"/>
    <p:sldId id="330" r:id="rId53"/>
    <p:sldId id="305" r:id="rId54"/>
    <p:sldId id="306" r:id="rId55"/>
    <p:sldId id="340" r:id="rId56"/>
    <p:sldId id="307" r:id="rId57"/>
    <p:sldId id="342" r:id="rId58"/>
    <p:sldId id="341" r:id="rId59"/>
    <p:sldId id="339" r:id="rId60"/>
    <p:sldId id="343" r:id="rId61"/>
    <p:sldId id="309" r:id="rId62"/>
    <p:sldId id="344" r:id="rId63"/>
    <p:sldId id="345" r:id="rId64"/>
    <p:sldId id="346" r:id="rId65"/>
  </p:sldIdLst>
  <p:sldSz cx="9144000" cy="6858000" type="screen4x3"/>
  <p:notesSz cx="6858000" cy="9144000"/>
  <p:embeddedFontLst>
    <p:embeddedFont>
      <p:font typeface="Calibri" pitchFamily="34" charset="0"/>
      <p:regular r:id="rId67"/>
      <p:bold r:id="rId68"/>
      <p:italic r:id="rId69"/>
      <p:boldItalic r:id="rId70"/>
    </p:embeddedFont>
    <p:embeddedFont>
      <p:font typeface="Constantia" pitchFamily="18" charset="0"/>
      <p:regular r:id="rId71"/>
      <p:bold r:id="rId72"/>
      <p:italic r:id="rId73"/>
      <p:boldItalic r:id="rId74"/>
    </p:embeddedFont>
    <p:embeddedFont>
      <p:font typeface="Wingdings 2" pitchFamily="18" charset="2"/>
      <p:regular r:id="rId75"/>
    </p:embeddedFont>
    <p:embeddedFont>
      <p:font typeface="Cambria Math" pitchFamily="18" charset="0"/>
      <p:regular r:id="rId76"/>
    </p:embeddedFont>
    <p:embeddedFont>
      <p:font typeface="Cambria" pitchFamily="18" charset="0"/>
      <p:regular r:id="rId77"/>
      <p:bold r:id="rId78"/>
      <p:italic r:id="rId79"/>
      <p:bold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2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10/7/2011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10/7/2011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10/7/2011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10/7/2011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10/7/2011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10/7/2011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1.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0.png"/><Relationship Id="rId2" Type="http://schemas.openxmlformats.org/officeDocument/2006/relationships/tags" Target="../tags/tag24.xml"/><Relationship Id="rId16" Type="http://schemas.openxmlformats.org/officeDocument/2006/relationships/image" Target="../media/image34.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9.png"/><Relationship Id="rId5" Type="http://schemas.openxmlformats.org/officeDocument/2006/relationships/tags" Target="../tags/tag27.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9.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7.png"/><Relationship Id="rId5" Type="http://schemas.openxmlformats.org/officeDocument/2006/relationships/tags" Target="../tags/tag35.xml"/><Relationship Id="rId10" Type="http://schemas.openxmlformats.org/officeDocument/2006/relationships/image" Target="../media/image36.png"/><Relationship Id="rId4" Type="http://schemas.openxmlformats.org/officeDocument/2006/relationships/tags" Target="../tags/tag34.xml"/><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Genomes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i="1" dirty="0" smtClean="0"/>
              <a:t>gene</a:t>
            </a:r>
            <a:r>
              <a:rPr lang="en-US" dirty="0" smtClean="0"/>
              <a:t> is a segment of a DNA molecule that encodes a particular protein and the entirety of genetic information of an organism is called its </a:t>
            </a:r>
            <a:r>
              <a:rPr lang="en-US" i="1" dirty="0" smtClean="0"/>
              <a:t>genome</a:t>
            </a:r>
            <a:r>
              <a:rPr lang="en-US" dirty="0" smtClean="0"/>
              <a:t>.</a:t>
            </a:r>
          </a:p>
          <a:p>
            <a:r>
              <a:rPr lang="en-US" dirty="0" smtClean="0"/>
              <a:t>DNA molecules consist of two strands of blocks known as nucleotides. Each nucleotide is composed of bases: adenine (A), cytosine (C), guanine (G), or thymine (T). </a:t>
            </a:r>
          </a:p>
          <a:p>
            <a:r>
              <a:rPr lang="en-US" dirty="0" smtClean="0"/>
              <a:t>The DNA of bacteria has between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links (one of the four bases). Mammals have between</a:t>
            </a:r>
            <a:r>
              <a:rPr lang="en-US" dirty="0" smtClean="0">
                <a:latin typeface="Cambria Math" pitchFamily="18" charset="0"/>
                <a:ea typeface="Cambria Math" pitchFamily="18" charset="0"/>
              </a:rPr>
              <a:t> 10</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latin typeface="Cambria Math" pitchFamily="18" charset="0"/>
                <a:ea typeface="Cambria Math" pitchFamily="18" charset="0"/>
              </a:rPr>
              <a:t> </a:t>
            </a:r>
            <a:r>
              <a:rPr lang="en-US" dirty="0" smtClean="0"/>
              <a:t>links. So, by the product rule there are at least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5</a:t>
            </a:r>
            <a:r>
              <a:rPr lang="en-US" dirty="0" smtClean="0"/>
              <a:t> different  sequences of bases in the DNA of bacteria and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8</a:t>
            </a:r>
            <a:r>
              <a:rPr lang="en-US" baseline="30000" dirty="0" smtClean="0"/>
              <a:t> </a:t>
            </a:r>
            <a:r>
              <a:rPr lang="en-US" dirty="0" smtClean="0"/>
              <a:t>different sequences of bases in the DNA of mammals.</a:t>
            </a:r>
          </a:p>
          <a:p>
            <a:r>
              <a:rPr lang="en-US" dirty="0" smtClean="0"/>
              <a:t>The human genome includes approximately </a:t>
            </a:r>
            <a:r>
              <a:rPr lang="en-US" dirty="0" smtClean="0">
                <a:latin typeface="Cambria Math" pitchFamily="18" charset="0"/>
                <a:ea typeface="Cambria Math" pitchFamily="18" charset="0"/>
              </a:rPr>
              <a:t>23,000</a:t>
            </a:r>
            <a:r>
              <a:rPr lang="en-US" dirty="0" smtClean="0"/>
              <a:t> genes, each with </a:t>
            </a:r>
            <a:r>
              <a:rPr lang="en-US" dirty="0" smtClean="0">
                <a:latin typeface="Cambria Math" pitchFamily="18" charset="0"/>
                <a:ea typeface="Cambria Math" pitchFamily="18" charset="0"/>
              </a:rPr>
              <a:t>1,000</a:t>
            </a:r>
            <a:r>
              <a:rPr lang="en-US" dirty="0" smtClean="0"/>
              <a:t> or more links.</a:t>
            </a:r>
          </a:p>
          <a:p>
            <a:r>
              <a:rPr lang="en-US" dirty="0" smtClean="0"/>
              <a:t>Biologists, mathematicians, and computer scientists all work on  determining the DNA sequence (genome) of different organisms.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to do the second task,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Internet Addresses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start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r>
              <a:rPr lang="en-US" dirty="0" smtClean="0"/>
              <a:t>Binomial Coefficients and Identities</a:t>
            </a:r>
          </a:p>
          <a:p>
            <a:r>
              <a:rPr lang="en-US" dirty="0" smtClean="0"/>
              <a:t>Generalized Permutations and Combinations</a:t>
            </a:r>
          </a:p>
          <a:p>
            <a:r>
              <a:rPr lang="en-US" dirty="0" smtClean="0"/>
              <a:t>Generating Permutations and Combinations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stores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t>
            </a:r>
            <a:r>
              <a:rPr lang="en-US" dirty="0" smtClean="0">
                <a:latin typeface="Cambria Math" pitchFamily="18" charset="0"/>
                <a:ea typeface="Cambria Math" pitchFamily="18" charset="0"/>
              </a:rPr>
              <a:t>A deck contains 13 </a:t>
            </a:r>
            <a:r>
              <a:rPr lang="en-US" dirty="0" smtClean="0">
                <a:latin typeface="Cambria Math" pitchFamily="18" charset="0"/>
                <a:ea typeface="Cambria Math" pitchFamily="18" charset="0"/>
              </a:rPr>
              <a:t>hearts </a:t>
            </a:r>
            <a:r>
              <a:rPr lang="en-US" dirty="0" smtClean="0">
                <a:latin typeface="Cambria Math" pitchFamily="18" charset="0"/>
                <a:ea typeface="Cambria Math" pitchFamily="18" charset="0"/>
              </a:rPr>
              <a:t>and</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39</a:t>
            </a:r>
            <a:r>
              <a:rPr lang="en-US" dirty="0" smtClean="0">
                <a:latin typeface="Cambria Math" pitchFamily="18" charset="0"/>
                <a:ea typeface="Cambria Math" pitchFamily="18" charset="0"/>
              </a:rPr>
              <a:t>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a:t>
            </a:r>
            <a:r>
              <a:rPr lang="en-US" i="1" dirty="0" err="1" smtClean="0"/>
              <a:t>permuation</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latin typeface="Cambria Math" pitchFamily="18" charset="0"/>
                <a:ea typeface="Cambria Math" pitchFamily="18" charset="0"/>
              </a:rPr>
              <a:t>; and 3</a:t>
            </a:r>
            <a:r>
              <a:rPr lang="en-US" dirty="0" smtClean="0"/>
              <a:t>,</a:t>
            </a:r>
            <a:r>
              <a:rPr lang="en-US" dirty="0" smtClean="0">
                <a:latin typeface="Cambria Math" pitchFamily="18" charset="0"/>
                <a:ea typeface="Cambria Math" pitchFamily="18" charset="0"/>
              </a:rPr>
              <a:t>2</a:t>
            </a:r>
            <a:r>
              <a:rPr lang="en-US" dirty="0" smtClean="0">
                <a:latin typeface="Cambria Math" pitchFamily="18" charset="0"/>
                <a:ea typeface="Cambria Math" pitchFamily="18" charset="0"/>
              </a:rPr>
              <a:t>.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smtClean="0"/>
              <a:t>Formula for the Number of </a:t>
            </a:r>
            <a:r>
              <a:rPr lang="en-US" dirty="0" smtClean="0"/>
              <a:t>Permutations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a:t>
            </a:r>
            <a:r>
              <a:rPr lang="en-US" dirty="0" smtClean="0">
                <a:latin typeface="Cambria Math" pitchFamily="18" charset="0"/>
                <a:ea typeface="Cambria Math" pitchFamily="18" charset="0"/>
              </a:rPr>
              <a:t>the shortest path that visits all the cities, </a:t>
            </a:r>
            <a:r>
              <a:rPr lang="en-US" dirty="0" smtClean="0">
                <a:latin typeface="Cambria Math" pitchFamily="18" charset="0"/>
                <a:ea typeface="Cambria Math" pitchFamily="18" charset="0"/>
              </a:rPr>
              <a:t>she </a:t>
            </a:r>
            <a:r>
              <a:rPr lang="en-US" dirty="0" smtClean="0">
                <a:latin typeface="Cambria Math" pitchFamily="18" charset="0"/>
                <a:ea typeface="Cambria Math" pitchFamily="18" charset="0"/>
              </a:rPr>
              <a:t>must </a:t>
            </a:r>
            <a:r>
              <a:rPr lang="en-US" dirty="0" smtClean="0">
                <a:latin typeface="Cambria Math" pitchFamily="18" charset="0"/>
                <a:ea typeface="Cambria Math" pitchFamily="18" charset="0"/>
              </a:rPr>
              <a:t>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a:t>
            </a:r>
            <a:r>
              <a:rPr lang="en-US" dirty="0" smtClean="0"/>
              <a:t>We solve this problem by counting the permutations of six </a:t>
            </a:r>
            <a:r>
              <a:rPr lang="en-US" dirty="0" smtClean="0"/>
              <a:t>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simply a subset 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t>binomial coefficient</a:t>
            </a:r>
            <a:r>
              <a:rPr lang="en-US" dirty="0" smtClean="0"/>
              <a:t>. (</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8" name="Picture 7" descr="addin_tmp.png"/>
          <p:cNvPicPr>
            <a:picLocks noChangeAspect="1"/>
          </p:cNvPicPr>
          <p:nvPr>
            <p:custDataLst>
              <p:tags r:id="rId1"/>
            </p:custDataLst>
          </p:nvPr>
        </p:nvPicPr>
        <p:blipFill>
          <a:blip r:embed="rId3" cstate="print"/>
          <a:stretch>
            <a:fillRect/>
          </a:stretch>
        </p:blipFill>
        <p:spPr>
          <a:xfrm>
            <a:off x="6781800" y="3352800"/>
            <a:ext cx="336233" cy="304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Proofs</a:t>
            </a:r>
            <a:endParaRPr lang="en-US" dirty="0"/>
          </a:p>
        </p:txBody>
      </p:sp>
      <p:sp>
        <p:nvSpPr>
          <p:cNvPr id="3" name="Content Placeholder 2"/>
          <p:cNvSpPr>
            <a:spLocks noGrp="1"/>
          </p:cNvSpPr>
          <p:nvPr>
            <p:ph idx="1"/>
          </p:nvPr>
        </p:nvSpPr>
        <p:spPr/>
        <p:txBody>
          <a:bodyPr/>
          <a:lstStyle/>
          <a:p>
            <a:r>
              <a:rPr lang="en-US" b="1" dirty="0" smtClean="0"/>
              <a:t>Definition </a:t>
            </a:r>
            <a:r>
              <a:rPr lang="en-US" b="1" dirty="0" smtClean="0">
                <a:latin typeface="Cambria Math" pitchFamily="18" charset="0"/>
                <a:ea typeface="Cambria Math" pitchFamily="18" charset="0"/>
              </a:rPr>
              <a:t>1</a:t>
            </a:r>
            <a:r>
              <a:rPr lang="en-US" dirty="0" smtClean="0"/>
              <a:t>: A </a:t>
            </a:r>
            <a:r>
              <a:rPr lang="en-US" i="1" dirty="0" smtClean="0"/>
              <a:t>combinatorial proof </a:t>
            </a:r>
            <a:r>
              <a:rPr lang="en-US" dirty="0" smtClean="0"/>
              <a:t>of an identity is a proof that  uses one of the following methods.</a:t>
            </a:r>
          </a:p>
          <a:p>
            <a:pPr lvl="1"/>
            <a:r>
              <a:rPr lang="en-US" dirty="0" smtClean="0"/>
              <a:t>A </a:t>
            </a:r>
            <a:r>
              <a:rPr lang="en-US" i="1" dirty="0" smtClean="0"/>
              <a:t>double counting proof </a:t>
            </a:r>
            <a:r>
              <a:rPr lang="en-US" dirty="0" smtClean="0"/>
              <a:t>uses counting arguments to prove that both sides of an identity count the same objects, but in different ways.</a:t>
            </a:r>
          </a:p>
          <a:p>
            <a:pPr lvl="1"/>
            <a:r>
              <a:rPr lang="en-US" dirty="0" smtClean="0"/>
              <a:t>A </a:t>
            </a:r>
            <a:r>
              <a:rPr lang="en-US" i="1" dirty="0" err="1" smtClean="0"/>
              <a:t>bijective</a:t>
            </a:r>
            <a:r>
              <a:rPr lang="en-US" i="1" dirty="0" smtClean="0"/>
              <a:t> proof  </a:t>
            </a:r>
            <a:r>
              <a:rPr lang="en-US" dirty="0" smtClean="0"/>
              <a:t>shows  that there is a </a:t>
            </a:r>
            <a:r>
              <a:rPr lang="en-US" dirty="0" err="1" smtClean="0"/>
              <a:t>bijection</a:t>
            </a:r>
            <a:r>
              <a:rPr lang="en-US" dirty="0" smtClean="0"/>
              <a:t> between the sets of objects counted by the two sides of the identity.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Proofs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two combinatorial proofs that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a:t>
            </a:r>
          </a:p>
          <a:p>
            <a:pPr>
              <a:buNone/>
            </a:pPr>
            <a:r>
              <a:rPr lang="en-US" dirty="0" smtClean="0">
                <a:latin typeface="Cambria Math"/>
                <a:ea typeface="Cambria Math"/>
              </a:rPr>
              <a:t>    when r and n are nonnegative integers with </a:t>
            </a:r>
            <a:r>
              <a:rPr lang="en-US" i="1" dirty="0" smtClean="0">
                <a:latin typeface="Cambria Math"/>
                <a:ea typeface="Cambria Math"/>
              </a:rPr>
              <a:t>r</a:t>
            </a:r>
            <a:r>
              <a:rPr lang="en-US" dirty="0" smtClean="0">
                <a:latin typeface="Cambria Math"/>
                <a:ea typeface="Cambria Math"/>
              </a:rPr>
              <a:t> &lt; </a:t>
            </a:r>
            <a:r>
              <a:rPr lang="en-US" i="1" dirty="0" smtClean="0">
                <a:latin typeface="Cambria Math"/>
                <a:ea typeface="Cambria Math"/>
              </a:rPr>
              <a:t>n</a:t>
            </a:r>
            <a:r>
              <a:rPr lang="en-US" dirty="0" smtClean="0"/>
              <a:t>:</a:t>
            </a:r>
          </a:p>
          <a:p>
            <a:pPr lvl="1"/>
            <a:r>
              <a:rPr lang="en-US" i="1" dirty="0" err="1" smtClean="0"/>
              <a:t>Bijective</a:t>
            </a:r>
            <a:r>
              <a:rPr lang="en-US" i="1" dirty="0" smtClean="0"/>
              <a:t> Proof</a:t>
            </a:r>
            <a:r>
              <a:rPr lang="en-US" dirty="0" smtClean="0"/>
              <a:t>: Suppose that </a:t>
            </a:r>
            <a:r>
              <a:rPr lang="en-US" i="1" dirty="0" smtClean="0"/>
              <a:t>S</a:t>
            </a:r>
            <a:r>
              <a:rPr lang="en-US" dirty="0" smtClean="0"/>
              <a:t> is a set with </a:t>
            </a:r>
            <a:r>
              <a:rPr lang="en-US" i="1" dirty="0" smtClean="0"/>
              <a:t>n</a:t>
            </a:r>
            <a:r>
              <a:rPr lang="en-US" dirty="0" smtClean="0"/>
              <a:t> elements. The function that maps a subset </a:t>
            </a:r>
            <a:r>
              <a:rPr lang="en-US" i="1" dirty="0" smtClean="0"/>
              <a:t>A</a:t>
            </a:r>
            <a:r>
              <a:rPr lang="en-US" dirty="0" smtClean="0"/>
              <a:t> of </a:t>
            </a:r>
            <a:r>
              <a:rPr lang="en-US" i="1" dirty="0" smtClean="0"/>
              <a:t>S </a:t>
            </a:r>
            <a:r>
              <a:rPr lang="en-US" dirty="0" smtClean="0"/>
              <a:t>to      is a </a:t>
            </a:r>
            <a:r>
              <a:rPr lang="en-US" dirty="0" err="1" smtClean="0"/>
              <a:t>bijection</a:t>
            </a:r>
            <a:r>
              <a:rPr lang="en-US" dirty="0" smtClean="0"/>
              <a:t> between the subsets of </a:t>
            </a:r>
            <a:r>
              <a:rPr lang="en-US" i="1" dirty="0" smtClean="0"/>
              <a:t>S</a:t>
            </a:r>
            <a:r>
              <a:rPr lang="en-US" dirty="0" smtClean="0"/>
              <a:t> with </a:t>
            </a:r>
            <a:r>
              <a:rPr lang="en-US" i="1" dirty="0" smtClean="0"/>
              <a:t>r</a:t>
            </a:r>
            <a:r>
              <a:rPr lang="en-US" dirty="0" smtClean="0"/>
              <a:t> elements and the subsets with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Since there is a </a:t>
            </a:r>
            <a:r>
              <a:rPr lang="en-US" dirty="0" err="1" smtClean="0">
                <a:latin typeface="Cambria Math"/>
                <a:ea typeface="Cambria Math"/>
              </a:rPr>
              <a:t>bijection</a:t>
            </a:r>
            <a:r>
              <a:rPr lang="en-US" dirty="0" smtClean="0">
                <a:latin typeface="Cambria Math"/>
                <a:ea typeface="Cambria Math"/>
              </a:rPr>
              <a:t> between the two sets, they must have the same number of elements. </a:t>
            </a:r>
            <a:r>
              <a:rPr lang="en-US" dirty="0" smtClean="0"/>
              <a:t>  </a:t>
            </a:r>
            <a:r>
              <a:rPr lang="en-US" i="1" dirty="0" smtClean="0">
                <a:ea typeface="Cambria Math" pitchFamily="18" charset="0"/>
              </a:rPr>
              <a:t> </a:t>
            </a:r>
            <a:endParaRPr lang="en-US" b="1" i="1" dirty="0" smtClean="0">
              <a:ea typeface="Cambria Math" pitchFamily="18" charset="0"/>
            </a:endParaRPr>
          </a:p>
          <a:p>
            <a:pPr lvl="1"/>
            <a:r>
              <a:rPr lang="en-US" i="1" dirty="0" smtClean="0"/>
              <a:t>Double Counting Proof</a:t>
            </a:r>
            <a:r>
              <a:rPr lang="en-US" dirty="0" smtClean="0"/>
              <a:t>: By definition the number of subsets of </a:t>
            </a:r>
            <a:r>
              <a:rPr lang="en-US" i="1" dirty="0" smtClean="0"/>
              <a:t>S</a:t>
            </a:r>
            <a:r>
              <a:rPr lang="en-US" dirty="0" smtClean="0"/>
              <a:t> with </a:t>
            </a:r>
            <a:r>
              <a:rPr lang="en-US" i="1" dirty="0" smtClean="0"/>
              <a:t>r</a:t>
            </a:r>
            <a:r>
              <a:rPr lang="en-US" dirty="0" smtClean="0"/>
              <a:t> elements is </a:t>
            </a:r>
            <a:r>
              <a:rPr lang="en-US" i="1" dirty="0" smtClean="0"/>
              <a:t>C</a:t>
            </a:r>
            <a:r>
              <a:rPr lang="en-US" dirty="0" smtClean="0"/>
              <a:t>(</a:t>
            </a:r>
            <a:r>
              <a:rPr lang="en-US" i="1" dirty="0" smtClean="0"/>
              <a:t>n</a:t>
            </a:r>
            <a:r>
              <a:rPr lang="en-US" dirty="0" smtClean="0"/>
              <a:t>, </a:t>
            </a:r>
            <a:r>
              <a:rPr lang="en-US" i="1" dirty="0" smtClean="0"/>
              <a:t>r</a:t>
            </a:r>
            <a:r>
              <a:rPr lang="en-US" dirty="0" smtClean="0"/>
              <a:t>). Each subset A of S can also be described by specifying which elements are not in A, i.e., those which are  in     . Since the complement of a subset of S with </a:t>
            </a:r>
            <a:r>
              <a:rPr lang="en-US" i="1" dirty="0" smtClean="0"/>
              <a:t>r</a:t>
            </a:r>
            <a:r>
              <a:rPr lang="en-US" dirty="0" smtClean="0"/>
              <a:t> elements has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there are also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subsets of </a:t>
            </a:r>
            <a:r>
              <a:rPr lang="en-US" i="1" dirty="0" smtClean="0">
                <a:latin typeface="Cambria Math"/>
                <a:ea typeface="Cambria Math"/>
              </a:rPr>
              <a:t>S </a:t>
            </a:r>
            <a:r>
              <a:rPr lang="en-US" dirty="0" smtClean="0">
                <a:latin typeface="Cambria Math"/>
                <a:ea typeface="Cambria Math"/>
              </a:rPr>
              <a:t>with </a:t>
            </a:r>
            <a:r>
              <a:rPr lang="en-US" i="1" dirty="0" smtClean="0">
                <a:latin typeface="Cambria Math"/>
                <a:ea typeface="Cambria Math"/>
              </a:rPr>
              <a:t>r</a:t>
            </a:r>
            <a:r>
              <a:rPr lang="en-US" dirty="0" smtClean="0">
                <a:latin typeface="Cambria Math"/>
                <a:ea typeface="Cambria Math"/>
              </a:rPr>
              <a:t> elements.</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505200" y="5257800"/>
            <a:ext cx="228600" cy="215265"/>
          </a:xfrm>
          <a:prstGeom prst="rect">
            <a:avLst/>
          </a:prstGeom>
        </p:spPr>
      </p:pic>
      <p:sp>
        <p:nvSpPr>
          <p:cNvPr id="8" name="Isosceles Triangle 7"/>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flipV="1">
            <a:off x="8153400" y="4191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ddin_tmp.png"/>
          <p:cNvPicPr>
            <a:picLocks noChangeAspect="1"/>
          </p:cNvPicPr>
          <p:nvPr>
            <p:custDataLst>
              <p:tags r:id="rId2"/>
            </p:custDataLst>
          </p:nvPr>
        </p:nvPicPr>
        <p:blipFill>
          <a:blip r:embed="rId4" cstate="print"/>
          <a:stretch>
            <a:fillRect/>
          </a:stretch>
        </p:blipFill>
        <p:spPr>
          <a:xfrm>
            <a:off x="5638800" y="3352800"/>
            <a:ext cx="228600" cy="21526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Binomial Coefficients and Identities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Binomial Theorem </a:t>
            </a:r>
          </a:p>
          <a:p>
            <a:r>
              <a:rPr lang="en-US" dirty="0" smtClean="0"/>
              <a:t>Pascal’s Identity and Triangle</a:t>
            </a:r>
          </a:p>
          <a:p>
            <a:r>
              <a:rPr lang="en-US" dirty="0" smtClean="0"/>
              <a:t>Other Identities Involving Binomial Coefficients (</a:t>
            </a:r>
            <a:r>
              <a:rPr lang="en-US" i="1" dirty="0" smtClean="0"/>
              <a:t>not currently included in overheads</a:t>
            </a:r>
            <a:r>
              <a:rPr lang="en-US"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Binomial Expressions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binomial</a:t>
            </a:r>
            <a:r>
              <a:rPr lang="en-US" dirty="0" smtClean="0"/>
              <a:t> expression is the sum of two terms, such as </a:t>
            </a:r>
            <a:r>
              <a:rPr lang="en-US" i="1" dirty="0" smtClean="0"/>
              <a:t>x </a:t>
            </a:r>
            <a:r>
              <a:rPr lang="en-US" dirty="0" smtClean="0"/>
              <a:t>+ </a:t>
            </a:r>
            <a:r>
              <a:rPr lang="en-US" i="1" dirty="0" smtClean="0"/>
              <a:t>y</a:t>
            </a:r>
            <a:r>
              <a:rPr lang="en-US" dirty="0" smtClean="0"/>
              <a:t>. (More generally, these terms can be products of constants </a:t>
            </a:r>
            <a:r>
              <a:rPr lang="en-US" dirty="0" smtClean="0"/>
              <a:t>and</a:t>
            </a:r>
            <a:r>
              <a:rPr lang="en-US" dirty="0" smtClean="0"/>
              <a:t> </a:t>
            </a:r>
            <a:r>
              <a:rPr lang="en-US" dirty="0" smtClean="0"/>
              <a:t>variables.)</a:t>
            </a:r>
          </a:p>
          <a:p>
            <a:r>
              <a:rPr lang="en-US" dirty="0" smtClean="0"/>
              <a:t>We  can use counting principles to find the coefficients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where n is a positive integer. </a:t>
            </a:r>
            <a:endParaRPr lang="en-US" dirty="0" smtClean="0"/>
          </a:p>
          <a:p>
            <a:r>
              <a:rPr lang="en-US" dirty="0" smtClean="0"/>
              <a:t>To illustrate this idea, we </a:t>
            </a:r>
            <a:r>
              <a:rPr lang="en-US" dirty="0" smtClean="0"/>
              <a:t>first </a:t>
            </a:r>
            <a:r>
              <a:rPr lang="en-US" dirty="0" smtClean="0"/>
              <a:t>look at the process of expanding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p>
          <a:p>
            <a:r>
              <a:rPr lang="en-US" dirty="0" smtClean="0"/>
              <a:t>(</a:t>
            </a:r>
            <a:r>
              <a:rPr lang="en-US" i="1" dirty="0" smtClean="0"/>
              <a:t>x </a:t>
            </a:r>
            <a:r>
              <a:rPr lang="en-US" dirty="0" smtClean="0"/>
              <a:t>+ </a:t>
            </a:r>
            <a:r>
              <a:rPr lang="en-US" i="1" dirty="0" smtClean="0"/>
              <a:t>y</a:t>
            </a:r>
            <a:r>
              <a:rPr lang="en-US" dirty="0" smtClean="0"/>
              <a:t>)</a:t>
            </a:r>
            <a:r>
              <a:rPr lang="en-US" dirty="0" smtClean="0">
                <a:latin typeface="Cambria Math" pitchFamily="18" charset="0"/>
                <a:ea typeface="Cambria Math" pitchFamily="18" charset="0"/>
              </a:rPr>
              <a:t> </a:t>
            </a:r>
            <a:r>
              <a:rPr lang="en-US" dirty="0" smtClean="0"/>
              <a:t>(</a:t>
            </a:r>
            <a:r>
              <a:rPr lang="en-US" i="1" dirty="0" smtClean="0"/>
              <a:t>x </a:t>
            </a:r>
            <a:r>
              <a:rPr lang="en-US" dirty="0" smtClean="0"/>
              <a:t>+ </a:t>
            </a:r>
            <a:r>
              <a:rPr lang="en-US" i="1" dirty="0" smtClean="0"/>
              <a:t>y</a:t>
            </a:r>
            <a:r>
              <a:rPr lang="en-US" dirty="0" smtClean="0"/>
              <a:t>) (</a:t>
            </a:r>
            <a:r>
              <a:rPr lang="en-US" i="1" dirty="0" smtClean="0"/>
              <a:t>x </a:t>
            </a:r>
            <a:r>
              <a:rPr lang="en-US" dirty="0" smtClean="0"/>
              <a:t>+ </a:t>
            </a:r>
            <a:r>
              <a:rPr lang="en-US" i="1" dirty="0" smtClean="0"/>
              <a:t>y</a:t>
            </a:r>
            <a:r>
              <a:rPr lang="en-US" dirty="0" smtClean="0"/>
              <a:t>) expands  into a sum of terms that are the product of a term from each of the three sums.</a:t>
            </a:r>
            <a:endParaRPr lang="en-US" baseline="30000" dirty="0" smtClean="0">
              <a:latin typeface="Cambria Math" pitchFamily="18" charset="0"/>
              <a:ea typeface="Cambria Math" pitchFamily="18" charset="0"/>
            </a:endParaRPr>
          </a:p>
          <a:p>
            <a:r>
              <a:rPr lang="en-US" dirty="0" smtClean="0">
                <a:latin typeface="Cambria Math" pitchFamily="18" charset="0"/>
                <a:ea typeface="Cambria Math" pitchFamily="18" charset="0"/>
              </a:rPr>
              <a:t>Terms of the form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r>
              <a:rPr lang="en-US" i="1" dirty="0" smtClean="0">
                <a:ea typeface="Cambria Math" pitchFamily="18" charset="0"/>
              </a:rPr>
              <a:t> 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arise. The question is what are the coefficients?</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is 1. </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two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There      are           ways to do this  and so the coefficient of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two . There  are          ways to do this  and so the coefficient of</a:t>
            </a:r>
            <a:r>
              <a:rPr lang="en-US" i="1" dirty="0" smtClean="0">
                <a:ea typeface="Cambria Math" pitchFamily="18" charset="0"/>
              </a:rPr>
              <a:t> 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y</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 </a:t>
            </a:r>
            <a:r>
              <a:rPr lang="en-US" i="1" dirty="0" smtClean="0">
                <a:ea typeface="Cambria Math" pitchFamily="18" charset="0"/>
              </a:rPr>
              <a:t>y</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is 1. </a:t>
            </a:r>
          </a:p>
          <a:p>
            <a:r>
              <a:rPr lang="en-US" dirty="0" smtClean="0"/>
              <a:t>We have used a counting argument to show that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i="1"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t>  +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i="1" dirty="0" smtClean="0"/>
              <a:t> .</a:t>
            </a:r>
          </a:p>
          <a:p>
            <a:r>
              <a:rPr lang="en-US" dirty="0" smtClean="0">
                <a:latin typeface="Cambria Math" pitchFamily="18" charset="0"/>
                <a:ea typeface="Cambria Math" pitchFamily="18" charset="0"/>
              </a:rPr>
              <a:t>Next we present the binomial theorem gives the coefficients of the terms in the expansion of </a:t>
            </a:r>
            <a:r>
              <a:rPr lang="en-US" dirty="0" smtClean="0"/>
              <a:t>(</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Theorem </a:t>
            </a:r>
            <a:endParaRPr lang="en-US" dirty="0"/>
          </a:p>
        </p:txBody>
      </p:sp>
      <p:sp>
        <p:nvSpPr>
          <p:cNvPr id="3" name="Content Placeholder 2"/>
          <p:cNvSpPr>
            <a:spLocks noGrp="1"/>
          </p:cNvSpPr>
          <p:nvPr>
            <p:ph idx="1"/>
          </p:nvPr>
        </p:nvSpPr>
        <p:spPr/>
        <p:txBody>
          <a:bodyPr/>
          <a:lstStyle/>
          <a:p>
            <a:pPr>
              <a:buNone/>
            </a:pPr>
            <a:r>
              <a:rPr lang="en-US" b="1" dirty="0" smtClean="0"/>
              <a:t>   Binomial Theorem</a:t>
            </a:r>
            <a:r>
              <a:rPr lang="en-US" dirty="0" smtClean="0"/>
              <a:t>: Let </a:t>
            </a:r>
            <a:r>
              <a:rPr lang="en-US" i="1" dirty="0" smtClean="0"/>
              <a:t>x</a:t>
            </a:r>
            <a:r>
              <a:rPr lang="en-US" dirty="0" smtClean="0"/>
              <a:t> and </a:t>
            </a:r>
            <a:r>
              <a:rPr lang="en-US" i="1" dirty="0" smtClean="0"/>
              <a:t>y</a:t>
            </a:r>
            <a:r>
              <a:rPr lang="en-US" dirty="0" smtClean="0"/>
              <a:t> be variables, and </a:t>
            </a:r>
            <a:r>
              <a:rPr lang="en-US" i="1" dirty="0" smtClean="0"/>
              <a:t>n</a:t>
            </a:r>
            <a:r>
              <a:rPr lang="en-US" dirty="0" smtClean="0"/>
              <a:t> a nonnegative integer. Then:</a:t>
            </a:r>
          </a:p>
          <a:p>
            <a:pPr>
              <a:buNone/>
            </a:pPr>
            <a:endParaRPr lang="en-US" dirty="0" smtClean="0"/>
          </a:p>
          <a:p>
            <a:pPr>
              <a:buNone/>
            </a:pPr>
            <a:endParaRPr lang="en-US" dirty="0" smtClean="0"/>
          </a:p>
          <a:p>
            <a:pPr>
              <a:buNone/>
            </a:pPr>
            <a:r>
              <a:rPr lang="en-US" b="1" dirty="0" smtClean="0"/>
              <a:t>   Proof</a:t>
            </a:r>
            <a:r>
              <a:rPr lang="en-US" dirty="0" smtClean="0"/>
              <a:t>: We use combinatorial reasoning . The terms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t> are of the form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baseline="30000" dirty="0" smtClean="0"/>
              <a:t> </a:t>
            </a:r>
            <a:r>
              <a:rPr lang="en-US" dirty="0" smtClean="0"/>
              <a:t>for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i="1" dirty="0" smtClean="0"/>
              <a:t>n</a:t>
            </a:r>
            <a:r>
              <a:rPr lang="en-US" dirty="0" smtClean="0"/>
              <a:t>. To form the term </a:t>
            </a:r>
            <a:r>
              <a:rPr lang="en-US" i="1" dirty="0" smtClean="0"/>
              <a:t>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it is necessary to choose  </a:t>
            </a:r>
            <a:r>
              <a:rPr lang="en-US" i="1" dirty="0" smtClean="0"/>
              <a:t>n</a:t>
            </a:r>
            <a:r>
              <a:rPr lang="en-US" dirty="0" smtClean="0">
                <a:latin typeface="Cambria Math"/>
                <a:ea typeface="Cambria Math"/>
              </a:rPr>
              <a:t>−</a:t>
            </a:r>
            <a:r>
              <a:rPr lang="en-US" i="1" dirty="0" smtClean="0"/>
              <a:t>j</a:t>
            </a:r>
            <a:r>
              <a:rPr lang="en-US" dirty="0" smtClean="0"/>
              <a:t>  </a:t>
            </a:r>
            <a:r>
              <a:rPr lang="en-US" i="1" dirty="0" err="1" smtClean="0"/>
              <a:t>x</a:t>
            </a:r>
            <a:r>
              <a:rPr lang="en-US" dirty="0" err="1" smtClean="0"/>
              <a:t>s</a:t>
            </a:r>
            <a:r>
              <a:rPr lang="en-US" dirty="0" smtClean="0"/>
              <a:t> from the </a:t>
            </a:r>
            <a:r>
              <a:rPr lang="en-US" i="1" dirty="0" smtClean="0"/>
              <a:t>n</a:t>
            </a:r>
            <a:r>
              <a:rPr lang="en-US" dirty="0" smtClean="0"/>
              <a:t> sums. Therefore,  the coefficient of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is             which equals       .</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914400" y="2895600"/>
            <a:ext cx="7659529" cy="547211"/>
          </a:xfrm>
          <a:prstGeom prst="rect">
            <a:avLst/>
          </a:prstGeom>
        </p:spPr>
      </p:pic>
      <p:pic>
        <p:nvPicPr>
          <p:cNvPr id="15" name="Picture 14" descr="addin_tmp.png"/>
          <p:cNvPicPr>
            <a:picLocks noChangeAspect="1"/>
          </p:cNvPicPr>
          <p:nvPr>
            <p:custDataLst>
              <p:tags r:id="rId2"/>
            </p:custDataLst>
          </p:nvPr>
        </p:nvPicPr>
        <p:blipFill>
          <a:blip r:embed="rId6" cstate="print"/>
          <a:stretch>
            <a:fillRect/>
          </a:stretch>
        </p:blipFill>
        <p:spPr>
          <a:xfrm>
            <a:off x="4038600" y="5410200"/>
            <a:ext cx="716947" cy="396240"/>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6858000" y="5410200"/>
            <a:ext cx="438340" cy="39624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Theorem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What is the coefficient of </a:t>
            </a:r>
            <a:r>
              <a:rPr lang="en-US" i="1" dirty="0" smtClean="0"/>
              <a:t>x</a:t>
            </a:r>
            <a:r>
              <a:rPr lang="en-US" baseline="30000" dirty="0" smtClean="0">
                <a:latin typeface="Cambria Math" pitchFamily="18" charset="0"/>
                <a:ea typeface="Cambria Math" pitchFamily="18" charset="0"/>
              </a:rPr>
              <a:t>12</a:t>
            </a:r>
            <a:r>
              <a:rPr lang="en-US" i="1" dirty="0" smtClean="0"/>
              <a:t>y</a:t>
            </a:r>
            <a:r>
              <a:rPr lang="en-US" baseline="30000" dirty="0" smtClean="0">
                <a:latin typeface="Cambria Math" pitchFamily="18" charset="0"/>
                <a:ea typeface="Cambria Math" pitchFamily="18" charset="0"/>
              </a:rPr>
              <a:t>13</a:t>
            </a:r>
            <a:r>
              <a:rPr lang="en-US" dirty="0" smtClean="0"/>
              <a:t> in the expansion of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a:t>
            </a:r>
          </a:p>
          <a:p>
            <a:pPr>
              <a:buNone/>
            </a:pPr>
            <a:r>
              <a:rPr lang="en-US" b="1" dirty="0" smtClean="0"/>
              <a:t>   Solution</a:t>
            </a:r>
            <a:r>
              <a:rPr lang="en-US" dirty="0" smtClean="0"/>
              <a:t>: We view the expression as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        By the binomial theorem</a:t>
            </a:r>
          </a:p>
          <a:p>
            <a:pPr>
              <a:buNone/>
            </a:pPr>
            <a:endParaRPr lang="en-US" dirty="0" smtClean="0"/>
          </a:p>
          <a:p>
            <a:pPr>
              <a:buNone/>
            </a:pPr>
            <a:endParaRPr lang="en-US" baseline="30000"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Consequently, the coefficient of </a:t>
            </a:r>
            <a:r>
              <a:rPr lang="en-US" i="1" dirty="0" smtClean="0">
                <a:ea typeface="Cambria Math" pitchFamily="18" charset="0"/>
              </a:rPr>
              <a:t>x</a:t>
            </a:r>
            <a:r>
              <a:rPr lang="en-US" baseline="30000" dirty="0" smtClean="0">
                <a:latin typeface="Cambria Math" pitchFamily="18" charset="0"/>
                <a:ea typeface="Cambria Math" pitchFamily="18" charset="0"/>
              </a:rPr>
              <a:t>12</a:t>
            </a:r>
            <a:r>
              <a:rPr lang="en-US" i="1" dirty="0" smtClean="0">
                <a:ea typeface="Cambria Math" pitchFamily="18" charset="0"/>
              </a:rPr>
              <a:t>y</a:t>
            </a:r>
            <a:r>
              <a:rPr lang="en-US" baseline="30000" dirty="0" smtClean="0">
                <a:latin typeface="Cambria Math" pitchFamily="18" charset="0"/>
                <a:ea typeface="Cambria Math" pitchFamily="18" charset="0"/>
              </a:rPr>
              <a:t>13</a:t>
            </a:r>
            <a:r>
              <a:rPr lang="en-US" dirty="0" smtClean="0">
                <a:latin typeface="Cambria Math" pitchFamily="18" charset="0"/>
                <a:ea typeface="Cambria Math" pitchFamily="18" charset="0"/>
              </a:rPr>
              <a:t> in the expansion is obtained when </a:t>
            </a:r>
            <a:r>
              <a:rPr lang="en-US" i="1" dirty="0" smtClean="0">
                <a:latin typeface="Cambria Math" pitchFamily="18" charset="0"/>
                <a:ea typeface="Cambria Math" pitchFamily="18" charset="0"/>
              </a:rPr>
              <a:t>j</a:t>
            </a:r>
            <a:r>
              <a:rPr lang="en-US" dirty="0" smtClean="0">
                <a:latin typeface="Cambria Math" pitchFamily="18" charset="0"/>
                <a:ea typeface="Cambria Math" pitchFamily="18" charset="0"/>
              </a:rPr>
              <a:t> = 13.</a:t>
            </a: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Useful Identity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With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p>
          <a:p>
            <a:endParaRPr lang="en-US" dirty="0" smtClean="0"/>
          </a:p>
          <a:p>
            <a:pPr>
              <a:buNone/>
            </a:pPr>
            <a:r>
              <a:rPr lang="en-US" b="1" dirty="0" smtClean="0"/>
              <a:t>    Proof</a:t>
            </a:r>
            <a:r>
              <a:rPr lang="en-US" dirty="0" smtClean="0"/>
              <a:t> (</a:t>
            </a:r>
            <a:r>
              <a:rPr lang="en-US" i="1" dirty="0" smtClean="0"/>
              <a:t>using binomial theorem</a:t>
            </a:r>
            <a:r>
              <a:rPr lang="en-US" dirty="0" smtClean="0"/>
              <a:t>): With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y</a:t>
            </a:r>
            <a:r>
              <a:rPr lang="en-US" dirty="0" smtClean="0"/>
              <a:t> = </a:t>
            </a:r>
            <a:r>
              <a:rPr lang="en-US" dirty="0" smtClean="0">
                <a:latin typeface="Cambria Math" pitchFamily="18" charset="0"/>
                <a:ea typeface="Cambria Math" pitchFamily="18" charset="0"/>
              </a:rPr>
              <a:t>1</a:t>
            </a:r>
            <a:r>
              <a:rPr lang="en-US" dirty="0" smtClean="0"/>
              <a:t>, from the binomial theorem we see that:</a:t>
            </a:r>
          </a:p>
          <a:p>
            <a:endParaRPr lang="en-US" dirty="0" smtClean="0"/>
          </a:p>
          <a:p>
            <a:pPr>
              <a:buNone/>
            </a:pPr>
            <a:endParaRPr lang="en-US" dirty="0" smtClean="0"/>
          </a:p>
          <a:p>
            <a:pPr>
              <a:buNone/>
            </a:pPr>
            <a:r>
              <a:rPr lang="en-US" b="1" dirty="0" smtClean="0"/>
              <a:t>    Proof</a:t>
            </a:r>
            <a:r>
              <a:rPr lang="en-US" dirty="0" smtClean="0"/>
              <a:t> (</a:t>
            </a:r>
            <a:r>
              <a:rPr lang="en-US" i="1" dirty="0" smtClean="0"/>
              <a:t>combinatorial</a:t>
            </a:r>
            <a:r>
              <a:rPr lang="en-US" dirty="0" smtClean="0"/>
              <a:t>): Consider the subsets of a set with </a:t>
            </a:r>
            <a:r>
              <a:rPr lang="en-US" i="1" dirty="0" smtClean="0"/>
              <a:t>n</a:t>
            </a:r>
            <a:r>
              <a:rPr lang="en-US" dirty="0" smtClean="0"/>
              <a:t> elements. There are        subsets with zero elements,       with one element,       with two elements, …, and       with </a:t>
            </a:r>
            <a:r>
              <a:rPr lang="en-US" i="1" dirty="0" smtClean="0"/>
              <a:t>n</a:t>
            </a:r>
            <a:r>
              <a:rPr lang="en-US" dirty="0" smtClean="0"/>
              <a:t> elements. Therefore the total is</a:t>
            </a:r>
          </a:p>
          <a:p>
            <a:pPr>
              <a:buNone/>
            </a:pPr>
            <a:endParaRPr lang="en-US" dirty="0" smtClean="0"/>
          </a:p>
          <a:p>
            <a:pPr>
              <a:buNone/>
            </a:pPr>
            <a:r>
              <a:rPr lang="en-US" dirty="0" smtClean="0"/>
              <a:t>    Since, we know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 we conclude:</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10" cstate="print"/>
          <a:stretch>
            <a:fillRect/>
          </a:stretch>
        </p:blipFill>
        <p:spPr>
          <a:xfrm>
            <a:off x="4038600" y="2057400"/>
            <a:ext cx="1370171" cy="527209"/>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1143000" y="3276600"/>
            <a:ext cx="4213384" cy="527209"/>
          </a:xfrm>
          <a:prstGeom prst="rect">
            <a:avLst/>
          </a:prstGeom>
        </p:spPr>
      </p:pic>
      <p:pic>
        <p:nvPicPr>
          <p:cNvPr id="12" name="Picture 11" descr="addin_tmp.png"/>
          <p:cNvPicPr>
            <a:picLocks noChangeAspect="1"/>
          </p:cNvPicPr>
          <p:nvPr>
            <p:custDataLst>
              <p:tags r:id="rId3"/>
            </p:custDataLst>
          </p:nvPr>
        </p:nvPicPr>
        <p:blipFill>
          <a:blip r:embed="rId12" cstate="print"/>
          <a:stretch>
            <a:fillRect/>
          </a:stretch>
        </p:blipFill>
        <p:spPr>
          <a:xfrm>
            <a:off x="3276600" y="4191000"/>
            <a:ext cx="337185" cy="304800"/>
          </a:xfrm>
          <a:prstGeom prst="rect">
            <a:avLst/>
          </a:prstGeom>
        </p:spPr>
      </p:pic>
      <p:pic>
        <p:nvPicPr>
          <p:cNvPr id="14" name="Picture 13" descr="addin_tmp.png"/>
          <p:cNvPicPr>
            <a:picLocks noChangeAspect="1"/>
          </p:cNvPicPr>
          <p:nvPr>
            <p:custDataLst>
              <p:tags r:id="rId4"/>
            </p:custDataLst>
          </p:nvPr>
        </p:nvPicPr>
        <p:blipFill>
          <a:blip r:embed="rId13" cstate="print"/>
          <a:stretch>
            <a:fillRect/>
          </a:stretch>
        </p:blipFill>
        <p:spPr>
          <a:xfrm>
            <a:off x="7086600" y="4191000"/>
            <a:ext cx="337185" cy="304800"/>
          </a:xfrm>
          <a:prstGeom prst="rect">
            <a:avLst/>
          </a:prstGeom>
        </p:spPr>
      </p:pic>
      <p:pic>
        <p:nvPicPr>
          <p:cNvPr id="17" name="Picture 16" descr="addin_tmp.png"/>
          <p:cNvPicPr>
            <a:picLocks noChangeAspect="1"/>
          </p:cNvPicPr>
          <p:nvPr>
            <p:custDataLst>
              <p:tags r:id="rId5"/>
            </p:custDataLst>
          </p:nvPr>
        </p:nvPicPr>
        <p:blipFill>
          <a:blip r:embed="rId14" cstate="print"/>
          <a:stretch>
            <a:fillRect/>
          </a:stretch>
        </p:blipFill>
        <p:spPr>
          <a:xfrm>
            <a:off x="3810000" y="4800600"/>
            <a:ext cx="950119" cy="527209"/>
          </a:xfrm>
          <a:prstGeom prst="rect">
            <a:avLst/>
          </a:prstGeom>
        </p:spPr>
      </p:pic>
      <p:pic>
        <p:nvPicPr>
          <p:cNvPr id="21" name="Picture 20" descr="addin_tmp.png"/>
          <p:cNvPicPr>
            <a:picLocks noChangeAspect="1"/>
          </p:cNvPicPr>
          <p:nvPr>
            <p:custDataLst>
              <p:tags r:id="rId6"/>
            </p:custDataLst>
          </p:nvPr>
        </p:nvPicPr>
        <p:blipFill>
          <a:blip r:embed="rId15" cstate="print"/>
          <a:stretch>
            <a:fillRect/>
          </a:stretch>
        </p:blipFill>
        <p:spPr>
          <a:xfrm>
            <a:off x="5562600" y="4419600"/>
            <a:ext cx="337185" cy="304800"/>
          </a:xfrm>
          <a:prstGeom prst="rect">
            <a:avLst/>
          </a:prstGeom>
        </p:spPr>
      </p:pic>
      <p:pic>
        <p:nvPicPr>
          <p:cNvPr id="20" name="Picture 19" descr="addin_tmp.png"/>
          <p:cNvPicPr>
            <a:picLocks noChangeAspect="1"/>
          </p:cNvPicPr>
          <p:nvPr>
            <p:custDataLst>
              <p:tags r:id="rId7"/>
            </p:custDataLst>
          </p:nvPr>
        </p:nvPicPr>
        <p:blipFill>
          <a:blip r:embed="rId16" cstate="print"/>
          <a:stretch>
            <a:fillRect/>
          </a:stretch>
        </p:blipFill>
        <p:spPr>
          <a:xfrm>
            <a:off x="1981200" y="4419600"/>
            <a:ext cx="337185" cy="304800"/>
          </a:xfrm>
          <a:prstGeom prst="rect">
            <a:avLst/>
          </a:prstGeom>
        </p:spPr>
      </p:pic>
      <p:pic>
        <p:nvPicPr>
          <p:cNvPr id="23" name="Picture 22" descr="addin_tmp.png"/>
          <p:cNvPicPr>
            <a:picLocks noChangeAspect="1"/>
          </p:cNvPicPr>
          <p:nvPr>
            <p:custDataLst>
              <p:tags r:id="rId8"/>
            </p:custDataLst>
          </p:nvPr>
        </p:nvPicPr>
        <p:blipFill>
          <a:blip r:embed="rId10" cstate="print"/>
          <a:stretch>
            <a:fillRect/>
          </a:stretch>
        </p:blipFill>
        <p:spPr>
          <a:xfrm>
            <a:off x="4038600" y="5791200"/>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Identity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Pascal’s Identity</a:t>
            </a:r>
            <a:r>
              <a:rPr lang="en-US" dirty="0" smtClean="0"/>
              <a:t>: If </a:t>
            </a:r>
            <a:r>
              <a:rPr lang="en-US" i="1" dirty="0" smtClean="0"/>
              <a:t>n</a:t>
            </a:r>
            <a:r>
              <a:rPr lang="en-US" dirty="0" smtClean="0"/>
              <a:t> and </a:t>
            </a:r>
            <a:r>
              <a:rPr lang="en-US" i="1" dirty="0" smtClean="0"/>
              <a:t>k</a:t>
            </a:r>
            <a:r>
              <a:rPr lang="en-US" dirty="0" smtClean="0"/>
              <a:t>  are integers with </a:t>
            </a:r>
            <a:r>
              <a:rPr lang="en-US" i="1" dirty="0" smtClean="0"/>
              <a:t>n</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  </a:t>
            </a:r>
          </a:p>
          <a:p>
            <a:endParaRPr lang="en-US" dirty="0" smtClean="0"/>
          </a:p>
          <a:p>
            <a:endParaRPr lang="en-US" dirty="0" smtClean="0"/>
          </a:p>
          <a:p>
            <a:pPr>
              <a:buNone/>
            </a:pPr>
            <a:r>
              <a:rPr lang="en-US" b="1" dirty="0" smtClean="0"/>
              <a:t>   Proof </a:t>
            </a:r>
            <a:r>
              <a:rPr lang="en-US" dirty="0" smtClean="0"/>
              <a:t>(</a:t>
            </a:r>
            <a:r>
              <a:rPr lang="en-US" i="1" dirty="0" smtClean="0"/>
              <a:t>combinatorial</a:t>
            </a:r>
            <a:r>
              <a:rPr lang="en-US" dirty="0" smtClean="0"/>
              <a:t>): Let </a:t>
            </a:r>
            <a:r>
              <a:rPr lang="en-US" i="1" dirty="0" smtClean="0"/>
              <a:t>T</a:t>
            </a:r>
            <a:r>
              <a:rPr lang="en-US" dirty="0" smtClean="0"/>
              <a:t> be a set where |</a:t>
            </a:r>
            <a:r>
              <a:rPr lang="en-US" i="1" dirty="0" smtClean="0"/>
              <a:t>T|</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a:t>
            </a:r>
            <a:r>
              <a:rPr lang="en-US" i="1" dirty="0" smtClean="0"/>
              <a:t>a</a:t>
            </a:r>
            <a:r>
              <a:rPr lang="en-US" dirty="0" smtClean="0"/>
              <a:t> </a:t>
            </a:r>
            <a:r>
              <a:rPr lang="en-US" dirty="0" smtClean="0">
                <a:latin typeface="Cambria Math"/>
                <a:ea typeface="Cambria Math"/>
              </a:rPr>
              <a:t>∊</a:t>
            </a:r>
            <a:r>
              <a:rPr lang="en-US" i="1" dirty="0" smtClean="0"/>
              <a:t>T</a:t>
            </a:r>
            <a:r>
              <a:rPr lang="en-US" dirty="0" smtClean="0"/>
              <a:t>, and </a:t>
            </a:r>
            <a:r>
              <a:rPr lang="en-US" i="1" dirty="0" smtClean="0"/>
              <a:t>S</a:t>
            </a:r>
            <a:r>
              <a:rPr lang="en-US" dirty="0" smtClean="0"/>
              <a:t> = </a:t>
            </a:r>
            <a:r>
              <a:rPr lang="en-US" i="1" dirty="0" smtClean="0"/>
              <a:t>T</a:t>
            </a:r>
            <a:r>
              <a:rPr lang="en-US" dirty="0" smtClean="0"/>
              <a:t> </a:t>
            </a:r>
            <a:r>
              <a:rPr lang="en-US" dirty="0" smtClean="0">
                <a:latin typeface="Cambria Math"/>
                <a:ea typeface="Cambria Math"/>
              </a:rPr>
              <a:t>−</a:t>
            </a:r>
            <a:r>
              <a:rPr lang="en-US" dirty="0" smtClean="0"/>
              <a:t> {a}.  There are          subsets of </a:t>
            </a:r>
            <a:r>
              <a:rPr lang="en-US" i="1" dirty="0" smtClean="0"/>
              <a:t>T</a:t>
            </a:r>
            <a:r>
              <a:rPr lang="en-US" dirty="0" smtClean="0"/>
              <a:t> containing </a:t>
            </a:r>
            <a:r>
              <a:rPr lang="en-US" i="1" dirty="0" smtClean="0"/>
              <a:t>k</a:t>
            </a:r>
            <a:r>
              <a:rPr lang="en-US" dirty="0" smtClean="0"/>
              <a:t> elements. Each of these subsets either:</a:t>
            </a:r>
          </a:p>
          <a:p>
            <a:pPr lvl="1"/>
            <a:r>
              <a:rPr lang="en-US" dirty="0" smtClean="0"/>
              <a:t>contains </a:t>
            </a:r>
            <a:r>
              <a:rPr lang="en-US" i="1" dirty="0" smtClean="0"/>
              <a:t>a</a:t>
            </a:r>
            <a:r>
              <a:rPr lang="en-US" dirty="0" smtClean="0"/>
              <a:t> with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other elements, or </a:t>
            </a:r>
          </a:p>
          <a:p>
            <a:pPr lvl="1"/>
            <a:r>
              <a:rPr lang="en-US" dirty="0" smtClean="0"/>
              <a:t>contains </a:t>
            </a:r>
            <a:r>
              <a:rPr lang="en-US" i="1" dirty="0" smtClean="0"/>
              <a:t>k</a:t>
            </a:r>
            <a:r>
              <a:rPr lang="en-US" dirty="0" smtClean="0"/>
              <a:t> elements of </a:t>
            </a:r>
            <a:r>
              <a:rPr lang="en-US" i="1" dirty="0" smtClean="0"/>
              <a:t>S</a:t>
            </a:r>
            <a:r>
              <a:rPr lang="en-US" dirty="0" smtClean="0"/>
              <a:t> and not </a:t>
            </a:r>
            <a:r>
              <a:rPr lang="en-US" i="1" dirty="0" smtClean="0"/>
              <a:t>a</a:t>
            </a:r>
            <a:r>
              <a:rPr lang="en-US" dirty="0" smtClean="0"/>
              <a:t>.</a:t>
            </a:r>
          </a:p>
          <a:p>
            <a:pPr>
              <a:buNone/>
            </a:pPr>
            <a:r>
              <a:rPr lang="en-US" dirty="0" smtClean="0"/>
              <a:t>   There are </a:t>
            </a:r>
          </a:p>
          <a:p>
            <a:pPr lvl="1"/>
            <a:r>
              <a:rPr lang="en-US" dirty="0" smtClean="0"/>
              <a:t>          </a:t>
            </a:r>
            <a:r>
              <a:rPr lang="en-US" dirty="0" smtClean="0">
                <a:latin typeface="Cambria Math" pitchFamily="18" charset="0"/>
                <a:ea typeface="Cambria Math" pitchFamily="18" charset="0"/>
              </a:rPr>
              <a:t>subsets of </a:t>
            </a:r>
            <a:r>
              <a:rPr lang="en-US" i="1" dirty="0" smtClean="0">
                <a:ea typeface="Cambria Math" pitchFamily="18" charset="0"/>
              </a:rPr>
              <a:t>k</a:t>
            </a:r>
            <a:r>
              <a:rPr lang="en-US" dirty="0" smtClean="0">
                <a:latin typeface="Cambria Math" pitchFamily="18" charset="0"/>
                <a:ea typeface="Cambria Math" pitchFamily="18" charset="0"/>
              </a:rPr>
              <a:t> elements that contain </a:t>
            </a:r>
            <a:r>
              <a:rPr lang="en-US" i="1" dirty="0" smtClean="0">
                <a:ea typeface="Cambria Math" pitchFamily="18" charset="0"/>
              </a:rPr>
              <a:t>a</a:t>
            </a:r>
            <a:r>
              <a:rPr lang="en-US" dirty="0" smtClean="0">
                <a:latin typeface="Cambria Math" pitchFamily="18" charset="0"/>
                <a:ea typeface="Cambria Math" pitchFamily="18" charset="0"/>
              </a:rPr>
              <a:t>, since there are</a:t>
            </a:r>
            <a:r>
              <a:rPr lang="en-US" dirty="0" smtClean="0"/>
              <a:t>          subsets of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elements of </a:t>
            </a:r>
            <a:r>
              <a:rPr lang="en-US" i="1" dirty="0" smtClean="0">
                <a:ea typeface="Cambria Math" pitchFamily="18" charset="0"/>
              </a:rPr>
              <a:t>S</a:t>
            </a: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       subsets of </a:t>
            </a:r>
            <a:r>
              <a:rPr lang="en-US" i="1" dirty="0" smtClean="0">
                <a:ea typeface="Cambria Math" pitchFamily="18" charset="0"/>
              </a:rPr>
              <a:t>k</a:t>
            </a:r>
            <a:r>
              <a:rPr lang="en-US" dirty="0" smtClean="0">
                <a:latin typeface="Cambria Math" pitchFamily="18" charset="0"/>
                <a:ea typeface="Cambria Math" pitchFamily="18" charset="0"/>
              </a:rPr>
              <a:t> elements of </a:t>
            </a:r>
            <a:r>
              <a:rPr lang="en-US" i="1" dirty="0" smtClean="0">
                <a:ea typeface="Cambria Math" pitchFamily="18" charset="0"/>
              </a:rPr>
              <a:t>T</a:t>
            </a:r>
            <a:r>
              <a:rPr lang="en-US" dirty="0" smtClean="0">
                <a:latin typeface="Cambria Math" pitchFamily="18" charset="0"/>
                <a:ea typeface="Cambria Math" pitchFamily="18" charset="0"/>
              </a:rPr>
              <a:t> that do not contain </a:t>
            </a:r>
            <a:r>
              <a:rPr lang="en-US" i="1" dirty="0" smtClean="0">
                <a:ea typeface="Cambria Math" pitchFamily="18" charset="0"/>
              </a:rPr>
              <a:t>a</a:t>
            </a:r>
            <a:r>
              <a:rPr lang="en-US" dirty="0" smtClean="0">
                <a:latin typeface="Cambria Math" pitchFamily="18" charset="0"/>
                <a:ea typeface="Cambria Math" pitchFamily="18" charset="0"/>
              </a:rPr>
              <a:t>, because there are       subsets of k elements of S.</a:t>
            </a:r>
          </a:p>
          <a:p>
            <a:pPr>
              <a:buNone/>
            </a:pPr>
            <a:r>
              <a:rPr lang="en-US" dirty="0" smtClean="0">
                <a:latin typeface="Cambria Math" pitchFamily="18" charset="0"/>
                <a:ea typeface="Cambria Math" pitchFamily="18" charset="0"/>
              </a:rPr>
              <a:t>   Hence,  </a:t>
            </a:r>
          </a:p>
          <a:p>
            <a:pPr>
              <a:buNone/>
            </a:pP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9"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smtClean="0"/>
              <a:t>Blaise</a:t>
            </a:r>
            <a:r>
              <a:rPr lang="en-US" dirty="0" smtClean="0"/>
              <a:t> Pascal</a:t>
            </a:r>
          </a:p>
          <a:p>
            <a:r>
              <a:rPr lang="en-US" dirty="0" smtClean="0"/>
              <a:t>(</a:t>
            </a:r>
            <a:r>
              <a:rPr lang="en-US" dirty="0" smtClean="0">
                <a:latin typeface="Cambria Math" pitchFamily="18" charset="0"/>
                <a:ea typeface="Cambria Math" pitchFamily="18" charset="0"/>
              </a:rPr>
              <a:t>1623-1662</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10" cstate="print"/>
          <a:stretch>
            <a:fillRect/>
          </a:stretch>
        </p:blipFill>
        <p:spPr>
          <a:xfrm>
            <a:off x="2819400" y="2362200"/>
            <a:ext cx="2908935" cy="457200"/>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3505200" y="3200400"/>
            <a:ext cx="555308" cy="304800"/>
          </a:xfrm>
          <a:prstGeom prst="rect">
            <a:avLst/>
          </a:prstGeom>
        </p:spPr>
      </p:pic>
      <p:pic>
        <p:nvPicPr>
          <p:cNvPr id="17" name="Picture 16" descr="addin_tmp.png"/>
          <p:cNvPicPr>
            <a:picLocks noChangeAspect="1"/>
          </p:cNvPicPr>
          <p:nvPr>
            <p:custDataLst>
              <p:tags r:id="rId3"/>
            </p:custDataLst>
          </p:nvPr>
        </p:nvPicPr>
        <p:blipFill>
          <a:blip r:embed="rId12" cstate="print"/>
          <a:stretch>
            <a:fillRect/>
          </a:stretch>
        </p:blipFill>
        <p:spPr>
          <a:xfrm>
            <a:off x="1219200" y="4800600"/>
            <a:ext cx="438912" cy="24384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7467600" y="4800600"/>
            <a:ext cx="438912" cy="2438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1143000" y="5334000"/>
            <a:ext cx="269748" cy="243840"/>
          </a:xfrm>
          <a:prstGeom prst="rect">
            <a:avLst/>
          </a:prstGeom>
        </p:spPr>
      </p:pic>
      <p:pic>
        <p:nvPicPr>
          <p:cNvPr id="20" name="Picture 19" descr="addin_tmp.png"/>
          <p:cNvPicPr>
            <a:picLocks noChangeAspect="1"/>
          </p:cNvPicPr>
          <p:nvPr>
            <p:custDataLst>
              <p:tags r:id="rId6"/>
            </p:custDataLst>
          </p:nvPr>
        </p:nvPicPr>
        <p:blipFill>
          <a:blip r:embed="rId13" cstate="print"/>
          <a:stretch>
            <a:fillRect/>
          </a:stretch>
        </p:blipFill>
        <p:spPr>
          <a:xfrm>
            <a:off x="1600200" y="5638800"/>
            <a:ext cx="269748" cy="243840"/>
          </a:xfrm>
          <a:prstGeom prst="rect">
            <a:avLst/>
          </a:prstGeom>
        </p:spPr>
      </p:pic>
      <p:pic>
        <p:nvPicPr>
          <p:cNvPr id="16" name="Picture 15" descr="addin_tmp.png"/>
          <p:cNvPicPr>
            <a:picLocks noChangeAspect="1"/>
          </p:cNvPicPr>
          <p:nvPr>
            <p:custDataLst>
              <p:tags r:id="rId7"/>
            </p:custDataLst>
          </p:nvPr>
        </p:nvPicPr>
        <p:blipFill>
          <a:blip r:embed="rId10" cstate="print"/>
          <a:stretch>
            <a:fillRect/>
          </a:stretch>
        </p:blipFill>
        <p:spPr>
          <a:xfrm>
            <a:off x="2362200" y="5943600"/>
            <a:ext cx="2908935" cy="457200"/>
          </a:xfrm>
          <a:prstGeom prst="rect">
            <a:avLst/>
          </a:prstGeom>
        </p:spPr>
      </p:pic>
      <p:sp>
        <p:nvSpPr>
          <p:cNvPr id="21" name="TextBox 20"/>
          <p:cNvSpPr txBox="1"/>
          <p:nvPr/>
        </p:nvSpPr>
        <p:spPr>
          <a:xfrm>
            <a:off x="6934200" y="5715000"/>
            <a:ext cx="1828800" cy="923330"/>
          </a:xfrm>
          <a:prstGeom prst="rect">
            <a:avLst/>
          </a:prstGeom>
          <a:noFill/>
        </p:spPr>
        <p:txBody>
          <a:bodyPr wrap="square" rtlCol="0">
            <a:spAutoFit/>
          </a:bodyPr>
          <a:lstStyle/>
          <a:p>
            <a:r>
              <a:rPr lang="en-US" i="1" dirty="0" smtClean="0"/>
              <a:t>See Exercise </a:t>
            </a:r>
            <a:r>
              <a:rPr lang="en-US" dirty="0" smtClean="0">
                <a:latin typeface="Cambria Math" pitchFamily="18" charset="0"/>
                <a:ea typeface="Cambria Math" pitchFamily="18" charset="0"/>
              </a:rPr>
              <a:t>19</a:t>
            </a:r>
            <a:r>
              <a:rPr lang="en-US" dirty="0" smtClean="0"/>
              <a:t> </a:t>
            </a:r>
            <a:r>
              <a:rPr lang="en-US" i="1" dirty="0" smtClean="0"/>
              <a:t>for an algebraic proof.</a:t>
            </a:r>
            <a:endParaRPr lang="en-US" i="1" dirty="0"/>
          </a:p>
        </p:txBody>
      </p:sp>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Triangle</a:t>
            </a:r>
            <a:endParaRPr lang="en-US" dirty="0"/>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smtClean="0"/>
              <a:t>The </a:t>
            </a:r>
            <a:r>
              <a:rPr lang="en-US" i="1" dirty="0" smtClean="0"/>
              <a:t>n</a:t>
            </a:r>
            <a:r>
              <a:rPr lang="en-US" dirty="0" smtClean="0"/>
              <a:t>th row in the triangle consists of the binomial coefficients       ,</a:t>
            </a:r>
          </a:p>
          <a:p>
            <a:r>
              <a:rPr lang="en-US" i="1" dirty="0" smtClean="0"/>
              <a:t>k</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i="1" dirty="0" smtClean="0"/>
              <a:t>n</a:t>
            </a:r>
            <a:r>
              <a:rPr lang="en-US" dirty="0" smtClean="0"/>
              <a:t>.</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smtClean="0"/>
              <a:t>By Pascal’s identity, adding two adjacent </a:t>
            </a:r>
            <a:r>
              <a:rPr lang="en-US" dirty="0" err="1" smtClean="0"/>
              <a:t>bionomial</a:t>
            </a:r>
            <a:r>
              <a:rPr lang="en-US" dirty="0" smtClean="0"/>
              <a:t> coefficients results is the  binomial coefficient in the next row between these two coefficients.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Generalized Permutations and Combinations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 with Repetition</a:t>
            </a:r>
          </a:p>
          <a:p>
            <a:r>
              <a:rPr lang="en-US" dirty="0" smtClean="0"/>
              <a:t>Combinations with Repetition</a:t>
            </a:r>
          </a:p>
          <a:p>
            <a:r>
              <a:rPr lang="en-US" dirty="0" smtClean="0"/>
              <a:t>Permutations with Indistinguishable Objects</a:t>
            </a:r>
          </a:p>
          <a:p>
            <a:r>
              <a:rPr lang="en-US" dirty="0" smtClean="0"/>
              <a:t>Distributing Objects into Boxes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The number of </a:t>
            </a:r>
            <a:r>
              <a:rPr lang="en-US" i="1" dirty="0" smtClean="0"/>
              <a:t>r</a:t>
            </a:r>
            <a:r>
              <a:rPr lang="en-US" dirty="0" smtClean="0"/>
              <a:t>-permutations of a set of </a:t>
            </a:r>
            <a:r>
              <a:rPr lang="en-US" i="1" dirty="0" smtClean="0"/>
              <a:t>n</a:t>
            </a:r>
            <a:r>
              <a:rPr lang="en-US" dirty="0" smtClean="0"/>
              <a:t> objects with repetition allowed is </a:t>
            </a:r>
            <a:r>
              <a:rPr lang="en-US" i="1" dirty="0" smtClean="0"/>
              <a:t>n</a:t>
            </a:r>
            <a:r>
              <a:rPr lang="en-US" i="1" baseline="30000" dirty="0" smtClean="0"/>
              <a:t>r</a:t>
            </a:r>
            <a:r>
              <a:rPr lang="en-US" dirty="0" smtClean="0"/>
              <a:t>.</a:t>
            </a:r>
          </a:p>
          <a:p>
            <a:pPr>
              <a:buNone/>
            </a:pPr>
            <a:r>
              <a:rPr lang="en-US" b="1" dirty="0" smtClean="0"/>
              <a:t>    Proof</a:t>
            </a:r>
            <a:r>
              <a:rPr lang="en-US" dirty="0" smtClean="0"/>
              <a:t>: There are </a:t>
            </a:r>
            <a:r>
              <a:rPr lang="en-US" i="1" dirty="0" smtClean="0"/>
              <a:t>n</a:t>
            </a:r>
            <a:r>
              <a:rPr lang="en-US" dirty="0" smtClean="0"/>
              <a:t> ways to select an element of the set for each of the </a:t>
            </a:r>
            <a:r>
              <a:rPr lang="en-US" i="1" dirty="0" smtClean="0"/>
              <a:t>r</a:t>
            </a:r>
            <a:r>
              <a:rPr lang="en-US" dirty="0" smtClean="0"/>
              <a:t> positions in the </a:t>
            </a:r>
            <a:r>
              <a:rPr lang="en-US" i="1" dirty="0" smtClean="0"/>
              <a:t>r</a:t>
            </a:r>
            <a:r>
              <a:rPr lang="en-US" dirty="0" smtClean="0"/>
              <a:t>-permutation when repetition is allowed. Hence, by the product rule there are </a:t>
            </a:r>
            <a:r>
              <a:rPr lang="en-US" i="1" dirty="0" smtClean="0"/>
              <a:t>n</a:t>
            </a:r>
            <a:r>
              <a:rPr lang="en-US" i="1" baseline="30000" dirty="0" smtClean="0"/>
              <a:t>r</a:t>
            </a:r>
            <a:r>
              <a:rPr lang="en-US" dirty="0" smtClean="0"/>
              <a:t> </a:t>
            </a:r>
            <a:r>
              <a:rPr lang="en-US" i="1" dirty="0" smtClean="0"/>
              <a:t>r</a:t>
            </a:r>
            <a:r>
              <a:rPr lang="en-US" dirty="0" smtClean="0"/>
              <a:t>-permutations with repetition.</a:t>
            </a:r>
          </a:p>
          <a:p>
            <a:pPr>
              <a:buNone/>
            </a:pPr>
            <a:endParaRPr lang="en-US" dirty="0" smtClean="0"/>
          </a:p>
          <a:p>
            <a:pPr>
              <a:buNone/>
            </a:pPr>
            <a:r>
              <a:rPr lang="en-US" b="1" dirty="0" smtClean="0"/>
              <a:t>    Example</a:t>
            </a:r>
            <a:r>
              <a:rPr lang="en-US" dirty="0" smtClean="0"/>
              <a:t>: How many strings of length </a:t>
            </a:r>
            <a:r>
              <a:rPr lang="en-US" i="1" dirty="0" smtClean="0"/>
              <a:t>r</a:t>
            </a:r>
            <a:r>
              <a:rPr lang="en-US" dirty="0" smtClean="0"/>
              <a:t> can be formed from the uppercase letters of the English alphabet?</a:t>
            </a:r>
          </a:p>
          <a:p>
            <a:pPr>
              <a:buNone/>
            </a:pPr>
            <a:r>
              <a:rPr lang="en-US" b="1" dirty="0" smtClean="0"/>
              <a:t>    Solution</a:t>
            </a:r>
            <a:r>
              <a:rPr lang="en-US" dirty="0" smtClean="0"/>
              <a:t>: The number of such strings is </a:t>
            </a:r>
            <a:r>
              <a:rPr lang="en-US" dirty="0" smtClean="0">
                <a:latin typeface="Cambria" pitchFamily="18" charset="0"/>
              </a:rPr>
              <a:t>26</a:t>
            </a:r>
            <a:r>
              <a:rPr lang="en-US" i="1" baseline="40000" dirty="0" smtClean="0"/>
              <a:t>r</a:t>
            </a:r>
            <a:r>
              <a:rPr lang="en-US" dirty="0" smtClean="0"/>
              <a:t>, which is the number of </a:t>
            </a:r>
            <a:r>
              <a:rPr lang="en-US" i="1" dirty="0" smtClean="0"/>
              <a:t>r</a:t>
            </a:r>
            <a:r>
              <a:rPr lang="en-US" dirty="0" smtClean="0"/>
              <a:t>-permutations of a set with </a:t>
            </a:r>
            <a:r>
              <a:rPr lang="en-US" dirty="0" smtClean="0">
                <a:latin typeface="Cambria Math" pitchFamily="18" charset="0"/>
                <a:ea typeface="Cambria Math" pitchFamily="18" charset="0"/>
              </a:rPr>
              <a:t>26</a:t>
            </a:r>
            <a:r>
              <a:rPr lang="en-US" dirty="0" smtClean="0"/>
              <a:t> elements. </a:t>
            </a:r>
            <a:endParaRPr lang="en-US" i="1" baseline="40000" dirty="0"/>
          </a:p>
        </p:txBody>
      </p:sp>
      <p:sp>
        <p:nvSpPr>
          <p:cNvPr id="4" name="Isosceles Triangle 3"/>
          <p:cNvSpPr/>
          <p:nvPr/>
        </p:nvSpPr>
        <p:spPr>
          <a:xfrm rot="5400000" flipV="1">
            <a:off x="8077200" y="3810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five bills from a box containing  at least five of each of the following denominations: </a:t>
            </a:r>
            <a:r>
              <a:rPr lang="en-US" sz="3200" dirty="0" smtClean="0"/>
              <a:t>$</a:t>
            </a:r>
            <a:r>
              <a:rPr lang="en-US" dirty="0" smtClean="0">
                <a:latin typeface="Cambria" pitchFamily="18" charset="0"/>
              </a:rPr>
              <a:t>1</a:t>
            </a:r>
            <a:r>
              <a:rPr lang="en-US" dirty="0" smtClean="0"/>
              <a:t>, </a:t>
            </a:r>
            <a:r>
              <a:rPr lang="en-US" sz="3200" dirty="0" smtClean="0"/>
              <a:t>$</a:t>
            </a:r>
            <a:r>
              <a:rPr lang="en-US" dirty="0" smtClean="0">
                <a:latin typeface="Cambria" pitchFamily="18" charset="0"/>
              </a:rPr>
              <a:t>2</a:t>
            </a:r>
            <a:r>
              <a:rPr lang="en-US" dirty="0" smtClean="0"/>
              <a:t>, </a:t>
            </a:r>
            <a:r>
              <a:rPr lang="en-US" sz="3200" dirty="0" smtClean="0"/>
              <a:t>$</a:t>
            </a:r>
            <a:r>
              <a:rPr lang="en-US" dirty="0" smtClean="0">
                <a:latin typeface="Cambria" pitchFamily="18" charset="0"/>
              </a:rPr>
              <a:t>5</a:t>
            </a:r>
            <a:r>
              <a:rPr lang="en-US" dirty="0" smtClean="0"/>
              <a:t>,  </a:t>
            </a:r>
            <a:r>
              <a:rPr lang="en-US" sz="3200" dirty="0" smtClean="0"/>
              <a:t>$</a:t>
            </a:r>
            <a:r>
              <a:rPr lang="en-US" dirty="0" smtClean="0">
                <a:latin typeface="Cambria" pitchFamily="18" charset="0"/>
              </a:rPr>
              <a:t>10</a:t>
            </a:r>
            <a:r>
              <a:rPr lang="en-US" dirty="0" smtClean="0"/>
              <a:t>, </a:t>
            </a:r>
            <a:r>
              <a:rPr lang="en-US" sz="3200" dirty="0" smtClean="0"/>
              <a:t>$</a:t>
            </a:r>
            <a:r>
              <a:rPr lang="en-US" dirty="0" smtClean="0">
                <a:latin typeface="Cambria" pitchFamily="18" charset="0"/>
              </a:rPr>
              <a:t>20</a:t>
            </a:r>
            <a:r>
              <a:rPr lang="en-US" dirty="0" smtClean="0"/>
              <a:t>, </a:t>
            </a:r>
            <a:r>
              <a:rPr lang="en-US" sz="3200" dirty="0" smtClean="0"/>
              <a:t>$</a:t>
            </a:r>
            <a:r>
              <a:rPr lang="en-US" dirty="0" smtClean="0">
                <a:latin typeface="Cambria" pitchFamily="18" charset="0"/>
              </a:rPr>
              <a:t>50</a:t>
            </a:r>
            <a:r>
              <a:rPr lang="en-US" dirty="0" smtClean="0"/>
              <a:t>, and </a:t>
            </a:r>
            <a:r>
              <a:rPr lang="en-US" sz="3200" dirty="0" smtClean="0"/>
              <a:t>$</a:t>
            </a:r>
            <a:r>
              <a:rPr lang="en-US" dirty="0" smtClean="0">
                <a:latin typeface="Cambria" pitchFamily="18" charset="0"/>
              </a:rPr>
              <a:t>100</a:t>
            </a:r>
            <a:r>
              <a:rPr lang="en-US" dirty="0" smtClean="0"/>
              <a:t>? </a:t>
            </a:r>
          </a:p>
          <a:p>
            <a:pPr>
              <a:buNone/>
            </a:pPr>
            <a:r>
              <a:rPr lang="en-US" b="1" dirty="0" smtClean="0"/>
              <a:t>   Solution</a:t>
            </a:r>
            <a:r>
              <a:rPr lang="en-US" dirty="0" smtClean="0"/>
              <a:t>: Place the selected bills in the appropriate position of a cash box illustrated below:</a:t>
            </a:r>
            <a:endParaRPr lang="en-US" dirty="0"/>
          </a:p>
        </p:txBody>
      </p:sp>
      <p:pic>
        <p:nvPicPr>
          <p:cNvPr id="4" name="Picture 3" descr="0513.jpg"/>
          <p:cNvPicPr>
            <a:picLocks noChangeAspect="1"/>
          </p:cNvPicPr>
          <p:nvPr/>
        </p:nvPicPr>
        <p:blipFill>
          <a:blip r:embed="rId2" cstate="print"/>
          <a:stretch>
            <a:fillRect/>
          </a:stretch>
        </p:blipFill>
        <p:spPr>
          <a:xfrm>
            <a:off x="2971800" y="4800600"/>
            <a:ext cx="3244596" cy="1113282"/>
          </a:xfrm>
          <a:prstGeom prst="rect">
            <a:avLst/>
          </a:prstGeom>
        </p:spPr>
      </p:pic>
      <p:sp>
        <p:nvSpPr>
          <p:cNvPr id="5" name="TextBox 4"/>
          <p:cNvSpPr txBox="1"/>
          <p:nvPr/>
        </p:nvSpPr>
        <p:spPr>
          <a:xfrm>
            <a:off x="5486400" y="6172200"/>
            <a:ext cx="15240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i="1" dirty="0" smtClean="0"/>
              <a:t>  </a:t>
            </a:r>
            <a:endParaRPr lang="en-US"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possible ways of </a:t>
            </a:r>
          </a:p>
          <a:p>
            <a:pPr>
              <a:buNone/>
            </a:pPr>
            <a:r>
              <a:rPr lang="en-US" dirty="0" smtClean="0"/>
              <a:t>      placing the five bills:</a:t>
            </a:r>
          </a:p>
          <a:p>
            <a:endParaRPr lang="en-US" dirty="0" smtClean="0"/>
          </a:p>
          <a:p>
            <a:endParaRPr lang="en-US" dirty="0" smtClean="0"/>
          </a:p>
          <a:p>
            <a:endParaRPr lang="en-US" dirty="0" smtClean="0"/>
          </a:p>
          <a:p>
            <a:pPr>
              <a:buNone/>
            </a:pPr>
            <a:endParaRPr lang="en-US" dirty="0" smtClean="0"/>
          </a:p>
          <a:p>
            <a:r>
              <a:rPr lang="en-US" dirty="0" smtClean="0"/>
              <a:t>The number of ways to select five bills corresponds to the number of ways to arrange six bars and five stars in a row. </a:t>
            </a:r>
          </a:p>
          <a:p>
            <a:r>
              <a:rPr lang="en-US" dirty="0" smtClean="0"/>
              <a:t>This is the number of unordered selections of </a:t>
            </a:r>
            <a:r>
              <a:rPr lang="en-US" dirty="0" smtClean="0">
                <a:latin typeface="Cambria" pitchFamily="18" charset="0"/>
              </a:rPr>
              <a:t>5</a:t>
            </a:r>
            <a:r>
              <a:rPr lang="en-US" dirty="0" smtClean="0"/>
              <a:t> objects from a set of </a:t>
            </a:r>
            <a:r>
              <a:rPr lang="en-US" dirty="0" smtClean="0">
                <a:latin typeface="Cambria" pitchFamily="18" charset="0"/>
              </a:rPr>
              <a:t>11</a:t>
            </a:r>
            <a:r>
              <a:rPr lang="en-US" dirty="0" smtClean="0"/>
              <a:t>. Hence, there are</a:t>
            </a:r>
          </a:p>
          <a:p>
            <a:pPr>
              <a:buNone/>
            </a:pPr>
            <a:r>
              <a:rPr lang="en-US" dirty="0" smtClean="0"/>
              <a:t>         </a:t>
            </a:r>
          </a:p>
          <a:p>
            <a:pPr>
              <a:buNone/>
            </a:pPr>
            <a:endParaRPr lang="en-US" dirty="0" smtClean="0"/>
          </a:p>
          <a:p>
            <a:pPr>
              <a:buNone/>
            </a:pPr>
            <a:r>
              <a:rPr lang="en-US" dirty="0" smtClean="0"/>
              <a:t>    ways to choose five bills with seven types of bills.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514.jpg"/>
          <p:cNvPicPr>
            <a:picLocks noChangeAspect="1"/>
          </p:cNvPicPr>
          <p:nvPr/>
        </p:nvPicPr>
        <p:blipFill>
          <a:blip r:embed="rId3" cstate="print"/>
          <a:stretch>
            <a:fillRect/>
          </a:stretch>
        </p:blipFill>
        <p:spPr>
          <a:xfrm>
            <a:off x="4038600" y="1981200"/>
            <a:ext cx="3048000" cy="1918457"/>
          </a:xfrm>
          <a:prstGeom prst="rect">
            <a:avLst/>
          </a:prstGeom>
        </p:spPr>
      </p:pic>
      <p:pic>
        <p:nvPicPr>
          <p:cNvPr id="5" name="Picture 4" descr="addin_tmp.png"/>
          <p:cNvPicPr>
            <a:picLocks noChangeAspect="1"/>
          </p:cNvPicPr>
          <p:nvPr>
            <p:custDataLst>
              <p:tags r:id="rId1"/>
            </p:custDataLst>
          </p:nvPr>
        </p:nvPicPr>
        <p:blipFill>
          <a:blip r:embed="rId4" cstate="print"/>
          <a:stretch>
            <a:fillRect/>
          </a:stretch>
        </p:blipFill>
        <p:spPr>
          <a:xfrm>
            <a:off x="2590800" y="5334000"/>
            <a:ext cx="2295525" cy="31813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pitchFamily="18" charset="0"/>
              </a:rPr>
              <a:t>2</a:t>
            </a:r>
            <a:r>
              <a:rPr lang="en-US" dirty="0" smtClean="0"/>
              <a:t>: The number 0f </a:t>
            </a:r>
            <a:r>
              <a:rPr lang="en-US" i="1" dirty="0" smtClean="0"/>
              <a:t>r</a:t>
            </a:r>
            <a:r>
              <a:rPr lang="en-US" dirty="0" smtClean="0"/>
              <a:t>-combinations from a set with </a:t>
            </a:r>
            <a:r>
              <a:rPr lang="en-US" i="1" dirty="0" smtClean="0"/>
              <a:t>n</a:t>
            </a:r>
            <a:r>
              <a:rPr lang="en-US" dirty="0" smtClean="0"/>
              <a:t> elements when repetition of elements is allowed is</a:t>
            </a:r>
          </a:p>
          <a:p>
            <a:pPr>
              <a:buNone/>
            </a:pPr>
            <a:r>
              <a:rPr lang="en-US" dirty="0" smtClean="0"/>
              <a:t>                       </a:t>
            </a:r>
            <a:r>
              <a:rPr lang="en-US" i="1" dirty="0" smtClean="0"/>
              <a:t>C</a:t>
            </a:r>
            <a:r>
              <a:rPr lang="en-US" dirty="0" smtClean="0"/>
              <a:t>(</a:t>
            </a:r>
            <a:r>
              <a:rPr lang="en-US" i="1" dirty="0" smtClean="0"/>
              <a:t>n + r – </a:t>
            </a:r>
            <a:r>
              <a:rPr lang="en-US" dirty="0" smtClean="0">
                <a:latin typeface="Cambria" pitchFamily="18" charset="0"/>
              </a:rPr>
              <a:t>1</a:t>
            </a:r>
            <a:r>
              <a:rPr lang="en-US" i="1" dirty="0" smtClean="0"/>
              <a:t>,r</a:t>
            </a:r>
            <a:r>
              <a:rPr lang="en-US" dirty="0" smtClean="0"/>
              <a:t>)</a:t>
            </a:r>
            <a:r>
              <a:rPr lang="en-US" i="1" dirty="0" smtClean="0"/>
              <a:t> = 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a:t>
            </a:r>
          </a:p>
          <a:p>
            <a:pPr>
              <a:buNone/>
            </a:pPr>
            <a:r>
              <a:rPr lang="en-US" b="1" dirty="0" smtClean="0"/>
              <a:t>    Proof</a:t>
            </a:r>
            <a:r>
              <a:rPr lang="en-US" dirty="0" smtClean="0"/>
              <a:t>: Each </a:t>
            </a:r>
            <a:r>
              <a:rPr lang="en-US" i="1" dirty="0" smtClean="0"/>
              <a:t>r</a:t>
            </a:r>
            <a:r>
              <a:rPr lang="en-US" dirty="0" smtClean="0"/>
              <a:t>-combination of a set with </a:t>
            </a:r>
            <a:r>
              <a:rPr lang="en-US" i="1" dirty="0" smtClean="0"/>
              <a:t>n</a:t>
            </a:r>
            <a:r>
              <a:rPr lang="en-US" dirty="0" smtClean="0"/>
              <a:t> elements with repetition allowed can be represented by a list of </a:t>
            </a:r>
            <a:r>
              <a:rPr lang="en-US" i="1" dirty="0" smtClean="0"/>
              <a:t>n –</a:t>
            </a:r>
            <a:r>
              <a:rPr lang="en-US" dirty="0" smtClean="0">
                <a:latin typeface="Cambria" pitchFamily="18" charset="0"/>
              </a:rPr>
              <a:t>1 </a:t>
            </a:r>
            <a:r>
              <a:rPr lang="en-US" dirty="0" smtClean="0"/>
              <a:t>bars and </a:t>
            </a:r>
            <a:r>
              <a:rPr lang="en-US" i="1" dirty="0" smtClean="0"/>
              <a:t>r</a:t>
            </a:r>
            <a:r>
              <a:rPr lang="en-US" dirty="0" smtClean="0"/>
              <a:t> stars. The bars mark the </a:t>
            </a:r>
            <a:r>
              <a:rPr lang="en-US" i="1" dirty="0" smtClean="0"/>
              <a:t>n</a:t>
            </a:r>
            <a:r>
              <a:rPr lang="en-US" dirty="0" smtClean="0"/>
              <a:t> cells containing a star for each time the </a:t>
            </a:r>
            <a:r>
              <a:rPr lang="en-US" i="1" dirty="0" err="1" smtClean="0"/>
              <a:t>i</a:t>
            </a:r>
            <a:r>
              <a:rPr lang="en-US" dirty="0" err="1" smtClean="0"/>
              <a:t>th</a:t>
            </a:r>
            <a:r>
              <a:rPr lang="en-US" dirty="0" smtClean="0"/>
              <a:t> element of the set occurs in the combination.</a:t>
            </a:r>
          </a:p>
          <a:p>
            <a:pPr>
              <a:buNone/>
            </a:pPr>
            <a:endParaRPr lang="en-US" dirty="0" smtClean="0"/>
          </a:p>
          <a:p>
            <a:pPr>
              <a:buNone/>
            </a:pPr>
            <a:r>
              <a:rPr lang="en-US" dirty="0" smtClean="0"/>
              <a:t>    The number of such lists is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r</a:t>
            </a:r>
            <a:r>
              <a:rPr lang="en-US" dirty="0" smtClean="0"/>
              <a:t>)</a:t>
            </a:r>
            <a:r>
              <a:rPr lang="en-US" i="1" dirty="0" smtClean="0"/>
              <a:t>, </a:t>
            </a:r>
            <a:r>
              <a:rPr lang="en-US" dirty="0" smtClean="0"/>
              <a:t>because each list is a choice of the </a:t>
            </a:r>
            <a:r>
              <a:rPr lang="en-US" i="1" dirty="0" smtClean="0"/>
              <a:t>r</a:t>
            </a:r>
            <a:r>
              <a:rPr lang="en-US" dirty="0" smtClean="0"/>
              <a:t> positions to place the stars, from the total of           </a:t>
            </a:r>
            <a:r>
              <a:rPr lang="en-US" i="1" dirty="0" smtClean="0"/>
              <a:t>n + r – </a:t>
            </a:r>
            <a:r>
              <a:rPr lang="en-US" dirty="0" smtClean="0">
                <a:latin typeface="Cambria" pitchFamily="18" charset="0"/>
              </a:rPr>
              <a:t>1</a:t>
            </a:r>
            <a:r>
              <a:rPr lang="en-US" i="1" dirty="0" smtClean="0"/>
              <a:t>  </a:t>
            </a:r>
            <a:r>
              <a:rPr lang="en-US" dirty="0" smtClean="0"/>
              <a:t>positions to place the stars and the bars. This is also equal to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 which is the number of ways to place the</a:t>
            </a:r>
            <a:r>
              <a:rPr lang="en-US" i="1" dirty="0" smtClean="0"/>
              <a:t> n –</a:t>
            </a:r>
            <a:r>
              <a:rPr lang="en-US" dirty="0" smtClean="0">
                <a:latin typeface="Cambria" pitchFamily="18" charset="0"/>
              </a:rPr>
              <a:t>1</a:t>
            </a:r>
            <a:r>
              <a:rPr lang="en-US" dirty="0" smtClean="0"/>
              <a:t> bars.</a:t>
            </a:r>
            <a:endParaRPr lang="en-US" dirty="0"/>
          </a:p>
        </p:txBody>
      </p:sp>
      <p:sp>
        <p:nvSpPr>
          <p:cNvPr id="4" name="Isosceles Triangle 3"/>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solutions does the equation</a:t>
            </a:r>
          </a:p>
          <a:p>
            <a:pPr>
              <a:buNone/>
            </a:pPr>
            <a:r>
              <a:rPr lang="en-US" dirty="0" smtClean="0"/>
              <a:t>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i="1" dirty="0" smtClean="0"/>
              <a:t>x</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11</a:t>
            </a:r>
          </a:p>
          <a:p>
            <a:pPr>
              <a:buNone/>
            </a:pPr>
            <a:r>
              <a:rPr lang="en-US" dirty="0" smtClean="0"/>
              <a:t>    have, where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and</a:t>
            </a:r>
            <a:r>
              <a:rPr lang="en-US" i="1" dirty="0" smtClean="0"/>
              <a:t> x</a:t>
            </a:r>
            <a:r>
              <a:rPr lang="en-US" baseline="-25000" dirty="0" smtClean="0">
                <a:latin typeface="Cambria Math" pitchFamily="18" charset="0"/>
                <a:ea typeface="Cambria Math" pitchFamily="18" charset="0"/>
              </a:rPr>
              <a:t>3</a:t>
            </a:r>
            <a:r>
              <a:rPr lang="en-US" dirty="0" smtClean="0"/>
              <a:t> are nonnegative integers?</a:t>
            </a:r>
          </a:p>
          <a:p>
            <a:pPr>
              <a:buNone/>
            </a:pPr>
            <a:r>
              <a:rPr lang="en-US" b="1" dirty="0" smtClean="0"/>
              <a:t>    Solution</a:t>
            </a:r>
            <a:r>
              <a:rPr lang="en-US" dirty="0" smtClean="0"/>
              <a:t>: Each solution corresponds to a way to select </a:t>
            </a:r>
            <a:r>
              <a:rPr lang="en-US" dirty="0" smtClean="0">
                <a:latin typeface="Cambria Math" pitchFamily="18" charset="0"/>
                <a:ea typeface="Cambria Math" pitchFamily="18" charset="0"/>
              </a:rPr>
              <a:t>11</a:t>
            </a:r>
            <a:r>
              <a:rPr lang="en-US" dirty="0" smtClean="0"/>
              <a:t> items from a set with three elements; </a:t>
            </a:r>
            <a:r>
              <a:rPr lang="en-US" i="1" dirty="0" smtClean="0"/>
              <a:t>x</a:t>
            </a:r>
            <a:r>
              <a:rPr lang="en-US" baseline="-25000" dirty="0" smtClean="0">
                <a:latin typeface="Cambria Math" pitchFamily="18" charset="0"/>
                <a:ea typeface="Cambria Math" pitchFamily="18" charset="0"/>
              </a:rPr>
              <a:t>1</a:t>
            </a:r>
            <a:r>
              <a:rPr lang="en-US" dirty="0" smtClean="0"/>
              <a:t> elements of type one, </a:t>
            </a:r>
            <a:r>
              <a:rPr lang="en-US" i="1" dirty="0" smtClean="0"/>
              <a:t>x</a:t>
            </a:r>
            <a:r>
              <a:rPr lang="en-US" baseline="-25000" dirty="0" smtClean="0">
                <a:latin typeface="Cambria Math" pitchFamily="18" charset="0"/>
                <a:ea typeface="Cambria Math" pitchFamily="18" charset="0"/>
              </a:rPr>
              <a:t>2</a:t>
            </a:r>
            <a:r>
              <a:rPr lang="en-US" dirty="0" smtClean="0"/>
              <a:t>  of type two, and </a:t>
            </a:r>
            <a:r>
              <a:rPr lang="en-US" i="1" dirty="0" smtClean="0"/>
              <a:t>x</a:t>
            </a:r>
            <a:r>
              <a:rPr lang="en-US" baseline="-25000" dirty="0" smtClean="0">
                <a:latin typeface="Cambria Math" pitchFamily="18" charset="0"/>
                <a:ea typeface="Cambria Math" pitchFamily="18" charset="0"/>
              </a:rPr>
              <a:t>3</a:t>
            </a:r>
            <a:r>
              <a:rPr lang="en-US" dirty="0" smtClean="0"/>
              <a:t> of type three. </a:t>
            </a:r>
          </a:p>
          <a:p>
            <a:pPr>
              <a:buNone/>
            </a:pPr>
            <a:r>
              <a:rPr lang="en-US" dirty="0" smtClean="0"/>
              <a:t>   By Theorem </a:t>
            </a:r>
            <a:r>
              <a:rPr lang="en-US" dirty="0" smtClean="0">
                <a:latin typeface="Cambria Math" pitchFamily="18" charset="0"/>
                <a:ea typeface="Cambria Math" pitchFamily="18" charset="0"/>
              </a:rPr>
              <a:t>2</a:t>
            </a:r>
            <a:r>
              <a:rPr lang="en-US" dirty="0" smtClean="0"/>
              <a:t> it follows that there are </a:t>
            </a:r>
          </a:p>
          <a:p>
            <a:pPr>
              <a:buNone/>
            </a:pPr>
            <a:endParaRPr lang="en-US" dirty="0" smtClean="0"/>
          </a:p>
          <a:p>
            <a:pPr>
              <a:buNone/>
            </a:pPr>
            <a:r>
              <a:rPr lang="en-US" dirty="0" smtClean="0"/>
              <a:t>    solutions.</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828800" y="5181600"/>
            <a:ext cx="5894070" cy="30670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Suppose that a cookie shop has four different kinds of cookies. How many different ways can six cookies be chosen? </a:t>
            </a:r>
          </a:p>
          <a:p>
            <a:pPr>
              <a:buNone/>
            </a:pPr>
            <a:r>
              <a:rPr lang="en-US" b="1" dirty="0" smtClean="0"/>
              <a:t>   Solution</a:t>
            </a:r>
            <a:r>
              <a:rPr lang="en-US" dirty="0" smtClean="0"/>
              <a:t>: The number of ways to choose six cookies is the number of  </a:t>
            </a:r>
            <a:r>
              <a:rPr lang="en-US" dirty="0" smtClean="0">
                <a:latin typeface="Cambria Math" pitchFamily="18" charset="0"/>
                <a:ea typeface="Cambria Math" pitchFamily="18" charset="0"/>
              </a:rPr>
              <a:t>6</a:t>
            </a:r>
            <a:r>
              <a:rPr lang="en-US" dirty="0" smtClean="0"/>
              <a:t>-combinations of a set with four elements. By Theorem </a:t>
            </a:r>
            <a:r>
              <a:rPr lang="en-US" dirty="0" smtClean="0">
                <a:latin typeface="Cambria Math" pitchFamily="18" charset="0"/>
                <a:ea typeface="Cambria Math" pitchFamily="18" charset="0"/>
              </a:rPr>
              <a:t>2 </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is the number of ways to choose six cookies from the four kinds. </a:t>
            </a:r>
          </a:p>
          <a:p>
            <a:pPr>
              <a:buNone/>
            </a:pPr>
            <a:r>
              <a:rPr lang="en-US" dirty="0" smtClean="0">
                <a:latin typeface="Cambria Math" pitchFamily="18" charset="0"/>
                <a:ea typeface="Cambria Math" pitchFamily="18" charset="0"/>
              </a:rPr>
              <a:t>             </a:t>
            </a:r>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514600" y="4648200"/>
            <a:ext cx="3253740" cy="312420"/>
          </a:xfrm>
          <a:prstGeom prst="rect">
            <a:avLst/>
          </a:prstGeom>
        </p:spPr>
      </p:pic>
      <p:pic>
        <p:nvPicPr>
          <p:cNvPr id="1028" name="Picture 4" descr="C:\Documents and Settings\Richard Scherl\Local Settings\Temporary Internet Files\Content.IE5\9NKIDEUA\MC900331606[1].wmf"/>
          <p:cNvPicPr>
            <a:picLocks noChangeAspect="1" noChangeArrowheads="1"/>
          </p:cNvPicPr>
          <p:nvPr/>
        </p:nvPicPr>
        <p:blipFill>
          <a:blip r:embed="rId4" cstate="print"/>
          <a:srcRect/>
          <a:stretch>
            <a:fillRect/>
          </a:stretch>
        </p:blipFill>
        <p:spPr bwMode="auto">
          <a:xfrm>
            <a:off x="7315200" y="116362"/>
            <a:ext cx="1447800" cy="1105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48512"/>
          </a:xfrm>
        </p:spPr>
        <p:txBody>
          <a:bodyPr>
            <a:noAutofit/>
          </a:bodyPr>
          <a:lstStyle/>
          <a:p>
            <a:r>
              <a:rPr lang="en-US" sz="2800" dirty="0" smtClean="0"/>
              <a:t>Summarizing the Formulas for Counting Permutations and Combinations with and without Repetition</a:t>
            </a:r>
            <a:endParaRPr lang="en-US" sz="2800" dirty="0"/>
          </a:p>
        </p:txBody>
      </p:sp>
      <p:pic>
        <p:nvPicPr>
          <p:cNvPr id="4" name="Content Placeholder 3" descr="table34.jpg"/>
          <p:cNvPicPr>
            <a:picLocks noGrp="1" noChangeAspect="1"/>
          </p:cNvPicPr>
          <p:nvPr>
            <p:ph idx="1"/>
          </p:nvPr>
        </p:nvPicPr>
        <p:blipFill>
          <a:blip r:embed="rId2" cstate="print"/>
          <a:stretch>
            <a:fillRect/>
          </a:stretch>
        </p:blipFill>
        <p:spPr>
          <a:xfrm>
            <a:off x="2514599" y="2667000"/>
            <a:ext cx="4885151" cy="304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strings can be made by reordering the letters of the word </a:t>
            </a:r>
            <a:r>
              <a:rPr lang="en-US" i="1" dirty="0" smtClean="0"/>
              <a:t>SUCCESS</a:t>
            </a:r>
            <a:r>
              <a:rPr lang="en-US" dirty="0" smtClean="0"/>
              <a:t>.</a:t>
            </a:r>
          </a:p>
          <a:p>
            <a:pPr>
              <a:buNone/>
            </a:pPr>
            <a:r>
              <a:rPr lang="en-US" b="1" dirty="0" smtClean="0"/>
              <a:t>     Solution</a:t>
            </a:r>
            <a:r>
              <a:rPr lang="en-US" dirty="0" smtClean="0"/>
              <a:t>: There are seven possible positions for the three Ss, two Cs, one U, and one E. </a:t>
            </a:r>
          </a:p>
          <a:p>
            <a:pPr lvl="1"/>
            <a:r>
              <a:rPr lang="en-US" dirty="0" smtClean="0"/>
              <a:t>The three  Ss can be placed in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3</a:t>
            </a:r>
            <a:r>
              <a:rPr lang="en-US" dirty="0" smtClean="0"/>
              <a:t>) different ways, leaving four positions free.</a:t>
            </a:r>
          </a:p>
          <a:p>
            <a:pPr lvl="1"/>
            <a:r>
              <a:rPr lang="en-US" dirty="0" smtClean="0"/>
              <a:t>The two  Cs can be placed in </a:t>
            </a:r>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different ways, leaving two positions free. </a:t>
            </a:r>
          </a:p>
          <a:p>
            <a:pPr lvl="1"/>
            <a:r>
              <a:rPr lang="en-US" dirty="0" smtClean="0"/>
              <a:t>The U can be placed in </a:t>
            </a:r>
            <a:r>
              <a:rPr lang="en-US" i="1" dirty="0" smtClean="0"/>
              <a:t>C</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1</a:t>
            </a:r>
            <a:r>
              <a:rPr lang="en-US" dirty="0" smtClean="0"/>
              <a:t>) different ways, leaving one position free. </a:t>
            </a:r>
          </a:p>
          <a:p>
            <a:pPr lvl="1"/>
            <a:r>
              <a:rPr lang="en-US" dirty="0" smtClean="0"/>
              <a:t>The E can be placed in </a:t>
            </a:r>
            <a:r>
              <a:rPr lang="en-US" i="1" dirty="0" smtClean="0"/>
              <a:t>C</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way.</a:t>
            </a:r>
          </a:p>
          <a:p>
            <a:pPr>
              <a:buNone/>
            </a:pPr>
            <a:r>
              <a:rPr lang="en-US" dirty="0" smtClean="0"/>
              <a:t>     By the product rule, the number of different strings is:</a:t>
            </a:r>
          </a:p>
          <a:p>
            <a:pPr>
              <a:buNone/>
            </a:pPr>
            <a:endParaRPr lang="en-US" dirty="0" smtClean="0"/>
          </a:p>
          <a:p>
            <a:pPr>
              <a:buNone/>
            </a:pPr>
            <a:endParaRPr lang="en-US" dirty="0" smtClean="0"/>
          </a:p>
          <a:p>
            <a:pPr>
              <a:buNone/>
            </a:pPr>
            <a:r>
              <a:rPr lang="en-US" dirty="0" smtClean="0"/>
              <a:t>    </a:t>
            </a:r>
            <a:r>
              <a:rPr lang="en-US" i="1" dirty="0" smtClean="0"/>
              <a:t>The reasoning can be generalized to the following theorem. </a:t>
            </a:r>
            <a:r>
              <a:rPr lang="en-US" i="1" dirty="0" smtClean="0">
                <a:latin typeface="Cambria Math"/>
                <a:ea typeface="Cambria Math"/>
              </a:rPr>
              <a:t>→</a:t>
            </a:r>
            <a:endParaRPr lang="en-US" i="1"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914401" y="5105401"/>
            <a:ext cx="7225665" cy="31813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3</a:t>
            </a:r>
            <a:r>
              <a:rPr lang="en-US" dirty="0" smtClean="0"/>
              <a:t>: The number of different permutations of </a:t>
            </a:r>
            <a:r>
              <a:rPr lang="en-US" i="1" dirty="0" smtClean="0"/>
              <a:t>n</a:t>
            </a:r>
            <a:r>
              <a:rPr lang="en-US" dirty="0" smtClean="0"/>
              <a:t> objects, where there are </a:t>
            </a:r>
            <a:r>
              <a:rPr lang="en-US" i="1" dirty="0" smtClean="0"/>
              <a:t>n</a:t>
            </a:r>
            <a:r>
              <a:rPr lang="en-US" baseline="-25000" dirty="0" smtClean="0">
                <a:latin typeface="Cambria Math" pitchFamily="18" charset="0"/>
                <a:ea typeface="Cambria Math" pitchFamily="18" charset="0"/>
              </a:rPr>
              <a:t>1</a:t>
            </a:r>
            <a:r>
              <a:rPr lang="en-US" dirty="0" smtClean="0"/>
              <a:t> indistinguishable objects of type  </a:t>
            </a:r>
            <a:r>
              <a:rPr lang="en-US"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indistinguishable objects of                 type </a:t>
            </a:r>
            <a:r>
              <a:rPr lang="en-US" dirty="0" smtClean="0">
                <a:latin typeface="Cambria Math" pitchFamily="18" charset="0"/>
                <a:ea typeface="Cambria Math" pitchFamily="18" charset="0"/>
              </a:rPr>
              <a:t>2</a:t>
            </a:r>
            <a:r>
              <a:rPr lang="en-US" dirty="0" smtClean="0"/>
              <a:t>, …., and </a:t>
            </a:r>
            <a:r>
              <a:rPr lang="en-US" i="1" dirty="0" err="1" smtClean="0"/>
              <a:t>n</a:t>
            </a:r>
            <a:r>
              <a:rPr lang="en-US" i="1" baseline="-25000" dirty="0" err="1" smtClean="0"/>
              <a:t>k</a:t>
            </a:r>
            <a:r>
              <a:rPr lang="en-US" baseline="-25000" dirty="0" smtClean="0"/>
              <a:t> </a:t>
            </a:r>
            <a:r>
              <a:rPr lang="en-US" dirty="0" smtClean="0"/>
              <a:t>indistinguishable objects of type </a:t>
            </a:r>
            <a:r>
              <a:rPr lang="en-US" i="1" dirty="0" smtClean="0"/>
              <a:t>k</a:t>
            </a:r>
            <a:r>
              <a:rPr lang="en-US" dirty="0" smtClean="0"/>
              <a:t>, is:</a:t>
            </a:r>
          </a:p>
          <a:p>
            <a:endParaRPr lang="en-US" dirty="0" smtClean="0"/>
          </a:p>
          <a:p>
            <a:endParaRPr lang="en-US" dirty="0" smtClean="0"/>
          </a:p>
          <a:p>
            <a:pPr>
              <a:buNone/>
            </a:pPr>
            <a:r>
              <a:rPr lang="en-US" b="1" dirty="0" smtClean="0"/>
              <a:t>    Proof</a:t>
            </a:r>
            <a:r>
              <a:rPr lang="en-US" dirty="0" smtClean="0"/>
              <a:t>: By the product rule the total number of permutations is: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 C</a:t>
            </a:r>
            <a:r>
              <a:rPr lang="en-US" dirty="0" smtClean="0"/>
              <a:t>(</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a:t>
            </a:r>
            <a:r>
              <a:rPr lang="en-US" i="1" dirty="0" smtClean="0">
                <a:latin typeface="Cambria Math"/>
                <a:ea typeface="Cambria Math"/>
              </a:rPr>
              <a:t>∙∙∙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since:</a:t>
            </a:r>
          </a:p>
          <a:p>
            <a:pPr lvl="1"/>
            <a:r>
              <a:rPr lang="en-US" dirty="0" smtClean="0"/>
              <a:t>The </a:t>
            </a:r>
            <a:r>
              <a:rPr lang="en-US" i="1" dirty="0" smtClean="0"/>
              <a:t>n</a:t>
            </a:r>
            <a:r>
              <a:rPr lang="en-US" baseline="-25000" dirty="0" smtClean="0">
                <a:latin typeface="Cambria Math" pitchFamily="18" charset="0"/>
                <a:ea typeface="Cambria Math" pitchFamily="18" charset="0"/>
              </a:rPr>
              <a:t>1 </a:t>
            </a:r>
            <a:r>
              <a:rPr lang="en-US" dirty="0" smtClean="0"/>
              <a:t>objects of type one can be placed in the </a:t>
            </a:r>
            <a:r>
              <a:rPr lang="en-US" i="1" dirty="0" smtClean="0"/>
              <a:t>n</a:t>
            </a:r>
            <a:r>
              <a:rPr lang="en-US" dirty="0" smtClean="0"/>
              <a:t> positions in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 ways, leaving  </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latin typeface="Cambria" pitchFamily="18" charset="0"/>
              </a:rPr>
              <a:t> </a:t>
            </a:r>
            <a:r>
              <a:rPr lang="en-US" dirty="0" smtClean="0"/>
              <a:t>positions. </a:t>
            </a:r>
          </a:p>
          <a:p>
            <a:pPr lvl="1"/>
            <a:r>
              <a:rPr lang="en-US" dirty="0" smtClean="0"/>
              <a:t>Then the</a:t>
            </a:r>
            <a:r>
              <a:rPr lang="en-US" i="1" dirty="0" smtClean="0"/>
              <a:t> n</a:t>
            </a:r>
            <a:r>
              <a:rPr lang="en-US" baseline="-25000" dirty="0" smtClean="0">
                <a:latin typeface="Cambria Math" pitchFamily="18" charset="0"/>
                <a:ea typeface="Cambria Math" pitchFamily="18" charset="0"/>
              </a:rPr>
              <a:t>2 </a:t>
            </a:r>
            <a:r>
              <a:rPr lang="en-US" dirty="0" smtClean="0"/>
              <a:t>objects of type two can be placed in the </a:t>
            </a:r>
            <a:r>
              <a:rPr lang="en-US" i="1" dirty="0" smtClean="0"/>
              <a:t>n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1 </a:t>
            </a:r>
            <a:r>
              <a:rPr lang="en-US" dirty="0" smtClean="0"/>
              <a:t>positions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ways, leaving </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latin typeface="Cambria" pitchFamily="18" charset="0"/>
              </a:rPr>
              <a:t> </a:t>
            </a:r>
            <a:r>
              <a:rPr lang="en-US" dirty="0" smtClean="0"/>
              <a:t>positions. </a:t>
            </a:r>
          </a:p>
          <a:p>
            <a:pPr lvl="1"/>
            <a:r>
              <a:rPr lang="en-US" dirty="0" smtClean="0"/>
              <a:t>Continue in this fashion, until </a:t>
            </a:r>
            <a:r>
              <a:rPr lang="en-US" i="1" dirty="0" err="1" smtClean="0"/>
              <a:t>n</a:t>
            </a:r>
            <a:r>
              <a:rPr lang="en-US" i="1" baseline="-25000" dirty="0" err="1" smtClean="0"/>
              <a:t>k</a:t>
            </a:r>
            <a:r>
              <a:rPr lang="en-US" baseline="-25000" dirty="0" smtClean="0"/>
              <a:t> </a:t>
            </a:r>
            <a:r>
              <a:rPr lang="en-US" dirty="0" smtClean="0"/>
              <a:t>objects of type </a:t>
            </a:r>
            <a:r>
              <a:rPr lang="en-US" i="1" dirty="0" smtClean="0"/>
              <a:t>k</a:t>
            </a:r>
            <a:r>
              <a:rPr lang="en-US" dirty="0" smtClean="0"/>
              <a:t> are placed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ways. </a:t>
            </a:r>
          </a:p>
          <a:p>
            <a:pPr>
              <a:buNone/>
            </a:pPr>
            <a:r>
              <a:rPr lang="en-US" dirty="0" smtClean="0"/>
              <a:t>    The product can be manipulated into the desired result as follows:</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124200" y="2743200"/>
            <a:ext cx="1186815" cy="34290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1524000" y="5715001"/>
            <a:ext cx="6210300" cy="394335"/>
          </a:xfrm>
          <a:prstGeom prst="rect">
            <a:avLst/>
          </a:prstGeom>
        </p:spPr>
      </p:pic>
      <p:sp>
        <p:nvSpPr>
          <p:cNvPr id="6" name="Isosceles Triangle 5"/>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Distributing Objects into Boxes</a:t>
            </a:r>
            <a:endParaRPr lang="en-US" dirty="0"/>
          </a:p>
        </p:txBody>
      </p:sp>
      <p:sp>
        <p:nvSpPr>
          <p:cNvPr id="3" name="Content Placeholder 2"/>
          <p:cNvSpPr>
            <a:spLocks noGrp="1"/>
          </p:cNvSpPr>
          <p:nvPr>
            <p:ph idx="1"/>
          </p:nvPr>
        </p:nvSpPr>
        <p:spPr/>
        <p:txBody>
          <a:bodyPr/>
          <a:lstStyle/>
          <a:p>
            <a:r>
              <a:rPr lang="en-US" dirty="0" smtClean="0"/>
              <a:t>Many counting problems can be solved by counting the ways objects can be placed in boxes.</a:t>
            </a:r>
          </a:p>
          <a:p>
            <a:pPr lvl="1"/>
            <a:r>
              <a:rPr lang="en-US" dirty="0" smtClean="0"/>
              <a:t>The objects may be either different from each other (</a:t>
            </a:r>
            <a:r>
              <a:rPr lang="en-US" i="1" dirty="0" smtClean="0"/>
              <a:t>distinguishable</a:t>
            </a:r>
            <a:r>
              <a:rPr lang="en-US" dirty="0" smtClean="0"/>
              <a:t>) or identical (</a:t>
            </a:r>
            <a:r>
              <a:rPr lang="en-US" i="1" dirty="0" smtClean="0"/>
              <a:t>indistinguishable</a:t>
            </a:r>
            <a:r>
              <a:rPr lang="en-US" dirty="0" smtClean="0"/>
              <a:t>).</a:t>
            </a:r>
          </a:p>
          <a:p>
            <a:pPr lvl="1"/>
            <a:r>
              <a:rPr lang="en-US" dirty="0" smtClean="0"/>
              <a:t>The boxes may be labeled (</a:t>
            </a:r>
            <a:r>
              <a:rPr lang="en-US" i="1" dirty="0" smtClean="0"/>
              <a:t>distinguishable</a:t>
            </a:r>
            <a:r>
              <a:rPr lang="en-US" dirty="0" smtClean="0"/>
              <a:t>) or unlabeled (</a:t>
            </a:r>
            <a:r>
              <a:rPr lang="en-US" i="1" dirty="0" smtClean="0"/>
              <a:t>indistinguishable</a:t>
            </a:r>
            <a:r>
              <a:rPr lang="en-US"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n</a:t>
            </a:r>
            <a:r>
              <a:rPr lang="en-US" dirty="0" smtClean="0"/>
              <a:t>!/(</a:t>
            </a:r>
            <a:r>
              <a:rPr lang="en-US" i="1" dirty="0" smtClean="0"/>
              <a:t>n</a:t>
            </a:r>
            <a:r>
              <a:rPr lang="en-US" baseline="-25000" dirty="0" smtClean="0">
                <a:latin typeface="Cambria Math" pitchFamily="18" charset="0"/>
                <a:ea typeface="Cambria Math" pitchFamily="18" charset="0"/>
              </a:rPr>
              <a:t>1</a:t>
            </a:r>
            <a:r>
              <a:rPr lang="en-US" dirty="0" smtClean="0"/>
              <a:t>!</a:t>
            </a:r>
            <a:r>
              <a:rPr lang="en-US" i="1" dirty="0" smtClean="0"/>
              <a:t>n</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i="1" dirty="0" err="1" smtClean="0"/>
              <a:t>n</a:t>
            </a:r>
            <a:r>
              <a:rPr lang="en-US" i="1" baseline="-25000" dirty="0" err="1" smtClean="0"/>
              <a:t>k</a:t>
            </a:r>
            <a:r>
              <a:rPr lang="en-US" dirty="0" smtClean="0"/>
              <a:t>!) ways to distribute </a:t>
            </a:r>
            <a:r>
              <a:rPr lang="en-US" i="1" dirty="0" smtClean="0"/>
              <a:t>n</a:t>
            </a:r>
            <a:r>
              <a:rPr lang="en-US" dirty="0" smtClean="0"/>
              <a:t> distinguishable objects into </a:t>
            </a:r>
            <a:r>
              <a:rPr lang="en-US" i="1" dirty="0" smtClean="0"/>
              <a:t>k</a:t>
            </a:r>
            <a:r>
              <a:rPr lang="en-US" dirty="0" smtClean="0"/>
              <a:t> distinguishable boxes.</a:t>
            </a:r>
          </a:p>
          <a:p>
            <a:pPr lvl="1"/>
            <a:r>
              <a:rPr lang="en-US" dirty="0" smtClean="0"/>
              <a:t>(</a:t>
            </a:r>
            <a:r>
              <a:rPr lang="en-US" i="1" dirty="0" smtClean="0"/>
              <a:t>See Exercises </a:t>
            </a:r>
            <a:r>
              <a:rPr lang="en-US" dirty="0" smtClean="0">
                <a:latin typeface="Cambria Math" pitchFamily="18" charset="0"/>
                <a:ea typeface="Cambria Math" pitchFamily="18" charset="0"/>
              </a:rPr>
              <a:t>47</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48 </a:t>
            </a:r>
            <a:r>
              <a:rPr lang="en-US" i="1" dirty="0" smtClean="0"/>
              <a:t>for two different proofs.</a:t>
            </a:r>
            <a:r>
              <a:rPr lang="en-US" dirty="0" smtClean="0"/>
              <a:t>)</a:t>
            </a:r>
          </a:p>
          <a:p>
            <a:pPr lvl="1"/>
            <a:r>
              <a:rPr lang="en-US" dirty="0" smtClean="0"/>
              <a:t>Example: There are </a:t>
            </a:r>
            <a:r>
              <a:rPr lang="en-US" dirty="0" smtClean="0">
                <a:latin typeface="Cambria Math" pitchFamily="18" charset="0"/>
                <a:ea typeface="Cambria Math" pitchFamily="18" charset="0"/>
              </a:rPr>
              <a:t>52!</a:t>
            </a:r>
            <a:r>
              <a:rPr lang="en-US" dirty="0" smtClean="0"/>
              <a:t>/(</a:t>
            </a:r>
            <a:r>
              <a:rPr lang="en-US" dirty="0" smtClean="0">
                <a:latin typeface="Cambria Math" pitchFamily="18" charset="0"/>
                <a:ea typeface="Cambria Math" pitchFamily="18" charset="0"/>
              </a:rPr>
              <a:t>5!5!5!5!32!</a:t>
            </a:r>
            <a:r>
              <a:rPr lang="en-US" dirty="0" smtClean="0"/>
              <a:t>) ways to distribute hands of </a:t>
            </a:r>
            <a:r>
              <a:rPr lang="en-US" dirty="0" smtClean="0">
                <a:latin typeface="Cambria Math" pitchFamily="18" charset="0"/>
                <a:ea typeface="Cambria Math" pitchFamily="18" charset="0"/>
              </a:rPr>
              <a:t>5</a:t>
            </a:r>
            <a:r>
              <a:rPr lang="en-US" dirty="0" smtClean="0"/>
              <a:t> cards each to four players.</a:t>
            </a:r>
          </a:p>
          <a:p>
            <a:r>
              <a:rPr lang="en-US" i="1" dirty="0" smtClean="0"/>
              <a:t>Indistinguishable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C</a:t>
            </a:r>
            <a:r>
              <a:rPr lang="en-US" dirty="0" smtClean="0"/>
              <a:t>(</a:t>
            </a:r>
            <a:r>
              <a:rPr lang="en-US" i="1" dirty="0" smtClean="0"/>
              <a:t>n</a:t>
            </a:r>
            <a:r>
              <a:rPr lang="en-US" dirty="0" smtClean="0"/>
              <a:t> + </a:t>
            </a:r>
            <a:r>
              <a:rPr lang="en-US" i="1" dirty="0" smtClean="0"/>
              <a:t>r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ways to place </a:t>
            </a:r>
            <a:r>
              <a:rPr lang="en-US" i="1" dirty="0" smtClean="0"/>
              <a:t>r</a:t>
            </a:r>
            <a:r>
              <a:rPr lang="en-US" dirty="0" smtClean="0"/>
              <a:t> indistinguishable objects into </a:t>
            </a:r>
            <a:r>
              <a:rPr lang="en-US" i="1" dirty="0" smtClean="0"/>
              <a:t>n</a:t>
            </a:r>
            <a:r>
              <a:rPr lang="en-US" dirty="0" smtClean="0"/>
              <a:t> distinguishable boxes.</a:t>
            </a:r>
          </a:p>
          <a:p>
            <a:pPr lvl="1"/>
            <a:r>
              <a:rPr lang="en-US" dirty="0" smtClean="0"/>
              <a:t>Proof based on one-to-one correspondence between                         </a:t>
            </a:r>
            <a:r>
              <a:rPr lang="en-US" i="1" dirty="0" smtClean="0"/>
              <a:t>n</a:t>
            </a:r>
            <a:r>
              <a:rPr lang="en-US" dirty="0" smtClean="0"/>
              <a:t>-combinations from a set with </a:t>
            </a:r>
            <a:r>
              <a:rPr lang="en-US" i="1" dirty="0" smtClean="0"/>
              <a:t>k</a:t>
            </a:r>
            <a:r>
              <a:rPr lang="en-US" dirty="0" smtClean="0"/>
              <a:t>-elements when repetition is allowed and the ways to place </a:t>
            </a:r>
            <a:r>
              <a:rPr lang="en-US" i="1" dirty="0" smtClean="0"/>
              <a:t>n</a:t>
            </a:r>
            <a:r>
              <a:rPr lang="en-US" dirty="0" smtClean="0"/>
              <a:t> indistinguishable objects into </a:t>
            </a:r>
            <a:r>
              <a:rPr lang="en-US" i="1" dirty="0" smtClean="0"/>
              <a:t>k</a:t>
            </a:r>
            <a:r>
              <a:rPr lang="en-US" dirty="0" smtClean="0"/>
              <a:t> distinguishable boxes.</a:t>
            </a:r>
          </a:p>
          <a:p>
            <a:pPr lvl="1"/>
            <a:r>
              <a:rPr lang="en-US" dirty="0" smtClean="0"/>
              <a:t>Example: There are </a:t>
            </a:r>
            <a:r>
              <a:rPr lang="en-US" i="1" dirty="0" smtClean="0"/>
              <a:t>C</a:t>
            </a:r>
            <a:r>
              <a:rPr lang="en-US" dirty="0" smtClean="0"/>
              <a:t>(</a:t>
            </a:r>
            <a:r>
              <a:rPr lang="en-US"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10</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10</a:t>
            </a:r>
            <a:r>
              <a:rPr lang="en-US" dirty="0" smtClean="0"/>
              <a:t>) = C(</a:t>
            </a:r>
            <a:r>
              <a:rPr lang="en-US" dirty="0" smtClean="0">
                <a:latin typeface="Cambria Math" pitchFamily="18" charset="0"/>
                <a:ea typeface="Cambria Math" pitchFamily="18" charset="0"/>
              </a:rPr>
              <a:t>17,10</a:t>
            </a:r>
            <a:r>
              <a:rPr lang="en-US" dirty="0" smtClean="0"/>
              <a:t>) = </a:t>
            </a:r>
            <a:r>
              <a:rPr lang="en-US" dirty="0" smtClean="0">
                <a:latin typeface="Cambria Math" pitchFamily="18" charset="0"/>
                <a:ea typeface="Cambria Math" pitchFamily="18" charset="0"/>
              </a:rPr>
              <a:t>19,448 </a:t>
            </a:r>
            <a:r>
              <a:rPr lang="en-US" dirty="0" smtClean="0"/>
              <a:t> ways to place </a:t>
            </a:r>
            <a:r>
              <a:rPr lang="en-US" dirty="0" smtClean="0">
                <a:latin typeface="Cambria Math" pitchFamily="18" charset="0"/>
                <a:ea typeface="Cambria Math" pitchFamily="18" charset="0"/>
              </a:rPr>
              <a:t>10</a:t>
            </a:r>
            <a:r>
              <a:rPr lang="en-US" dirty="0" smtClean="0"/>
              <a:t> indistinguishable objects into </a:t>
            </a:r>
            <a:r>
              <a:rPr lang="en-US" dirty="0" smtClean="0">
                <a:latin typeface="Cambria Math" pitchFamily="18" charset="0"/>
                <a:ea typeface="Cambria Math" pitchFamily="18" charset="0"/>
              </a:rPr>
              <a:t>8</a:t>
            </a:r>
            <a:r>
              <a:rPr lang="en-US" dirty="0" smtClean="0"/>
              <a:t> distinguishable boxes.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14</a:t>
            </a:r>
            <a:r>
              <a:rPr lang="en-US" dirty="0" smtClean="0"/>
              <a:t> ways to put four employees into three indistinguishable offices (</a:t>
            </a:r>
            <a:r>
              <a:rPr lang="en-US" i="1" dirty="0" smtClean="0"/>
              <a:t>see Example </a:t>
            </a:r>
            <a:r>
              <a:rPr lang="en-US" dirty="0" smtClean="0">
                <a:latin typeface="Cambria Math" pitchFamily="18" charset="0"/>
                <a:ea typeface="Cambria Math" pitchFamily="18" charset="0"/>
              </a:rPr>
              <a:t>10</a:t>
            </a:r>
            <a:r>
              <a:rPr lang="en-US" dirty="0" smtClean="0"/>
              <a:t>).</a:t>
            </a:r>
          </a:p>
          <a:p>
            <a:pPr lvl="1"/>
            <a:r>
              <a:rPr lang="en-US" dirty="0" smtClean="0"/>
              <a:t>There is no simple closed formula for the number of ways to distribute </a:t>
            </a:r>
            <a:r>
              <a:rPr lang="en-US" i="1" dirty="0" smtClean="0"/>
              <a:t>n</a:t>
            </a:r>
            <a:r>
              <a:rPr lang="en-US" dirty="0" smtClean="0"/>
              <a:t> distinguishable objects into </a:t>
            </a:r>
            <a:r>
              <a:rPr lang="en-US" i="1" dirty="0" smtClean="0"/>
              <a:t>j</a:t>
            </a:r>
            <a:r>
              <a:rPr lang="en-US" dirty="0" smtClean="0"/>
              <a:t> indistinguishable boxes. </a:t>
            </a:r>
          </a:p>
          <a:p>
            <a:pPr lvl="1"/>
            <a:r>
              <a:rPr lang="en-US" dirty="0" smtClean="0"/>
              <a:t>See the text for a formula involving </a:t>
            </a:r>
            <a:r>
              <a:rPr lang="en-US" i="1" dirty="0" err="1" smtClean="0"/>
              <a:t>Stirling</a:t>
            </a:r>
            <a:r>
              <a:rPr lang="en-US" i="1" dirty="0" smtClean="0"/>
              <a:t> numbers of the second kind</a:t>
            </a:r>
            <a:r>
              <a:rPr lang="en-US" dirty="0" smtClean="0"/>
              <a:t>.</a:t>
            </a:r>
          </a:p>
          <a:p>
            <a:r>
              <a:rPr lang="en-US" i="1" dirty="0" smtClean="0"/>
              <a:t>Indistinguishable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9</a:t>
            </a:r>
            <a:r>
              <a:rPr lang="en-US" dirty="0" smtClean="0"/>
              <a:t>  ways to pack six copies of the same book into four identical boxes (</a:t>
            </a:r>
            <a:r>
              <a:rPr lang="en-US" i="1" dirty="0" smtClean="0"/>
              <a:t>see Example </a:t>
            </a:r>
            <a:r>
              <a:rPr lang="en-US" dirty="0" smtClean="0">
                <a:latin typeface="Cambria Math" pitchFamily="18" charset="0"/>
                <a:ea typeface="Cambria Math" pitchFamily="18" charset="0"/>
              </a:rPr>
              <a:t>11</a:t>
            </a:r>
            <a:r>
              <a:rPr lang="en-US" dirty="0" smtClean="0"/>
              <a:t>).</a:t>
            </a:r>
          </a:p>
          <a:p>
            <a:pPr lvl="1"/>
            <a:r>
              <a:rPr lang="en-US" dirty="0" smtClean="0"/>
              <a:t>The number of ways of distributing </a:t>
            </a:r>
            <a:r>
              <a:rPr lang="en-US" i="1" dirty="0" smtClean="0"/>
              <a:t>n</a:t>
            </a:r>
            <a:r>
              <a:rPr lang="en-US" dirty="0" smtClean="0"/>
              <a:t> indistinguishable objects into </a:t>
            </a:r>
            <a:r>
              <a:rPr lang="en-US" i="1" dirty="0" smtClean="0"/>
              <a:t>k </a:t>
            </a:r>
            <a:r>
              <a:rPr lang="en-US" dirty="0" smtClean="0"/>
              <a:t>indistinguishable boxes equals </a:t>
            </a:r>
            <a:r>
              <a:rPr lang="en-US" i="1" dirty="0" err="1" smtClean="0"/>
              <a:t>p</a:t>
            </a:r>
            <a:r>
              <a:rPr lang="en-US" i="1" baseline="-25000" dirty="0" err="1" smtClean="0"/>
              <a:t>k</a:t>
            </a:r>
            <a:r>
              <a:rPr lang="en-US" dirty="0" smtClean="0"/>
              <a:t>(</a:t>
            </a:r>
            <a:r>
              <a:rPr lang="en-US" i="1" dirty="0" smtClean="0"/>
              <a:t>n</a:t>
            </a:r>
            <a:r>
              <a:rPr lang="en-US" dirty="0" smtClean="0"/>
              <a:t>), the number of ways to write </a:t>
            </a:r>
            <a:r>
              <a:rPr lang="en-US" i="1" dirty="0" smtClean="0"/>
              <a:t>n </a:t>
            </a:r>
            <a:r>
              <a:rPr lang="en-US" dirty="0" smtClean="0"/>
              <a:t>as the sum of at most </a:t>
            </a:r>
            <a:r>
              <a:rPr lang="en-US" i="1" dirty="0" smtClean="0"/>
              <a:t>k </a:t>
            </a:r>
            <a:r>
              <a:rPr lang="en-US" dirty="0" smtClean="0"/>
              <a:t>positive integers in increasing order. </a:t>
            </a:r>
          </a:p>
          <a:p>
            <a:pPr lvl="1"/>
            <a:r>
              <a:rPr lang="en-US" dirty="0" smtClean="0"/>
              <a:t>No simple closed formula exists for this number.</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j\end{array}\right)}$&#10;&#10;&#10;\end{document}"/>
  <p:tag name="IGUANATEXSIZE" val="13"/>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j\end{array}\right)}$&#10;&#10;&#10;\end{document}"/>
  <p:tag name="IGUANATEXSIZE" val="13"/>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n = (1 + 1)^n =\sum_{k = 0}^{n}\left(\begin{array}{l} n\\k\end{array}\right)1^k 1^{(n-k)} =\sum_{k = 0}^{n}\left(\begin{array}{l}n\\k\end{array}\right) .&#10;$$&#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0\end{array}\right)}$&#10;&#10;&#10;\end{document}"/>
  <p:tag name="IGUANATEXSIZE" val="1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1\end{array}\right)}$&#10;&#10;&#10;\end{document}"/>
  <p:tag name="IGUANATEXSIZE" val="1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10;$$&#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end{array}\right)}$&#10;&#10;&#10;\end{document}"/>
  <p:tag name="IGUANATEXSIZE" val="1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2\end{array}\right)}$&#10;&#10;&#10;\end{document}"/>
  <p:tag name="IGUANATEXSIZE" val="1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 1\\k\end{array}\right)}$&#10;&#10;&#10;\end{document}"/>
  <p:tag name="IGUANATEXSIZE" val="1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1,5) = \frac{11!}{5!6!} = 462$&#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 + 11 -1,11) = C(13,11) = C(13,2) =  \frac{13 \cdot 12}{1 \cdot 2} = 78$&#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9,6) = C(9,3) = \frac{9 \cdot 8 \cdot 7}{1 \cdot 2 \cdot 3} = 84$&#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7,3)C(4,2)C(2,1)C(1,1) =\frac{7!}{3!4!}\cdot \frac{4!}{2!2!}\cdot \frac{2!}{1! 1!}\cdot \frac{1!}{1!0!}=\frac{7!}{3!2!1!1!} = 42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_2!\cdots n_k!}\; .$&#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 -  n_1)!}\frac{(n - n_1)!}{n_2!(n - n_1 - n_2!)}\cdot\cdot\cdot\frac{(n - n_1 - \cdot \cdot \cdot - n_{k-1})!}{n_k!0!} =\frac{n!}{n_1!n_2!\cdots n_k!}\; .$&#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12241</TotalTime>
  <Words>6384</Words>
  <Application>Microsoft Office PowerPoint</Application>
  <PresentationFormat>On-screen Show (4:3)</PresentationFormat>
  <Paragraphs>445</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Constantia</vt:lpstr>
      <vt:lpstr>Wingdings 2</vt:lpstr>
      <vt:lpstr>Cambria Math</vt:lpstr>
      <vt:lpstr>Cambria</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Combinatorial Proofs</vt:lpstr>
      <vt:lpstr>Combinatorial Proofs</vt:lpstr>
      <vt:lpstr>Combinations</vt:lpstr>
      <vt:lpstr>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lpstr>Generalized Permutations and Combinations</vt:lpstr>
      <vt:lpstr>Section Summary</vt:lpstr>
      <vt:lpstr>Permutations with Repetition</vt:lpstr>
      <vt:lpstr>Combinations with Repetition</vt:lpstr>
      <vt:lpstr>Combinations with Repetition</vt:lpstr>
      <vt:lpstr>Combinations with Repetition</vt:lpstr>
      <vt:lpstr>Combinations with Repetition</vt:lpstr>
      <vt:lpstr>Combinations with Repetition</vt:lpstr>
      <vt:lpstr>Summarizing the Formulas for Counting Permutations and Combinations with and without Repetition</vt:lpstr>
      <vt:lpstr>Permutations with Indistinguishable Objects</vt:lpstr>
      <vt:lpstr>Permutations with Indistinguishable Objects</vt:lpstr>
      <vt:lpstr>Distributing Objects into Boxes</vt:lpstr>
      <vt:lpstr>Distributing Objects into Boxes</vt:lpstr>
      <vt:lpstr>Distributing Objects into Boxes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Richard Scherl</cp:lastModifiedBy>
  <cp:revision>515</cp:revision>
  <cp:lastPrinted>2011-09-18T13:59:11Z</cp:lastPrinted>
  <dcterms:created xsi:type="dcterms:W3CDTF">2011-09-18T13:59:01Z</dcterms:created>
  <dcterms:modified xsi:type="dcterms:W3CDTF">2011-10-07T14:26:43Z</dcterms:modified>
</cp:coreProperties>
</file>