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p:sldMasterIdLst>
    <p:sldMasterId id="2147483648" r:id="rId1"/>
  </p:sldMasterIdLst>
  <p:notesMasterIdLst>
    <p:notesMasterId r:id="rId55"/>
  </p:notesMasterIdLst>
  <p:handoutMasterIdLst>
    <p:handoutMasterId r:id="rId56"/>
  </p:handoutMasterIdLst>
  <p:sldIdLst>
    <p:sldId id="256" r:id="rId2"/>
    <p:sldId id="2858" r:id="rId3"/>
    <p:sldId id="2859" r:id="rId4"/>
    <p:sldId id="2860" r:id="rId5"/>
    <p:sldId id="2861" r:id="rId6"/>
    <p:sldId id="2862" r:id="rId7"/>
    <p:sldId id="2863" r:id="rId8"/>
    <p:sldId id="2864" r:id="rId9"/>
    <p:sldId id="2865" r:id="rId10"/>
    <p:sldId id="2866" r:id="rId11"/>
    <p:sldId id="2867" r:id="rId12"/>
    <p:sldId id="543" r:id="rId13"/>
    <p:sldId id="2850" r:id="rId14"/>
    <p:sldId id="2140" r:id="rId15"/>
    <p:sldId id="2141" r:id="rId16"/>
    <p:sldId id="2725" r:id="rId17"/>
    <p:sldId id="2847" r:id="rId18"/>
    <p:sldId id="2726" r:id="rId19"/>
    <p:sldId id="2727" r:id="rId20"/>
    <p:sldId id="2848" r:id="rId21"/>
    <p:sldId id="2729" r:id="rId22"/>
    <p:sldId id="2731" r:id="rId23"/>
    <p:sldId id="2732" r:id="rId24"/>
    <p:sldId id="2871" r:id="rId25"/>
    <p:sldId id="2868" r:id="rId26"/>
    <p:sldId id="2869" r:id="rId27"/>
    <p:sldId id="2870" r:id="rId28"/>
    <p:sldId id="2142" r:id="rId29"/>
    <p:sldId id="2143" r:id="rId30"/>
    <p:sldId id="2144" r:id="rId31"/>
    <p:sldId id="2145" r:id="rId32"/>
    <p:sldId id="2169" r:id="rId33"/>
    <p:sldId id="2146" r:id="rId34"/>
    <p:sldId id="2147" r:id="rId35"/>
    <p:sldId id="2148" r:id="rId36"/>
    <p:sldId id="2170" r:id="rId37"/>
    <p:sldId id="2171" r:id="rId38"/>
    <p:sldId id="2149" r:id="rId39"/>
    <p:sldId id="2167" r:id="rId40"/>
    <p:sldId id="2168" r:id="rId41"/>
    <p:sldId id="2152" r:id="rId42"/>
    <p:sldId id="2153" r:id="rId43"/>
    <p:sldId id="2154" r:id="rId44"/>
    <p:sldId id="2155" r:id="rId45"/>
    <p:sldId id="2158" r:id="rId46"/>
    <p:sldId id="2159" r:id="rId47"/>
    <p:sldId id="2160" r:id="rId48"/>
    <p:sldId id="2161" r:id="rId49"/>
    <p:sldId id="2162" r:id="rId50"/>
    <p:sldId id="2163" r:id="rId51"/>
    <p:sldId id="2164" r:id="rId52"/>
    <p:sldId id="2165" r:id="rId53"/>
    <p:sldId id="2166" r:id="rId54"/>
  </p:sldIdLst>
  <p:sldSz cx="9144000" cy="6858000" type="screen4x3"/>
  <p:notesSz cx="6858000" cy="9144000"/>
  <p:embeddedFontLst>
    <p:embeddedFont>
      <p:font typeface="Arial Rounded MT Bold" panose="020F0704030504030204" pitchFamily="34" charset="0"/>
      <p:regular r:id="rId57"/>
    </p:embeddedFont>
    <p:embeddedFont>
      <p:font typeface="Cambria Math" panose="02040503050406030204" pitchFamily="18" charset="0"/>
      <p:regular r:id="rId58"/>
    </p:embeddedFont>
    <p:embeddedFont>
      <p:font typeface="Comic Sans MS" panose="030F0702030302020204" pitchFamily="66" charset="0"/>
      <p:regular r:id="rId59"/>
      <p:bold r:id="rId60"/>
      <p:italic r:id="rId61"/>
      <p:boldItalic r:id="rId62"/>
    </p:embeddedFont>
    <p:embeddedFont>
      <p:font typeface="Monotype Corsiva" panose="03010101010201010101" pitchFamily="66" charset="0"/>
      <p:italic r:id="rId63"/>
    </p:embeddedFont>
    <p:embeddedFont>
      <p:font typeface="Palatino Linotype" panose="02040502050505030304" pitchFamily="18" charset="0"/>
      <p:regular r:id="rId64"/>
      <p:bold r:id="rId65"/>
      <p:italic r:id="rId66"/>
      <p:boldItalic r:id="rId67"/>
    </p:embeddedFont>
    <p:embeddedFont>
      <p:font typeface="Poppins" panose="00000500000000000000" pitchFamily="2" charset="0"/>
      <p:regular r:id="rId68"/>
      <p:bold r:id="rId69"/>
      <p:italic r:id="rId70"/>
      <p:boldItalic r:id="rId71"/>
    </p:embeddedFont>
  </p:embeddedFontLst>
  <p:custShowLst>
    <p:custShow name="3101" id="0">
      <p:sldLst>
        <p:sld r:id="rId2"/>
      </p:sldLst>
    </p:custShow>
  </p:custShowLst>
  <p:defaultTextStyle>
    <a:defPPr>
      <a:defRPr lang="en-US"/>
    </a:defPPr>
    <a:lvl1pPr algn="l" rtl="0" fontAlgn="base">
      <a:spcBef>
        <a:spcPct val="0"/>
      </a:spcBef>
      <a:spcAft>
        <a:spcPct val="0"/>
      </a:spcAft>
      <a:defRPr sz="28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8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8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8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800" kern="1200">
        <a:solidFill>
          <a:schemeClr val="tx1"/>
        </a:solidFill>
        <a:latin typeface="Times New Roman" pitchFamily="18" charset="0"/>
        <a:ea typeface="+mn-ea"/>
        <a:cs typeface="Arial" charset="0"/>
      </a:defRPr>
    </a:lvl5pPr>
    <a:lvl6pPr marL="2286000" algn="l" defTabSz="914400" rtl="0" eaLnBrk="1" latinLnBrk="0" hangingPunct="1">
      <a:defRPr sz="2800" kern="1200">
        <a:solidFill>
          <a:schemeClr val="tx1"/>
        </a:solidFill>
        <a:latin typeface="Times New Roman" pitchFamily="18" charset="0"/>
        <a:ea typeface="+mn-ea"/>
        <a:cs typeface="Arial" charset="0"/>
      </a:defRPr>
    </a:lvl6pPr>
    <a:lvl7pPr marL="2743200" algn="l" defTabSz="914400" rtl="0" eaLnBrk="1" latinLnBrk="0" hangingPunct="1">
      <a:defRPr sz="2800" kern="1200">
        <a:solidFill>
          <a:schemeClr val="tx1"/>
        </a:solidFill>
        <a:latin typeface="Times New Roman" pitchFamily="18" charset="0"/>
        <a:ea typeface="+mn-ea"/>
        <a:cs typeface="Arial" charset="0"/>
      </a:defRPr>
    </a:lvl7pPr>
    <a:lvl8pPr marL="3200400" algn="l" defTabSz="914400" rtl="0" eaLnBrk="1" latinLnBrk="0" hangingPunct="1">
      <a:defRPr sz="2800" kern="1200">
        <a:solidFill>
          <a:schemeClr val="tx1"/>
        </a:solidFill>
        <a:latin typeface="Times New Roman" pitchFamily="18" charset="0"/>
        <a:ea typeface="+mn-ea"/>
        <a:cs typeface="Arial" charset="0"/>
      </a:defRPr>
    </a:lvl8pPr>
    <a:lvl9pPr marL="3657600" algn="l" defTabSz="914400" rtl="0" eaLnBrk="1" latinLnBrk="0" hangingPunct="1">
      <a:defRPr sz="28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064">
          <p15:clr>
            <a:srgbClr val="A4A3A4"/>
          </p15:clr>
        </p15:guide>
        <p15:guide id="2" pos="268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66FF33"/>
    <a:srgbClr val="FAD261"/>
    <a:srgbClr val="FF7C80"/>
    <a:srgbClr val="00FFFF"/>
    <a:srgbClr val="4D654B"/>
    <a:srgbClr val="CC66FF"/>
    <a:srgbClr val="EE8765"/>
    <a:srgbClr val="FFFF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49" autoAdjust="0"/>
    <p:restoredTop sz="93740" autoAdjust="0"/>
  </p:normalViewPr>
  <p:slideViewPr>
    <p:cSldViewPr snapToObjects="1">
      <p:cViewPr varScale="1">
        <p:scale>
          <a:sx n="57" d="100"/>
          <a:sy n="57" d="100"/>
        </p:scale>
        <p:origin x="669" y="24"/>
      </p:cViewPr>
      <p:guideLst>
        <p:guide orient="horz" pos="2064"/>
        <p:guide pos="2688"/>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50" d="100"/>
        <a:sy n="50" d="100"/>
      </p:scale>
      <p:origin x="0" y="-47724"/>
    </p:cViewPr>
  </p:sorterViewPr>
  <p:notesViewPr>
    <p:cSldViewPr snapToObjects="1">
      <p:cViewPr varScale="1">
        <p:scale>
          <a:sx n="35" d="100"/>
          <a:sy n="35" d="100"/>
        </p:scale>
        <p:origin x="-792"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90488"/>
            <a:ext cx="2971800" cy="274637"/>
          </a:xfrm>
          <a:prstGeom prst="rect">
            <a:avLst/>
          </a:prstGeom>
          <a:noFill/>
          <a:ln w="38100">
            <a:noFill/>
            <a:miter lim="800000"/>
            <a:headEnd/>
            <a:tailEnd/>
          </a:ln>
          <a:effectLst/>
        </p:spPr>
        <p:txBody>
          <a:bodyPr vert="horz" wrap="square" lIns="274299" tIns="45716" rIns="274299" bIns="45716" numCol="1" anchor="ctr" anchorCtr="0" compatLnSpc="1">
            <a:prstTxWarp prst="textNoShape">
              <a:avLst/>
            </a:prstTxWarp>
            <a:spAutoFit/>
          </a:bodyPr>
          <a:lstStyle>
            <a:lvl1pPr algn="l" eaLnBrk="0" hangingPunct="0">
              <a:defRPr sz="1200">
                <a:effectLst/>
                <a:latin typeface="Arial Rounded MT Bold" pitchFamily="34" charset="0"/>
                <a:cs typeface="+mn-cs"/>
              </a:defRPr>
            </a:lvl1pPr>
          </a:lstStyle>
          <a:p>
            <a:pPr>
              <a:defRPr/>
            </a:pPr>
            <a:endParaRPr lang="en-US"/>
          </a:p>
        </p:txBody>
      </p:sp>
      <p:sp>
        <p:nvSpPr>
          <p:cNvPr id="96259" name="Rectangle 3"/>
          <p:cNvSpPr>
            <a:spLocks noGrp="1" noChangeArrowheads="1"/>
          </p:cNvSpPr>
          <p:nvPr>
            <p:ph type="dt" sz="quarter" idx="1"/>
          </p:nvPr>
        </p:nvSpPr>
        <p:spPr bwMode="auto">
          <a:xfrm>
            <a:off x="3886200" y="90488"/>
            <a:ext cx="2971800" cy="274637"/>
          </a:xfrm>
          <a:prstGeom prst="rect">
            <a:avLst/>
          </a:prstGeom>
          <a:noFill/>
          <a:ln w="38100">
            <a:noFill/>
            <a:miter lim="800000"/>
            <a:headEnd/>
            <a:tailEnd/>
          </a:ln>
          <a:effectLst/>
        </p:spPr>
        <p:txBody>
          <a:bodyPr vert="horz" wrap="square" lIns="274299" tIns="45716" rIns="274299" bIns="45716" numCol="1" anchor="ctr" anchorCtr="0" compatLnSpc="1">
            <a:prstTxWarp prst="textNoShape">
              <a:avLst/>
            </a:prstTxWarp>
            <a:spAutoFit/>
          </a:bodyPr>
          <a:lstStyle>
            <a:lvl1pPr algn="r" eaLnBrk="0" hangingPunct="0">
              <a:defRPr sz="1200">
                <a:effectLst/>
                <a:latin typeface="Arial Rounded MT Bold" pitchFamily="34" charset="0"/>
                <a:cs typeface="+mn-cs"/>
              </a:defRPr>
            </a:lvl1pPr>
          </a:lstStyle>
          <a:p>
            <a:pPr>
              <a:defRPr/>
            </a:pPr>
            <a:endParaRPr lang="en-US"/>
          </a:p>
        </p:txBody>
      </p:sp>
      <p:sp>
        <p:nvSpPr>
          <p:cNvPr id="96260" name="Rectangle 4"/>
          <p:cNvSpPr>
            <a:spLocks noGrp="1" noChangeArrowheads="1"/>
          </p:cNvSpPr>
          <p:nvPr>
            <p:ph type="ftr" sz="quarter" idx="2"/>
          </p:nvPr>
        </p:nvSpPr>
        <p:spPr bwMode="auto">
          <a:xfrm>
            <a:off x="0" y="8869363"/>
            <a:ext cx="2971800" cy="274637"/>
          </a:xfrm>
          <a:prstGeom prst="rect">
            <a:avLst/>
          </a:prstGeom>
          <a:noFill/>
          <a:ln w="38100">
            <a:noFill/>
            <a:miter lim="800000"/>
            <a:headEnd/>
            <a:tailEnd/>
          </a:ln>
          <a:effectLst/>
        </p:spPr>
        <p:txBody>
          <a:bodyPr vert="horz" wrap="square" lIns="274299" tIns="45716" rIns="274299" bIns="45716" numCol="1" anchor="b" anchorCtr="0" compatLnSpc="1">
            <a:prstTxWarp prst="textNoShape">
              <a:avLst/>
            </a:prstTxWarp>
            <a:spAutoFit/>
          </a:bodyPr>
          <a:lstStyle>
            <a:lvl1pPr algn="l" eaLnBrk="0" hangingPunct="0">
              <a:defRPr sz="1200">
                <a:effectLst/>
                <a:latin typeface="Arial Rounded MT Bold" pitchFamily="34" charset="0"/>
                <a:cs typeface="+mn-cs"/>
              </a:defRPr>
            </a:lvl1pPr>
          </a:lstStyle>
          <a:p>
            <a:pPr>
              <a:defRPr/>
            </a:pPr>
            <a:endParaRPr lang="en-US"/>
          </a:p>
        </p:txBody>
      </p:sp>
      <p:sp>
        <p:nvSpPr>
          <p:cNvPr id="96261" name="Rectangle 5"/>
          <p:cNvSpPr>
            <a:spLocks noGrp="1" noChangeArrowheads="1"/>
          </p:cNvSpPr>
          <p:nvPr>
            <p:ph type="sldNum" sz="quarter" idx="3"/>
          </p:nvPr>
        </p:nvSpPr>
        <p:spPr bwMode="auto">
          <a:xfrm>
            <a:off x="3886200" y="8869363"/>
            <a:ext cx="2971800" cy="274637"/>
          </a:xfrm>
          <a:prstGeom prst="rect">
            <a:avLst/>
          </a:prstGeom>
          <a:noFill/>
          <a:ln w="38100">
            <a:noFill/>
            <a:miter lim="800000"/>
            <a:headEnd/>
            <a:tailEnd/>
          </a:ln>
          <a:effectLst/>
        </p:spPr>
        <p:txBody>
          <a:bodyPr vert="horz" wrap="square" lIns="274299" tIns="45716" rIns="274299" bIns="45716" numCol="1" anchor="b" anchorCtr="0" compatLnSpc="1">
            <a:prstTxWarp prst="textNoShape">
              <a:avLst/>
            </a:prstTxWarp>
            <a:spAutoFit/>
          </a:bodyPr>
          <a:lstStyle>
            <a:lvl1pPr algn="r" eaLnBrk="0" hangingPunct="0">
              <a:defRPr sz="1200">
                <a:effectLst/>
                <a:latin typeface="Arial Rounded MT Bold" pitchFamily="34" charset="0"/>
                <a:cs typeface="+mn-cs"/>
              </a:defRPr>
            </a:lvl1pPr>
          </a:lstStyle>
          <a:p>
            <a:pPr>
              <a:defRPr/>
            </a:pPr>
            <a:fld id="{18A97647-36F9-4770-B35E-CD4F1CD86F67}" type="slidenum">
              <a:rPr lang="en-US"/>
              <a:pPr>
                <a:defRPr/>
              </a:pPr>
              <a:t>‹#›</a:t>
            </a:fld>
            <a:endParaRPr lang="en-US"/>
          </a:p>
        </p:txBody>
      </p:sp>
    </p:spTree>
    <p:extLst>
      <p:ext uri="{BB962C8B-B14F-4D97-AF65-F5344CB8AC3E}">
        <p14:creationId xmlns:p14="http://schemas.microsoft.com/office/powerpoint/2010/main" val="1956104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l" eaLnBrk="0" hangingPunct="0">
              <a:defRPr sz="1200" b="1">
                <a:effectLst/>
                <a:latin typeface="Arial Rounded MT Bold" pitchFamily="34" charset="0"/>
                <a:cs typeface="+mn-cs"/>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eaLnBrk="0" hangingPunct="0">
              <a:defRPr sz="1200" b="1">
                <a:effectLst/>
                <a:latin typeface="Arial Rounded MT Bold" pitchFamily="34" charset="0"/>
                <a:cs typeface="+mn-cs"/>
              </a:defRPr>
            </a:lvl1pPr>
          </a:lstStyle>
          <a:p>
            <a:pPr>
              <a:defRPr/>
            </a:pPr>
            <a:endParaRPr lang="en-US"/>
          </a:p>
        </p:txBody>
      </p:sp>
      <p:sp>
        <p:nvSpPr>
          <p:cNvPr id="275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l" eaLnBrk="0" hangingPunct="0">
              <a:defRPr sz="1200" b="1">
                <a:effectLst/>
                <a:latin typeface="Arial Rounded MT Bold" pitchFamily="34" charset="0"/>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r" eaLnBrk="0" hangingPunct="0">
              <a:defRPr sz="1200" b="1">
                <a:effectLst/>
                <a:latin typeface="Arial Rounded MT Bold" pitchFamily="34" charset="0"/>
                <a:cs typeface="+mn-cs"/>
              </a:defRPr>
            </a:lvl1pPr>
          </a:lstStyle>
          <a:p>
            <a:pPr>
              <a:defRPr/>
            </a:pPr>
            <a:fld id="{26069D8C-3095-4804-889C-41D256C97096}" type="slidenum">
              <a:rPr lang="en-US"/>
              <a:pPr>
                <a:defRPr/>
              </a:pPr>
              <a:t>‹#›</a:t>
            </a:fld>
            <a:endParaRPr lang="en-US"/>
          </a:p>
        </p:txBody>
      </p:sp>
    </p:spTree>
    <p:extLst>
      <p:ext uri="{BB962C8B-B14F-4D97-AF65-F5344CB8AC3E}">
        <p14:creationId xmlns:p14="http://schemas.microsoft.com/office/powerpoint/2010/main" val="30655931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4*1.5hrs -</a:t>
            </a:r>
            <a:r>
              <a:rPr lang="en-CA" baseline="0" dirty="0"/>
              <a:t>  not Example …, not unsupervised.</a:t>
            </a:r>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a:t>
            </a:fld>
            <a:endParaRPr lang="en-US" dirty="0"/>
          </a:p>
        </p:txBody>
      </p:sp>
    </p:spTree>
    <p:extLst>
      <p:ext uri="{BB962C8B-B14F-4D97-AF65-F5344CB8AC3E}">
        <p14:creationId xmlns:p14="http://schemas.microsoft.com/office/powerpoint/2010/main" val="2010237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50000"/>
              </a:spcBef>
            </a:pPr>
            <a:fld id="{5EEDE0E6-693F-4A47-9584-3C141A79AAA2}" type="slidenum">
              <a:rPr lang="en-CA" altLang="en-US" smtClean="0"/>
              <a:pPr eaLnBrk="1" hangingPunct="1">
                <a:spcBef>
                  <a:spcPct val="50000"/>
                </a:spcBef>
              </a:pPr>
              <a:t>28</a:t>
            </a:fld>
            <a:endParaRPr lang="en-CA" alt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17177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50000"/>
              </a:spcBef>
            </a:pPr>
            <a:fld id="{2F663913-8881-4AB4-9C82-54361DCB9B14}" type="slidenum">
              <a:rPr lang="en-CA" altLang="en-US" smtClean="0"/>
              <a:pPr eaLnBrk="1" hangingPunct="1">
                <a:spcBef>
                  <a:spcPct val="50000"/>
                </a:spcBef>
              </a:pPr>
              <a:t>29</a:t>
            </a:fld>
            <a:endParaRPr lang="en-CA" altLang="en-US"/>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061811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50000"/>
              </a:spcBef>
            </a:pPr>
            <a:fld id="{B1D8F048-F983-40F3-BDB6-6022962825A6}" type="slidenum">
              <a:rPr lang="en-CA" altLang="en-US" smtClean="0"/>
              <a:pPr eaLnBrk="1" hangingPunct="1">
                <a:spcBef>
                  <a:spcPct val="50000"/>
                </a:spcBef>
              </a:pPr>
              <a:t>30</a:t>
            </a:fld>
            <a:endParaRPr lang="en-CA" altLang="en-US"/>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38065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50000"/>
              </a:spcBef>
            </a:pPr>
            <a:fld id="{E690BC02-EDC5-486B-9128-8B66F7246D71}" type="slidenum">
              <a:rPr lang="en-CA" altLang="en-US" smtClean="0"/>
              <a:pPr eaLnBrk="1" hangingPunct="1">
                <a:spcBef>
                  <a:spcPct val="50000"/>
                </a:spcBef>
              </a:pPr>
              <a:t>31</a:t>
            </a:fld>
            <a:endParaRPr lang="en-CA" altLang="en-US"/>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162596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r" eaLnBrk="1" hangingPunct="1"/>
            <a:fld id="{E297B6B5-FD0B-48C3-9295-48A3E8637F49}" type="slidenum">
              <a:rPr lang="en-US" altLang="en-US" sz="1200"/>
              <a:pPr algn="r" eaLnBrk="1" hangingPunct="1"/>
              <a:t>34</a:t>
            </a:fld>
            <a:endParaRPr lang="en-US" altLang="en-US" sz="1200"/>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43736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4*1.5hrs -</a:t>
            </a:r>
            <a:r>
              <a:rPr lang="en-CA" baseline="0" dirty="0"/>
              <a:t>  not Example …, not unsupervised.</a:t>
            </a:r>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46</a:t>
            </a:fld>
            <a:endParaRPr lang="en-US" dirty="0"/>
          </a:p>
        </p:txBody>
      </p:sp>
    </p:spTree>
    <p:extLst>
      <p:ext uri="{BB962C8B-B14F-4D97-AF65-F5344CB8AC3E}">
        <p14:creationId xmlns:p14="http://schemas.microsoft.com/office/powerpoint/2010/main" val="4130354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47</a:t>
            </a:fld>
            <a:endParaRPr lang="en-US"/>
          </a:p>
        </p:txBody>
      </p:sp>
    </p:spTree>
    <p:extLst>
      <p:ext uri="{BB962C8B-B14F-4D97-AF65-F5344CB8AC3E}">
        <p14:creationId xmlns:p14="http://schemas.microsoft.com/office/powerpoint/2010/main" val="1120442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929063" y="8664575"/>
            <a:ext cx="3005137"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50000"/>
              </a:spcBef>
            </a:pPr>
            <a:fld id="{A046B8EA-AB3D-41EC-BD96-596A230FDB81}" type="slidenum">
              <a:rPr lang="en-CA" altLang="en-US" i="0"/>
              <a:pPr algn="r" eaLnBrk="1" hangingPunct="1">
                <a:spcBef>
                  <a:spcPct val="50000"/>
                </a:spcBef>
              </a:pPr>
              <a:t>12</a:t>
            </a:fld>
            <a:endParaRPr lang="en-CA" altLang="en-US" i="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15067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eaLnBrk="1" hangingPunct="1"/>
            <a:fld id="{426532EC-A3D5-4D89-B051-D2264DB35E76}" type="slidenum">
              <a:rPr lang="en-CA" altLang="en-US" sz="1200" smtClean="0"/>
              <a:pPr eaLnBrk="1" hangingPunct="1"/>
              <a:t>13</a:t>
            </a:fld>
            <a:endParaRPr lang="en-CA" alt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7765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50000"/>
              </a:spcBef>
            </a:pPr>
            <a:fld id="{05622610-9BF9-4A81-88D5-18DC41010D18}" type="slidenum">
              <a:rPr lang="en-CA" altLang="en-US" smtClean="0"/>
              <a:pPr eaLnBrk="1" hangingPunct="1">
                <a:spcBef>
                  <a:spcPct val="50000"/>
                </a:spcBef>
              </a:pPr>
              <a:t>14</a:t>
            </a:fld>
            <a:endParaRPr lang="en-CA" altLang="en-US"/>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2137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58F77ABA-1D4C-4C97-839F-2341F8543D47}" type="slidenum">
              <a:rPr lang="en-CA" altLang="en-US" smtClean="0"/>
              <a:pPr eaLnBrk="1" hangingPunct="1">
                <a:spcBef>
                  <a:spcPct val="0"/>
                </a:spcBef>
                <a:defRPr/>
              </a:pPr>
              <a:t>15</a:t>
            </a:fld>
            <a:endParaRPr lang="en-CA" altLang="en-US"/>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p>
        </p:txBody>
      </p:sp>
    </p:spTree>
    <p:extLst>
      <p:ext uri="{BB962C8B-B14F-4D97-AF65-F5344CB8AC3E}">
        <p14:creationId xmlns:p14="http://schemas.microsoft.com/office/powerpoint/2010/main" val="3402160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4*1.5hrs -</a:t>
            </a:r>
            <a:r>
              <a:rPr lang="en-CA" baseline="0" dirty="0"/>
              <a:t>  not Example …, not unsupervised.</a:t>
            </a:r>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16</a:t>
            </a:fld>
            <a:endParaRPr lang="en-US" dirty="0"/>
          </a:p>
        </p:txBody>
      </p:sp>
    </p:spTree>
    <p:extLst>
      <p:ext uri="{BB962C8B-B14F-4D97-AF65-F5344CB8AC3E}">
        <p14:creationId xmlns:p14="http://schemas.microsoft.com/office/powerpoint/2010/main" val="265596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eaLnBrk="1" hangingPunct="1"/>
            <a:fld id="{426532EC-A3D5-4D89-B051-D2264DB35E76}" type="slidenum">
              <a:rPr lang="en-CA" altLang="en-US" sz="1200" smtClean="0"/>
              <a:pPr eaLnBrk="1" hangingPunct="1"/>
              <a:t>25</a:t>
            </a:fld>
            <a:endParaRPr lang="en-CA" alt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45529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50000"/>
              </a:spcBef>
            </a:pPr>
            <a:fld id="{05622610-9BF9-4A81-88D5-18DC41010D18}" type="slidenum">
              <a:rPr lang="en-CA" altLang="en-US" smtClean="0"/>
              <a:pPr eaLnBrk="1" hangingPunct="1">
                <a:spcBef>
                  <a:spcPct val="50000"/>
                </a:spcBef>
              </a:pPr>
              <a:t>26</a:t>
            </a:fld>
            <a:endParaRPr lang="en-CA" altLang="en-US"/>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845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58F77ABA-1D4C-4C97-839F-2341F8543D47}" type="slidenum">
              <a:rPr lang="en-CA" altLang="en-US" smtClean="0"/>
              <a:pPr eaLnBrk="1" hangingPunct="1">
                <a:spcBef>
                  <a:spcPct val="0"/>
                </a:spcBef>
                <a:defRPr/>
              </a:pPr>
              <a:t>27</a:t>
            </a:fld>
            <a:endParaRPr lang="en-CA" altLang="en-US"/>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p>
        </p:txBody>
      </p:sp>
    </p:spTree>
    <p:extLst>
      <p:ext uri="{BB962C8B-B14F-4D97-AF65-F5344CB8AC3E}">
        <p14:creationId xmlns:p14="http://schemas.microsoft.com/office/powerpoint/2010/main" val="2419500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88F3AFB3-81B6-4DB3-A8E8-6EE130C9DA67}" type="datetime1">
              <a:rPr lang="en-US"/>
              <a:pPr>
                <a:defRPr/>
              </a:pPr>
              <a:t>10/18/2022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479669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0C90EBE3-E8D5-4AE4-96EF-75E2AD5BACEF}" type="datetime1">
              <a:rPr lang="en-US"/>
              <a:pPr>
                <a:defRPr/>
              </a:pPr>
              <a:t>10/18/2022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096542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638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5800" y="2286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14A67245-10B0-4774-A5A8-7E94C642E23D}" type="datetime1">
              <a:rPr lang="en-US"/>
              <a:pPr>
                <a:defRPr/>
              </a:pPr>
              <a:t>10/18/2022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428672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EC07E630-F10C-42AF-A8AE-E90637828FBE}" type="datetime1">
              <a:rPr lang="en-US"/>
              <a:pPr>
                <a:defRPr/>
              </a:pPr>
              <a:t>10/18/2022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2796183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8A0B952-309D-4615-BB25-86FB6ECACB41}" type="datetime1">
              <a:rPr lang="en-US"/>
              <a:pPr>
                <a:defRPr/>
              </a:pPr>
              <a:t>10/18/2022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1729973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fld id="{1F6D5902-B2B3-4336-AC88-AAA3AB148E30}" type="datetime1">
              <a:rPr lang="en-US"/>
              <a:pPr>
                <a:defRPr/>
              </a:pPr>
              <a:t>10/18/2022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838555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fld id="{DEB7DE0D-0F9D-434A-B416-0745F6699870}" type="datetime1">
              <a:rPr lang="en-US"/>
              <a:pPr>
                <a:defRPr/>
              </a:pPr>
              <a:t>10/18/2022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552496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fld id="{9F8D5A7F-99CE-4ECB-A9AA-9873C4547AA4}" type="datetime1">
              <a:rPr lang="en-US"/>
              <a:pPr>
                <a:defRPr/>
              </a:pPr>
              <a:t>10/18/2022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959636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C963665-939F-4305-8944-CA33E5785F40}" type="datetime1">
              <a:rPr lang="en-US"/>
              <a:pPr>
                <a:defRPr/>
              </a:pPr>
              <a:t>10/18/2022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60259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1367AC4-AD64-4B76-B625-D2A4C009C2D1}" type="datetime1">
              <a:rPr lang="en-US"/>
              <a:pPr>
                <a:defRPr/>
              </a:pPr>
              <a:t>10/18/2022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2514326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36FC55F-3AE1-4AD9-9A53-CCD2A7BD4EA6}" type="datetime1">
              <a:rPr lang="en-US"/>
              <a:pPr>
                <a:defRPr/>
              </a:pPr>
              <a:t>10/18/2022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1098112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7526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239000" y="6553200"/>
            <a:ext cx="1905000" cy="2841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solidFill>
                  <a:schemeClr val="folHlink"/>
                </a:solidFill>
                <a:effectLst/>
                <a:cs typeface="+mn-cs"/>
              </a:defRPr>
            </a:lvl1pPr>
          </a:lstStyle>
          <a:p>
            <a:pPr>
              <a:defRPr/>
            </a:pPr>
            <a:fld id="{3BCA6842-D50D-4A22-BE27-BE39F21A9E9D}" type="datetime1">
              <a:rPr lang="en-US"/>
              <a:pPr>
                <a:defRPr/>
              </a:pPr>
              <a:t>10/18/2022</a:t>
            </a:fld>
            <a:endParaRPr lang="en-US"/>
          </a:p>
        </p:txBody>
      </p:sp>
      <p:sp>
        <p:nvSpPr>
          <p:cNvPr id="1029" name="Rectangle 5"/>
          <p:cNvSpPr>
            <a:spLocks noGrp="1" noChangeArrowheads="1"/>
          </p:cNvSpPr>
          <p:nvPr>
            <p:ph type="ftr" sz="quarter" idx="3"/>
          </p:nvPr>
        </p:nvSpPr>
        <p:spPr bwMode="auto">
          <a:xfrm>
            <a:off x="3200400" y="6553200"/>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200">
                <a:solidFill>
                  <a:schemeClr val="folHlink"/>
                </a:solidFill>
                <a:effectLst/>
                <a:latin typeface="Arial" pitchFamily="34" charset="0"/>
                <a:cs typeface="+mn-cs"/>
              </a:defRPr>
            </a:lvl1pPr>
          </a:lstStyle>
          <a:p>
            <a:pPr>
              <a:defRPr/>
            </a:pPr>
            <a:r>
              <a:rPr lang="en-US"/>
              <a:t>Steven Rudich: www.cs.cmu.edu/~rudich</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oleObject" Target="../embeddings/oleObject1.bin"/><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10" Type="http://schemas.openxmlformats.org/officeDocument/2006/relationships/slide" Target="slide24.xml"/><Relationship Id="rId4" Type="http://schemas.openxmlformats.org/officeDocument/2006/relationships/image" Target="../media/image1.wmf"/><Relationship Id="rId9" Type="http://schemas.openxmlformats.org/officeDocument/2006/relationships/slide" Target="slide1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6.wmf"/><Relationship Id="rId7" Type="http://schemas.openxmlformats.org/officeDocument/2006/relationships/image" Target="../media/image30.wm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9.wmf"/><Relationship Id="rId5" Type="http://schemas.openxmlformats.org/officeDocument/2006/relationships/image" Target="../media/image28.wmf"/><Relationship Id="rId10" Type="http://schemas.openxmlformats.org/officeDocument/2006/relationships/image" Target="../media/image33.jpeg"/><Relationship Id="rId4" Type="http://schemas.openxmlformats.org/officeDocument/2006/relationships/image" Target="../media/image27.wmf"/><Relationship Id="rId9" Type="http://schemas.openxmlformats.org/officeDocument/2006/relationships/image" Target="../media/image32.wmf"/></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7.wmf"/><Relationship Id="rId5" Type="http://schemas.openxmlformats.org/officeDocument/2006/relationships/image" Target="../media/image36.pn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oleObject" Target="../embeddings/oleObject2.bin"/><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1.wmf"/><Relationship Id="rId9" Type="http://schemas.openxmlformats.org/officeDocument/2006/relationships/image" Target="../media/image44.jpe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6.wmf"/><Relationship Id="rId7" Type="http://schemas.openxmlformats.org/officeDocument/2006/relationships/image" Target="../media/image30.wm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wmf"/><Relationship Id="rId5" Type="http://schemas.openxmlformats.org/officeDocument/2006/relationships/image" Target="../media/image28.wmf"/><Relationship Id="rId10" Type="http://schemas.openxmlformats.org/officeDocument/2006/relationships/image" Target="../media/image33.jpeg"/><Relationship Id="rId4" Type="http://schemas.openxmlformats.org/officeDocument/2006/relationships/image" Target="../media/image27.wmf"/><Relationship Id="rId9" Type="http://schemas.openxmlformats.org/officeDocument/2006/relationships/image" Target="../media/image32.wmf"/></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7.wmf"/><Relationship Id="rId5" Type="http://schemas.openxmlformats.org/officeDocument/2006/relationships/image" Target="../media/image36.pn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4.gif"/></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oleObject" Target="../embeddings/oleObject3.bin"/><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6.png"/><Relationship Id="rId7" Type="http://schemas.openxmlformats.org/officeDocument/2006/relationships/image" Target="../media/image99.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98.jpeg"/><Relationship Id="rId4" Type="http://schemas.openxmlformats.org/officeDocument/2006/relationships/image" Target="../media/image97.png"/><Relationship Id="rId9" Type="http://schemas.openxmlformats.org/officeDocument/2006/relationships/image" Target="../media/image101.jpeg"/></Relationships>
</file>

<file path=ppt/slides/_rels/slide46.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oleObject" Target="../embeddings/oleObject1.bin"/><Relationship Id="rId7"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02.jpeg"/><Relationship Id="rId5" Type="http://schemas.openxmlformats.org/officeDocument/2006/relationships/image" Target="../media/image40.png"/><Relationship Id="rId4" Type="http://schemas.openxmlformats.org/officeDocument/2006/relationships/image" Target="../media/image1.wmf"/></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220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6010.png"/><Relationship Id="rId4" Type="http://schemas.openxmlformats.org/officeDocument/2006/relationships/image" Target="../media/image12300.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1.jpeg"/><Relationship Id="rId7" Type="http://schemas.openxmlformats.org/officeDocument/2006/relationships/image" Target="../media/image62.jpe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10" Type="http://schemas.openxmlformats.org/officeDocument/2006/relationships/image" Target="../media/image117.jpeg"/><Relationship Id="rId4" Type="http://schemas.openxmlformats.org/officeDocument/2006/relationships/image" Target="../media/image112.jpeg"/><Relationship Id="rId9" Type="http://schemas.openxmlformats.org/officeDocument/2006/relationships/image" Target="../media/image116.jpe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1" name="Object 4"/>
          <p:cNvGraphicFramePr>
            <a:graphicFrameLocks noChangeAspect="1"/>
          </p:cNvGraphicFramePr>
          <p:nvPr>
            <p:extLst>
              <p:ext uri="{D42A27DB-BD31-4B8C-83A1-F6EECF244321}">
                <p14:modId xmlns:p14="http://schemas.microsoft.com/office/powerpoint/2010/main" val="3097272837"/>
              </p:ext>
            </p:extLst>
          </p:nvPr>
        </p:nvGraphicFramePr>
        <p:xfrm>
          <a:off x="6112131" y="2635250"/>
          <a:ext cx="112713" cy="214313"/>
        </p:xfrm>
        <a:graphic>
          <a:graphicData uri="http://schemas.openxmlformats.org/presentationml/2006/ole">
            <mc:AlternateContent xmlns:mc="http://schemas.openxmlformats.org/markup-compatibility/2006">
              <mc:Choice xmlns:v="urn:schemas-microsoft-com:vml" Requires="v">
                <p:oleObj name="Equation" r:id="rId3" imgW="114151" imgH="215619" progId="Equation.3">
                  <p:embed/>
                </p:oleObj>
              </mc:Choice>
              <mc:Fallback>
                <p:oleObj name="Equation" r:id="rId3" imgW="114151" imgH="215619"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131" y="2635250"/>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Rectangle 3"/>
          <p:cNvSpPr>
            <a:spLocks noGrp="1" noChangeArrowheads="1"/>
          </p:cNvSpPr>
          <p:nvPr>
            <p:ph type="subTitle" idx="1"/>
          </p:nvPr>
        </p:nvSpPr>
        <p:spPr>
          <a:xfrm>
            <a:off x="4487798" y="4724400"/>
            <a:ext cx="3962400" cy="609600"/>
          </a:xfrm>
        </p:spPr>
        <p:txBody>
          <a:bodyPr/>
          <a:lstStyle/>
          <a:p>
            <a:pPr>
              <a:defRPr/>
            </a:pPr>
            <a:r>
              <a:rPr lang="en-US" sz="3600" b="1" dirty="0">
                <a:solidFill>
                  <a:schemeClr val="tx2"/>
                </a:solidFill>
              </a:rPr>
              <a:t>Jeff Edmonds</a:t>
            </a:r>
          </a:p>
        </p:txBody>
      </p:sp>
      <p:sp>
        <p:nvSpPr>
          <p:cNvPr id="2" name="Rectangle 1"/>
          <p:cNvSpPr/>
          <p:nvPr/>
        </p:nvSpPr>
        <p:spPr>
          <a:xfrm>
            <a:off x="1752600" y="6324600"/>
            <a:ext cx="5562600" cy="1077218"/>
          </a:xfrm>
          <a:prstGeom prst="rect">
            <a:avLst/>
          </a:prstGeom>
        </p:spPr>
        <p:txBody>
          <a:bodyPr wrap="square">
            <a:spAutoFit/>
          </a:bodyPr>
          <a:lstStyle/>
          <a:p>
            <a:r>
              <a:rPr lang="en-CA" sz="3200" dirty="0"/>
              <a:t>www.eecs.yorku.ca/~jeff/courses</a:t>
            </a:r>
          </a:p>
        </p:txBody>
      </p:sp>
      <p:sp>
        <p:nvSpPr>
          <p:cNvPr id="12" name="Rectangle 63"/>
          <p:cNvSpPr>
            <a:spLocks noChangeArrowheads="1"/>
          </p:cNvSpPr>
          <p:nvPr/>
        </p:nvSpPr>
        <p:spPr bwMode="auto">
          <a:xfrm>
            <a:off x="838200" y="1447800"/>
            <a:ext cx="7391400" cy="1143000"/>
          </a:xfrm>
          <a:prstGeom prst="rect">
            <a:avLst/>
          </a:prstGeom>
          <a:noFill/>
          <a:ln w="9525">
            <a:noFill/>
            <a:miter lim="800000"/>
            <a:headEnd/>
            <a:tailEnd/>
          </a:ln>
          <a:effectLst/>
        </p:spPr>
        <p:txBody>
          <a:bodyPr anchor="ctr"/>
          <a:lstStyle/>
          <a:p>
            <a:pPr algn="ctr" eaLnBrk="0" hangingPunct="0">
              <a:defRPr/>
            </a:pPr>
            <a:r>
              <a:rPr lang="en-US" sz="2000" b="1" dirty="0">
                <a:solidFill>
                  <a:schemeClr val="tx2"/>
                </a:solidFill>
                <a:effectLst>
                  <a:outerShdw blurRad="38100" dist="38100" dir="2700000" algn="tl">
                    <a:srgbClr val="000000"/>
                  </a:outerShdw>
                </a:effectLst>
                <a:latin typeface="Arial Rounded MT Bold" pitchFamily="34" charset="0"/>
                <a:cs typeface="+mn-cs"/>
              </a:rPr>
              <a:t>One page about </a:t>
            </a:r>
          </a:p>
          <a:p>
            <a:pPr algn="ctr" eaLnBrk="0" hangingPunct="0">
              <a:defRPr/>
            </a:pPr>
            <a:r>
              <a:rPr lang="en-US" sz="2000" b="1" dirty="0">
                <a:solidFill>
                  <a:schemeClr val="tx2"/>
                </a:solidFill>
                <a:effectLst>
                  <a:outerShdw blurRad="38100" dist="38100" dir="2700000" algn="tl">
                    <a:srgbClr val="000000"/>
                  </a:outerShdw>
                </a:effectLst>
                <a:latin typeface="Arial Rounded MT Bold" pitchFamily="34" charset="0"/>
                <a:cs typeface="+mn-cs"/>
              </a:rPr>
              <a:t>each topic</a:t>
            </a:r>
          </a:p>
        </p:txBody>
      </p:sp>
      <p:grpSp>
        <p:nvGrpSpPr>
          <p:cNvPr id="3" name="Group 2"/>
          <p:cNvGrpSpPr/>
          <p:nvPr/>
        </p:nvGrpSpPr>
        <p:grpSpPr>
          <a:xfrm>
            <a:off x="4218179" y="3271970"/>
            <a:ext cx="4501638" cy="1314000"/>
            <a:chOff x="3086100" y="3380786"/>
            <a:chExt cx="4501638" cy="1314000"/>
          </a:xfrm>
        </p:grpSpPr>
        <p:pic>
          <p:nvPicPr>
            <p:cNvPr id="2850" name="Picture 802" descr="Artificial Intelligence Hive (A.I. Hive) "/>
            <p:cNvPicPr>
              <a:picLocks noChangeAspect="1" noChangeArrowheads="1"/>
            </p:cNvPicPr>
            <p:nvPr/>
          </p:nvPicPr>
          <p:blipFill rotWithShape="1">
            <a:blip r:embed="rId5">
              <a:extLst>
                <a:ext uri="{28A0092B-C50C-407E-A947-70E740481C1C}">
                  <a14:useLocalDpi xmlns:a14="http://schemas.microsoft.com/office/drawing/2010/main" val="0"/>
                </a:ext>
              </a:extLst>
            </a:blip>
            <a:srcRect l="47776" t="4792" r="21504"/>
            <a:stretch/>
          </p:blipFill>
          <p:spPr bwMode="auto">
            <a:xfrm>
              <a:off x="3086100" y="3380786"/>
              <a:ext cx="1524000" cy="1313350"/>
            </a:xfrm>
            <a:prstGeom prst="rect">
              <a:avLst/>
            </a:prstGeom>
            <a:noFill/>
            <a:extLst>
              <a:ext uri="{909E8E84-426E-40DD-AFC4-6F175D3DCCD1}">
                <a14:hiddenFill xmlns:a14="http://schemas.microsoft.com/office/drawing/2010/main">
                  <a:solidFill>
                    <a:srgbClr val="FFFFFF"/>
                  </a:solidFill>
                </a14:hiddenFill>
              </a:ext>
            </a:extLst>
          </p:spPr>
        </p:pic>
        <p:pic>
          <p:nvPicPr>
            <p:cNvPr id="2857" name="Picture 809" descr="York Univers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380786"/>
              <a:ext cx="3015738" cy="1314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itle 1"/>
          <p:cNvSpPr txBox="1">
            <a:spLocks/>
          </p:cNvSpPr>
          <p:nvPr/>
        </p:nvSpPr>
        <p:spPr bwMode="auto">
          <a:xfrm>
            <a:off x="685800" y="3048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r>
              <a:rPr lang="en-CA" sz="4400" kern="0"/>
              <a:t>Computer Science</a:t>
            </a:r>
            <a:br>
              <a:rPr lang="en-CA" sz="4400" kern="0"/>
            </a:br>
            <a:r>
              <a:rPr lang="en-CA" sz="4400" kern="0"/>
              <a:t>Theory</a:t>
            </a:r>
            <a:endParaRPr lang="en-CA" sz="4400" kern="0" dirty="0"/>
          </a:p>
        </p:txBody>
      </p:sp>
      <p:pic>
        <p:nvPicPr>
          <p:cNvPr id="10" name="Picture 809" descr="Image may contain: 1 person, indo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00" y="2743200"/>
            <a:ext cx="3309617"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CAC0CC45-873B-6574-AD24-2CBF808D2FD2}"/>
              </a:ext>
            </a:extLst>
          </p:cNvPr>
          <p:cNvSpPr txBox="1">
            <a:spLocks noChangeArrowheads="1"/>
          </p:cNvSpPr>
          <p:nvPr/>
        </p:nvSpPr>
        <p:spPr bwMode="auto">
          <a:xfrm>
            <a:off x="-115500" y="1371600"/>
            <a:ext cx="5906700" cy="1015663"/>
          </a:xfrm>
          <a:prstGeom prst="rect">
            <a:avLst/>
          </a:prstGeom>
          <a:noFill/>
          <a:ln w="38100" cap="sq">
            <a:noFill/>
            <a:miter lim="800000"/>
            <a:headEnd/>
            <a:tailEnd/>
          </a:ln>
          <a:effectLst/>
        </p:spPr>
        <p:txBody>
          <a:bodyPr wrap="square" lIns="274320" rIns="274320">
            <a:spAutoFit/>
          </a:bodyPr>
          <a:lstStyle/>
          <a:p>
            <a:pPr marL="342900" indent="-342900" eaLnBrk="0" hangingPunct="0">
              <a:buFont typeface="Arial" panose="020B0604020202020204" pitchFamily="34" charset="0"/>
              <a:buChar char="•"/>
              <a:defRPr/>
            </a:pPr>
            <a:r>
              <a:rPr lang="en-US" sz="2000" dirty="0">
                <a:effectLst>
                  <a:outerShdw blurRad="38100" dist="38100" dir="2700000" algn="tl">
                    <a:srgbClr val="000000"/>
                  </a:outerShdw>
                </a:effectLst>
                <a:hlinkClick r:id="rId8" action="ppaction://hlinksldjump"/>
              </a:rPr>
              <a:t>Toronto</a:t>
            </a:r>
            <a:endParaRPr lang="en-US" sz="2000" dirty="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dirty="0">
                <a:effectLst>
                  <a:outerShdw blurRad="38100" dist="38100" dir="2700000" algn="tl">
                    <a:srgbClr val="000000"/>
                  </a:outerShdw>
                </a:effectLst>
                <a:hlinkClick r:id="rId9" action="ppaction://hlinksldjump"/>
              </a:rPr>
              <a:t>7 Machine Learning Talks</a:t>
            </a:r>
            <a:endParaRPr lang="en-US" sz="2000" dirty="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dirty="0">
                <a:effectLst>
                  <a:outerShdw blurRad="38100" dist="38100" dir="2700000" algn="tl">
                    <a:srgbClr val="000000"/>
                  </a:outerShdw>
                </a:effectLst>
                <a:hlinkClick r:id="rId10" action="ppaction://hlinksldjump"/>
              </a:rPr>
              <a:t>Other Material</a:t>
            </a:r>
            <a:endParaRPr lang="en-US" sz="2000" dirty="0">
              <a:effectLst>
                <a:outerShdw blurRad="38100" dist="38100" dir="2700000" algn="tl">
                  <a:srgbClr val="000000"/>
                </a:outerShdw>
              </a:effectLst>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a:extLst>
              <a:ext uri="{FF2B5EF4-FFF2-40B4-BE49-F238E27FC236}">
                <a16:creationId xmlns:a16="http://schemas.microsoft.com/office/drawing/2014/main" id="{35A06233-45FA-A2A8-B76A-46F33DD226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6107789" cy="3962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7CC02E41-2E4C-B373-A9C9-A1523281D451}"/>
              </a:ext>
            </a:extLst>
          </p:cNvPr>
          <p:cNvSpPr>
            <a:spLocks noGrp="1" noChangeArrowheads="1"/>
          </p:cNvSpPr>
          <p:nvPr>
            <p:ph type="title"/>
          </p:nvPr>
        </p:nvSpPr>
        <p:spPr>
          <a:xfrm>
            <a:off x="1600200" y="0"/>
            <a:ext cx="7772400" cy="1143000"/>
          </a:xfrm>
        </p:spPr>
        <p:txBody>
          <a:bodyPr/>
          <a:lstStyle/>
          <a:p>
            <a:pPr algn="l" eaLnBrk="1" hangingPunct="1"/>
            <a:r>
              <a:rPr lang="en-CA" altLang="en-US" sz="7200" dirty="0"/>
              <a:t>York University</a:t>
            </a:r>
          </a:p>
        </p:txBody>
      </p:sp>
      <p:pic>
        <p:nvPicPr>
          <p:cNvPr id="3" name="Picture 809" descr="Image may contain: 1 person, indoor">
            <a:extLst>
              <a:ext uri="{FF2B5EF4-FFF2-40B4-BE49-F238E27FC236}">
                <a16:creationId xmlns:a16="http://schemas.microsoft.com/office/drawing/2014/main" id="{12F8368B-33EB-CB83-5537-29FD290E18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1670" y="2133600"/>
            <a:ext cx="2538029" cy="245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68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634"/>
                                        </p:tgtEl>
                                        <p:attrNameLst>
                                          <p:attrName>style.visibility</p:attrName>
                                        </p:attrNameLst>
                                      </p:cBhvr>
                                      <p:to>
                                        <p:strVal val="visible"/>
                                      </p:to>
                                    </p:set>
                                    <p:anim calcmode="lin" valueType="num">
                                      <p:cBhvr additive="base">
                                        <p:cTn id="11" dur="500" fill="hold"/>
                                        <p:tgtEl>
                                          <p:spTgt spid="69634"/>
                                        </p:tgtEl>
                                        <p:attrNameLst>
                                          <p:attrName>ppt_x</p:attrName>
                                        </p:attrNameLst>
                                      </p:cBhvr>
                                      <p:tavLst>
                                        <p:tav tm="0">
                                          <p:val>
                                            <p:strVal val="#ppt_x"/>
                                          </p:val>
                                        </p:tav>
                                        <p:tav tm="100000">
                                          <p:val>
                                            <p:strVal val="#ppt_x"/>
                                          </p:val>
                                        </p:tav>
                                      </p:tavLst>
                                    </p:anim>
                                    <p:anim calcmode="lin" valueType="num">
                                      <p:cBhvr additive="base">
                                        <p:cTn id="12" dur="500" fill="hold"/>
                                        <p:tgtEl>
                                          <p:spTgt spid="6963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660898D9-6382-97D9-0169-8B0FD823A4DA}"/>
              </a:ext>
            </a:extLst>
          </p:cNvPr>
          <p:cNvSpPr>
            <a:spLocks noChangeArrowheads="1"/>
          </p:cNvSpPr>
          <p:nvPr/>
        </p:nvSpPr>
        <p:spPr bwMode="auto">
          <a:xfrm>
            <a:off x="3276600" y="6400800"/>
            <a:ext cx="32047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i="0" dirty="0"/>
              <a:t>www.cse.yorku.ca\~jeff</a:t>
            </a:r>
          </a:p>
        </p:txBody>
      </p:sp>
      <p:grpSp>
        <p:nvGrpSpPr>
          <p:cNvPr id="12" name="Group 11">
            <a:extLst>
              <a:ext uri="{FF2B5EF4-FFF2-40B4-BE49-F238E27FC236}">
                <a16:creationId xmlns:a16="http://schemas.microsoft.com/office/drawing/2014/main" id="{0A1A855F-1E46-8E5A-8B06-DE2B6139BA0E}"/>
              </a:ext>
            </a:extLst>
          </p:cNvPr>
          <p:cNvGrpSpPr/>
          <p:nvPr/>
        </p:nvGrpSpPr>
        <p:grpSpPr>
          <a:xfrm>
            <a:off x="1066800" y="-76200"/>
            <a:ext cx="6934200" cy="6512742"/>
            <a:chOff x="1066800" y="-152400"/>
            <a:chExt cx="6934200" cy="6512742"/>
          </a:xfrm>
        </p:grpSpPr>
        <p:pic>
          <p:nvPicPr>
            <p:cNvPr id="8" name="Picture 7">
              <a:extLst>
                <a:ext uri="{FF2B5EF4-FFF2-40B4-BE49-F238E27FC236}">
                  <a16:creationId xmlns:a16="http://schemas.microsoft.com/office/drawing/2014/main" id="{876FD3B6-2BC8-38AE-FAB6-AE9282974E82}"/>
                </a:ext>
              </a:extLst>
            </p:cNvPr>
            <p:cNvPicPr>
              <a:picLocks noChangeAspect="1"/>
            </p:cNvPicPr>
            <p:nvPr/>
          </p:nvPicPr>
          <p:blipFill>
            <a:blip r:embed="rId2"/>
            <a:stretch>
              <a:fillRect/>
            </a:stretch>
          </p:blipFill>
          <p:spPr>
            <a:xfrm>
              <a:off x="1066800" y="3545713"/>
              <a:ext cx="6858000" cy="2814629"/>
            </a:xfrm>
            <a:prstGeom prst="rect">
              <a:avLst/>
            </a:prstGeom>
          </p:spPr>
        </p:pic>
        <p:pic>
          <p:nvPicPr>
            <p:cNvPr id="11" name="Picture 10">
              <a:extLst>
                <a:ext uri="{FF2B5EF4-FFF2-40B4-BE49-F238E27FC236}">
                  <a16:creationId xmlns:a16="http://schemas.microsoft.com/office/drawing/2014/main" id="{5CCE87C0-7DFE-1070-0389-1CE8D20BF051}"/>
                </a:ext>
              </a:extLst>
            </p:cNvPr>
            <p:cNvPicPr>
              <a:picLocks noChangeAspect="1"/>
            </p:cNvPicPr>
            <p:nvPr/>
          </p:nvPicPr>
          <p:blipFill>
            <a:blip r:embed="rId3"/>
            <a:stretch>
              <a:fillRect/>
            </a:stretch>
          </p:blipFill>
          <p:spPr>
            <a:xfrm>
              <a:off x="1066800" y="-152400"/>
              <a:ext cx="6934200" cy="3729824"/>
            </a:xfrm>
            <a:prstGeom prst="rect">
              <a:avLst/>
            </a:prstGeom>
          </p:spPr>
        </p:pic>
      </p:grpSp>
      <p:sp>
        <p:nvSpPr>
          <p:cNvPr id="13" name="Rectangle 12">
            <a:extLst>
              <a:ext uri="{FF2B5EF4-FFF2-40B4-BE49-F238E27FC236}">
                <a16:creationId xmlns:a16="http://schemas.microsoft.com/office/drawing/2014/main" id="{48D1A385-3B34-5E0C-4E06-53E348B9F73C}"/>
              </a:ext>
            </a:extLst>
          </p:cNvPr>
          <p:cNvSpPr/>
          <p:nvPr/>
        </p:nvSpPr>
        <p:spPr bwMode="auto">
          <a:xfrm>
            <a:off x="5053806" y="685800"/>
            <a:ext cx="1804194" cy="6096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8" charset="0"/>
            </a:endParaRPr>
          </a:p>
        </p:txBody>
      </p:sp>
      <p:sp>
        <p:nvSpPr>
          <p:cNvPr id="14" name="Rectangle 13">
            <a:extLst>
              <a:ext uri="{FF2B5EF4-FFF2-40B4-BE49-F238E27FC236}">
                <a16:creationId xmlns:a16="http://schemas.microsoft.com/office/drawing/2014/main" id="{B5762C64-EF4E-990B-432B-E6D453D31A76}"/>
              </a:ext>
            </a:extLst>
          </p:cNvPr>
          <p:cNvSpPr/>
          <p:nvPr/>
        </p:nvSpPr>
        <p:spPr bwMode="auto">
          <a:xfrm>
            <a:off x="1524000" y="4029558"/>
            <a:ext cx="2590800" cy="1761642"/>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8" charset="0"/>
            </a:endParaRPr>
          </a:p>
        </p:txBody>
      </p:sp>
      <p:sp>
        <p:nvSpPr>
          <p:cNvPr id="15" name="Speech Bubble: Rectangle with Corners Rounded 14">
            <a:extLst>
              <a:ext uri="{FF2B5EF4-FFF2-40B4-BE49-F238E27FC236}">
                <a16:creationId xmlns:a16="http://schemas.microsoft.com/office/drawing/2014/main" id="{39E3DA81-4664-4DA5-D382-6F028710D3D4}"/>
              </a:ext>
            </a:extLst>
          </p:cNvPr>
          <p:cNvSpPr/>
          <p:nvPr/>
        </p:nvSpPr>
        <p:spPr bwMode="auto">
          <a:xfrm>
            <a:off x="152399" y="2510190"/>
            <a:ext cx="7203897" cy="1519368"/>
          </a:xfrm>
          <a:prstGeom prst="wedgeRoundRectCallout">
            <a:avLst>
              <a:gd name="adj1" fmla="val 25240"/>
              <a:gd name="adj2" fmla="val 77770"/>
              <a:gd name="adj3" fmla="val 16667"/>
            </a:avLst>
          </a:prstGeom>
          <a:solidFill>
            <a:srgbClr val="00006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CA" i="0" dirty="0"/>
              <a:t>I want to learn from you.</a:t>
            </a:r>
          </a:p>
          <a:p>
            <a:pPr marL="0" marR="0" indent="0" algn="ctr" defTabSz="914400" rtl="0" eaLnBrk="1" fontAlgn="base" latinLnBrk="0" hangingPunct="1">
              <a:lnSpc>
                <a:spcPct val="100000"/>
              </a:lnSpc>
              <a:spcBef>
                <a:spcPct val="50000"/>
              </a:spcBef>
              <a:spcAft>
                <a:spcPct val="0"/>
              </a:spcAft>
              <a:buClrTx/>
              <a:buSzTx/>
              <a:buFontTx/>
              <a:buNone/>
              <a:tabLst/>
            </a:pPr>
            <a:r>
              <a:rPr lang="en-CA" i="0" dirty="0"/>
              <a:t>I want to feel that I was useful to you.</a:t>
            </a:r>
            <a:endParaRPr kumimoji="0" lang="en-CA" sz="2400" b="0" i="0" strike="noStrike" cap="none" normalizeH="0" baseline="0" dirty="0">
              <a:ln>
                <a:noFill/>
              </a:ln>
              <a:effectLst/>
              <a:latin typeface="Times New Roman" pitchFamily="18" charset="0"/>
            </a:endParaRPr>
          </a:p>
        </p:txBody>
      </p:sp>
      <p:sp>
        <p:nvSpPr>
          <p:cNvPr id="16" name="Rectangle 15">
            <a:extLst>
              <a:ext uri="{FF2B5EF4-FFF2-40B4-BE49-F238E27FC236}">
                <a16:creationId xmlns:a16="http://schemas.microsoft.com/office/drawing/2014/main" id="{E8B05605-7870-BE36-1048-914B7406F3FF}"/>
              </a:ext>
            </a:extLst>
          </p:cNvPr>
          <p:cNvSpPr/>
          <p:nvPr/>
        </p:nvSpPr>
        <p:spPr bwMode="auto">
          <a:xfrm>
            <a:off x="5053806" y="2102323"/>
            <a:ext cx="2413794" cy="259877"/>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7106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37" name="Group 13"/>
          <p:cNvGrpSpPr>
            <a:grpSpLocks/>
          </p:cNvGrpSpPr>
          <p:nvPr/>
        </p:nvGrpSpPr>
        <p:grpSpPr bwMode="auto">
          <a:xfrm>
            <a:off x="3124200" y="1246188"/>
            <a:ext cx="2590800" cy="3097212"/>
            <a:chOff x="1968" y="785"/>
            <a:chExt cx="1632" cy="1951"/>
          </a:xfrm>
        </p:grpSpPr>
        <p:pic>
          <p:nvPicPr>
            <p:cNvPr id="3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 y="785"/>
              <a:ext cx="1632" cy="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85" name="Rectangle 6"/>
            <p:cNvSpPr>
              <a:spLocks noChangeArrowheads="1"/>
            </p:cNvSpPr>
            <p:nvPr/>
          </p:nvSpPr>
          <p:spPr bwMode="auto">
            <a:xfrm>
              <a:off x="2496" y="2448"/>
              <a:ext cx="5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CA" altLang="en-US" sz="2400" i="0"/>
                <a:t>Slides</a:t>
              </a:r>
              <a:endParaRPr lang="en-US" altLang="en-US" sz="2400" i="0"/>
            </a:p>
          </p:txBody>
        </p:sp>
      </p:grpSp>
      <p:grpSp>
        <p:nvGrpSpPr>
          <p:cNvPr id="154638" name="Group 14"/>
          <p:cNvGrpSpPr>
            <a:grpSpLocks/>
          </p:cNvGrpSpPr>
          <p:nvPr/>
        </p:nvGrpSpPr>
        <p:grpSpPr bwMode="auto">
          <a:xfrm>
            <a:off x="6105525" y="1312862"/>
            <a:ext cx="2428875" cy="3035300"/>
            <a:chOff x="3846" y="816"/>
            <a:chExt cx="1530" cy="1912"/>
          </a:xfrm>
        </p:grpSpPr>
        <p:pic>
          <p:nvPicPr>
            <p:cNvPr id="3082" name="Picture 5" descr="Cap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6" y="816"/>
              <a:ext cx="1530" cy="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Rectangle 7"/>
            <p:cNvSpPr>
              <a:spLocks noChangeArrowheads="1"/>
            </p:cNvSpPr>
            <p:nvPr/>
          </p:nvSpPr>
          <p:spPr bwMode="auto">
            <a:xfrm>
              <a:off x="4285" y="2437"/>
              <a:ext cx="70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CA" altLang="en-US" sz="2400" i="0" dirty="0"/>
                <a:t>Videos </a:t>
              </a:r>
              <a:endParaRPr lang="en-US" altLang="en-US" sz="2400" i="0" dirty="0"/>
            </a:p>
          </p:txBody>
        </p:sp>
      </p:grpSp>
      <p:grpSp>
        <p:nvGrpSpPr>
          <p:cNvPr id="154635" name="Group 11"/>
          <p:cNvGrpSpPr>
            <a:grpSpLocks/>
          </p:cNvGrpSpPr>
          <p:nvPr/>
        </p:nvGrpSpPr>
        <p:grpSpPr bwMode="auto">
          <a:xfrm>
            <a:off x="658813" y="762000"/>
            <a:ext cx="2160587" cy="3657600"/>
            <a:chOff x="415" y="480"/>
            <a:chExt cx="1361" cy="2304"/>
          </a:xfrm>
        </p:grpSpPr>
        <p:pic>
          <p:nvPicPr>
            <p:cNvPr id="308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 y="480"/>
              <a:ext cx="1361"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Rectangle 8"/>
            <p:cNvSpPr>
              <a:spLocks noChangeArrowheads="1"/>
            </p:cNvSpPr>
            <p:nvPr/>
          </p:nvSpPr>
          <p:spPr bwMode="auto">
            <a:xfrm>
              <a:off x="768" y="2496"/>
              <a:ext cx="46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CA" altLang="en-US" sz="2400" i="0"/>
                <a:t>Text</a:t>
              </a:r>
              <a:endParaRPr lang="en-US" altLang="en-US" sz="2400" i="0"/>
            </a:p>
          </p:txBody>
        </p:sp>
      </p:grpSp>
    </p:spTree>
    <p:extLst>
      <p:ext uri="{BB962C8B-B14F-4D97-AF65-F5344CB8AC3E}">
        <p14:creationId xmlns:p14="http://schemas.microsoft.com/office/powerpoint/2010/main" val="3443392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54635"/>
                                        </p:tgtEl>
                                        <p:attrNameLst>
                                          <p:attrName>style.visibility</p:attrName>
                                        </p:attrNameLst>
                                      </p:cBhvr>
                                      <p:to>
                                        <p:strVal val="visible"/>
                                      </p:to>
                                    </p:set>
                                    <p:anim calcmode="lin" valueType="num">
                                      <p:cBhvr additive="base">
                                        <p:cTn id="7" dur="500" fill="hold"/>
                                        <p:tgtEl>
                                          <p:spTgt spid="154635"/>
                                        </p:tgtEl>
                                        <p:attrNameLst>
                                          <p:attrName>ppt_x</p:attrName>
                                        </p:attrNameLst>
                                      </p:cBhvr>
                                      <p:tavLst>
                                        <p:tav tm="0">
                                          <p:val>
                                            <p:strVal val="#ppt_x"/>
                                          </p:val>
                                        </p:tav>
                                        <p:tav tm="100000">
                                          <p:val>
                                            <p:strVal val="#ppt_x"/>
                                          </p:val>
                                        </p:tav>
                                      </p:tavLst>
                                    </p:anim>
                                    <p:anim calcmode="lin" valueType="num">
                                      <p:cBhvr additive="base">
                                        <p:cTn id="8" dur="500" fill="hold"/>
                                        <p:tgtEl>
                                          <p:spTgt spid="1546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4637"/>
                                        </p:tgtEl>
                                        <p:attrNameLst>
                                          <p:attrName>style.visibility</p:attrName>
                                        </p:attrNameLst>
                                      </p:cBhvr>
                                      <p:to>
                                        <p:strVal val="visible"/>
                                      </p:to>
                                    </p:set>
                                    <p:anim calcmode="lin" valueType="num">
                                      <p:cBhvr additive="base">
                                        <p:cTn id="11" dur="500" fill="hold"/>
                                        <p:tgtEl>
                                          <p:spTgt spid="154637"/>
                                        </p:tgtEl>
                                        <p:attrNameLst>
                                          <p:attrName>ppt_x</p:attrName>
                                        </p:attrNameLst>
                                      </p:cBhvr>
                                      <p:tavLst>
                                        <p:tav tm="0">
                                          <p:val>
                                            <p:strVal val="#ppt_x"/>
                                          </p:val>
                                        </p:tav>
                                        <p:tav tm="100000">
                                          <p:val>
                                            <p:strVal val="#ppt_x"/>
                                          </p:val>
                                        </p:tav>
                                      </p:tavLst>
                                    </p:anim>
                                    <p:anim calcmode="lin" valueType="num">
                                      <p:cBhvr additive="base">
                                        <p:cTn id="12" dur="500" fill="hold"/>
                                        <p:tgtEl>
                                          <p:spTgt spid="1546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4638"/>
                                        </p:tgtEl>
                                        <p:attrNameLst>
                                          <p:attrName>style.visibility</p:attrName>
                                        </p:attrNameLst>
                                      </p:cBhvr>
                                      <p:to>
                                        <p:strVal val="visible"/>
                                      </p:to>
                                    </p:set>
                                    <p:anim calcmode="lin" valueType="num">
                                      <p:cBhvr additive="base">
                                        <p:cTn id="15" dur="500" fill="hold"/>
                                        <p:tgtEl>
                                          <p:spTgt spid="154638"/>
                                        </p:tgtEl>
                                        <p:attrNameLst>
                                          <p:attrName>ppt_x</p:attrName>
                                        </p:attrNameLst>
                                      </p:cBhvr>
                                      <p:tavLst>
                                        <p:tav tm="0">
                                          <p:val>
                                            <p:strVal val="#ppt_x"/>
                                          </p:val>
                                        </p:tav>
                                        <p:tav tm="100000">
                                          <p:val>
                                            <p:strVal val="#ppt_x"/>
                                          </p:val>
                                        </p:tav>
                                      </p:tavLst>
                                    </p:anim>
                                    <p:anim calcmode="lin" valueType="num">
                                      <p:cBhvr additive="base">
                                        <p:cTn id="16" dur="500" fill="hold"/>
                                        <p:tgtEl>
                                          <p:spTgt spid="154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228600"/>
            <a:ext cx="7772400" cy="1143000"/>
          </a:xfrm>
        </p:spPr>
        <p:txBody>
          <a:bodyPr/>
          <a:lstStyle/>
          <a:p>
            <a:pPr eaLnBrk="1" hangingPunct="1"/>
            <a:r>
              <a:rPr lang="en-US" altLang="en-US" dirty="0"/>
              <a:t>Understand Quantifiers!!!</a:t>
            </a:r>
            <a:endParaRPr lang="en-CA" altLang="en-US" dirty="0"/>
          </a:p>
        </p:txBody>
      </p:sp>
      <p:grpSp>
        <p:nvGrpSpPr>
          <p:cNvPr id="4" name="Group 26"/>
          <p:cNvGrpSpPr>
            <a:grpSpLocks/>
          </p:cNvGrpSpPr>
          <p:nvPr/>
        </p:nvGrpSpPr>
        <p:grpSpPr bwMode="auto">
          <a:xfrm flipH="1">
            <a:off x="152400" y="1524000"/>
            <a:ext cx="882650" cy="1828800"/>
            <a:chOff x="2308" y="1513"/>
            <a:chExt cx="1162" cy="2570"/>
          </a:xfrm>
        </p:grpSpPr>
        <p:grpSp>
          <p:nvGrpSpPr>
            <p:cNvPr id="17433" name="Group 27"/>
            <p:cNvGrpSpPr>
              <a:grpSpLocks/>
            </p:cNvGrpSpPr>
            <p:nvPr/>
          </p:nvGrpSpPr>
          <p:grpSpPr bwMode="auto">
            <a:xfrm>
              <a:off x="2308" y="1740"/>
              <a:ext cx="957" cy="2343"/>
              <a:chOff x="2308" y="1740"/>
              <a:chExt cx="957" cy="2343"/>
            </a:xfrm>
          </p:grpSpPr>
          <p:sp>
            <p:nvSpPr>
              <p:cNvPr id="17441" name="Freeform 28"/>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2" name="Freeform 29"/>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3" name="Freeform 30"/>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4" name="Freeform 31"/>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5" name="Freeform 32"/>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6" name="Freeform 33"/>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434" name="Freeform 34"/>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5" name="Freeform 35"/>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6" name="Oval 36"/>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eaLnBrk="1" hangingPunct="1"/>
              <a:endParaRPr lang="en-US" altLang="en-US"/>
            </a:p>
          </p:txBody>
        </p:sp>
        <p:sp>
          <p:nvSpPr>
            <p:cNvPr id="17437" name="Oval 37"/>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eaLnBrk="1" hangingPunct="1"/>
              <a:endParaRPr lang="en-US" altLang="en-US"/>
            </a:p>
          </p:txBody>
        </p:sp>
        <p:sp>
          <p:nvSpPr>
            <p:cNvPr id="17438" name="Oval 38"/>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eaLnBrk="1" hangingPunct="1"/>
              <a:endParaRPr lang="en-US" altLang="en-US"/>
            </a:p>
          </p:txBody>
        </p:sp>
        <p:sp>
          <p:nvSpPr>
            <p:cNvPr id="17439" name="Oval 39"/>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eaLnBrk="1" hangingPunct="1"/>
              <a:endParaRPr lang="en-US" altLang="en-US"/>
            </a:p>
          </p:txBody>
        </p:sp>
        <p:sp>
          <p:nvSpPr>
            <p:cNvPr id="17440" name="Oval 40"/>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ctr"/>
              <a:endParaRPr lang="en-US" altLang="en-US" sz="2400"/>
            </a:p>
          </p:txBody>
        </p:sp>
      </p:grpSp>
      <p:sp>
        <p:nvSpPr>
          <p:cNvPr id="670761" name="AutoShape 41"/>
          <p:cNvSpPr>
            <a:spLocks noChangeArrowheads="1"/>
          </p:cNvSpPr>
          <p:nvPr/>
        </p:nvSpPr>
        <p:spPr bwMode="auto">
          <a:xfrm>
            <a:off x="1074738" y="1371600"/>
            <a:ext cx="5326062" cy="685800"/>
          </a:xfrm>
          <a:prstGeom prst="wedgeRoundRectCallout">
            <a:avLst>
              <a:gd name="adj1" fmla="val -56231"/>
              <a:gd name="adj2" fmla="val 28704"/>
              <a:gd name="adj3" fmla="val 16667"/>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ctr" eaLnBrk="1" hangingPunct="1"/>
            <a:r>
              <a:rPr lang="en-US" altLang="en-US"/>
              <a:t>We  read this left to right.</a:t>
            </a:r>
          </a:p>
        </p:txBody>
      </p:sp>
      <p:grpSp>
        <p:nvGrpSpPr>
          <p:cNvPr id="6" name="Group 42"/>
          <p:cNvGrpSpPr>
            <a:grpSpLocks/>
          </p:cNvGrpSpPr>
          <p:nvPr/>
        </p:nvGrpSpPr>
        <p:grpSpPr bwMode="auto">
          <a:xfrm>
            <a:off x="304800" y="838201"/>
            <a:ext cx="4430713" cy="584201"/>
            <a:chOff x="192" y="528"/>
            <a:chExt cx="2791" cy="368"/>
          </a:xfrm>
        </p:grpSpPr>
        <p:sp>
          <p:nvSpPr>
            <p:cNvPr id="17431" name="Text Box 43"/>
            <p:cNvSpPr txBox="1">
              <a:spLocks noChangeArrowheads="1"/>
            </p:cNvSpPr>
            <p:nvPr/>
          </p:nvSpPr>
          <p:spPr bwMode="auto">
            <a:xfrm>
              <a:off x="192" y="528"/>
              <a:ext cx="755"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l" eaLnBrk="1" hangingPunct="1"/>
              <a:r>
                <a:rPr lang="en-US" altLang="en-US">
                  <a:solidFill>
                    <a:schemeClr val="tx2"/>
                  </a:solidFill>
                </a:rPr>
                <a:t>Proof:</a:t>
              </a:r>
            </a:p>
          </p:txBody>
        </p:sp>
        <p:sp>
          <p:nvSpPr>
            <p:cNvPr id="17432" name="Text Box 44"/>
            <p:cNvSpPr txBox="1">
              <a:spLocks noChangeArrowheads="1"/>
            </p:cNvSpPr>
            <p:nvPr/>
          </p:nvSpPr>
          <p:spPr bwMode="auto">
            <a:xfrm>
              <a:off x="960" y="528"/>
              <a:ext cx="202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l" eaLnBrk="1" hangingPunct="1"/>
              <a:r>
                <a:rPr lang="en-US" altLang="en-US" dirty="0">
                  <a:solidFill>
                    <a:schemeClr val="accent2"/>
                  </a:solidFill>
                  <a:latin typeface="Symbol" pitchFamily="18" charset="2"/>
                </a:rPr>
                <a:t>"</a:t>
              </a:r>
              <a:r>
                <a:rPr lang="en-US" altLang="en-US" dirty="0">
                  <a:solidFill>
                    <a:schemeClr val="accent2"/>
                  </a:solidFill>
                </a:rPr>
                <a:t>b </a:t>
              </a:r>
              <a:r>
                <a:rPr lang="en-US" altLang="en-US" dirty="0">
                  <a:solidFill>
                    <a:schemeClr val="accent2"/>
                  </a:solidFill>
                  <a:latin typeface="Symbol" pitchFamily="18" charset="2"/>
                </a:rPr>
                <a:t>$</a:t>
              </a:r>
              <a:r>
                <a:rPr lang="en-US" altLang="en-US" dirty="0">
                  <a:solidFill>
                    <a:schemeClr val="accent2"/>
                  </a:solidFill>
                </a:rPr>
                <a:t>g</a:t>
              </a:r>
              <a:r>
                <a:rPr lang="en-US" altLang="en-US" dirty="0"/>
                <a:t> </a:t>
              </a:r>
              <a:r>
                <a:rPr lang="en-US" altLang="en-US" dirty="0">
                  <a:solidFill>
                    <a:schemeClr val="accent2"/>
                  </a:solidFill>
                </a:rPr>
                <a:t>Loves(b, g)</a:t>
              </a:r>
            </a:p>
          </p:txBody>
        </p:sp>
      </p:grpSp>
      <p:sp>
        <p:nvSpPr>
          <p:cNvPr id="670766" name="AutoShape 46"/>
          <p:cNvSpPr>
            <a:spLocks noChangeArrowheads="1"/>
          </p:cNvSpPr>
          <p:nvPr/>
        </p:nvSpPr>
        <p:spPr bwMode="auto">
          <a:xfrm>
            <a:off x="1038305" y="2998172"/>
            <a:ext cx="6477000" cy="685800"/>
          </a:xfrm>
          <a:prstGeom prst="wedgeRoundRectCallout">
            <a:avLst>
              <a:gd name="adj1" fmla="val -51595"/>
              <a:gd name="adj2" fmla="val -44961"/>
              <a:gd name="adj3" fmla="val 16667"/>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ctr" eaLnBrk="1" hangingPunct="1"/>
            <a:r>
              <a:rPr lang="en-US" altLang="en-US"/>
              <a:t>I produce the object when it is a </a:t>
            </a:r>
            <a:r>
              <a:rPr lang="en-US" altLang="en-US">
                <a:solidFill>
                  <a:schemeClr val="accent2"/>
                </a:solidFill>
                <a:latin typeface="Symbol" pitchFamily="18" charset="2"/>
              </a:rPr>
              <a:t>$.</a:t>
            </a:r>
            <a:r>
              <a:rPr lang="en-US" altLang="en-US"/>
              <a:t> </a:t>
            </a:r>
          </a:p>
        </p:txBody>
      </p:sp>
      <p:grpSp>
        <p:nvGrpSpPr>
          <p:cNvPr id="7" name="Group 47"/>
          <p:cNvGrpSpPr>
            <a:grpSpLocks/>
          </p:cNvGrpSpPr>
          <p:nvPr/>
        </p:nvGrpSpPr>
        <p:grpSpPr bwMode="auto">
          <a:xfrm>
            <a:off x="76200" y="2819400"/>
            <a:ext cx="912813" cy="1905000"/>
            <a:chOff x="2593" y="768"/>
            <a:chExt cx="849" cy="1475"/>
          </a:xfrm>
        </p:grpSpPr>
        <p:sp>
          <p:nvSpPr>
            <p:cNvPr id="17421" name="Freeform 48"/>
            <p:cNvSpPr>
              <a:spLocks/>
            </p:cNvSpPr>
            <p:nvPr/>
          </p:nvSpPr>
          <p:spPr bwMode="auto">
            <a:xfrm>
              <a:off x="3035" y="1179"/>
              <a:ext cx="302" cy="308"/>
            </a:xfrm>
            <a:custGeom>
              <a:avLst/>
              <a:gdLst>
                <a:gd name="T0" fmla="*/ 220 w 302"/>
                <a:gd name="T1" fmla="*/ 225 h 308"/>
                <a:gd name="T2" fmla="*/ 220 w 302"/>
                <a:gd name="T3" fmla="*/ 197 h 308"/>
                <a:gd name="T4" fmla="*/ 216 w 302"/>
                <a:gd name="T5" fmla="*/ 159 h 308"/>
                <a:gd name="T6" fmla="*/ 208 w 302"/>
                <a:gd name="T7" fmla="*/ 135 h 308"/>
                <a:gd name="T8" fmla="*/ 198 w 302"/>
                <a:gd name="T9" fmla="*/ 116 h 308"/>
                <a:gd name="T10" fmla="*/ 181 w 302"/>
                <a:gd name="T11" fmla="*/ 93 h 308"/>
                <a:gd name="T12" fmla="*/ 193 w 302"/>
                <a:gd name="T13" fmla="*/ 80 h 308"/>
                <a:gd name="T14" fmla="*/ 199 w 302"/>
                <a:gd name="T15" fmla="*/ 60 h 308"/>
                <a:gd name="T16" fmla="*/ 196 w 302"/>
                <a:gd name="T17" fmla="*/ 38 h 308"/>
                <a:gd name="T18" fmla="*/ 184 w 302"/>
                <a:gd name="T19" fmla="*/ 18 h 308"/>
                <a:gd name="T20" fmla="*/ 163 w 302"/>
                <a:gd name="T21" fmla="*/ 5 h 308"/>
                <a:gd name="T22" fmla="*/ 142 w 302"/>
                <a:gd name="T23" fmla="*/ 0 h 308"/>
                <a:gd name="T24" fmla="*/ 136 w 302"/>
                <a:gd name="T25" fmla="*/ 9 h 308"/>
                <a:gd name="T26" fmla="*/ 148 w 302"/>
                <a:gd name="T27" fmla="*/ 15 h 308"/>
                <a:gd name="T28" fmla="*/ 160 w 302"/>
                <a:gd name="T29" fmla="*/ 23 h 308"/>
                <a:gd name="T30" fmla="*/ 172 w 302"/>
                <a:gd name="T31" fmla="*/ 39 h 308"/>
                <a:gd name="T32" fmla="*/ 171 w 302"/>
                <a:gd name="T33" fmla="*/ 57 h 308"/>
                <a:gd name="T34" fmla="*/ 157 w 302"/>
                <a:gd name="T35" fmla="*/ 71 h 308"/>
                <a:gd name="T36" fmla="*/ 151 w 302"/>
                <a:gd name="T37" fmla="*/ 74 h 308"/>
                <a:gd name="T38" fmla="*/ 117 w 302"/>
                <a:gd name="T39" fmla="*/ 71 h 308"/>
                <a:gd name="T40" fmla="*/ 93 w 302"/>
                <a:gd name="T41" fmla="*/ 74 h 308"/>
                <a:gd name="T42" fmla="*/ 69 w 302"/>
                <a:gd name="T43" fmla="*/ 84 h 308"/>
                <a:gd name="T44" fmla="*/ 64 w 302"/>
                <a:gd name="T45" fmla="*/ 87 h 308"/>
                <a:gd name="T46" fmla="*/ 45 w 302"/>
                <a:gd name="T47" fmla="*/ 75 h 308"/>
                <a:gd name="T48" fmla="*/ 28 w 302"/>
                <a:gd name="T49" fmla="*/ 59 h 308"/>
                <a:gd name="T50" fmla="*/ 25 w 302"/>
                <a:gd name="T51" fmla="*/ 48 h 308"/>
                <a:gd name="T52" fmla="*/ 30 w 302"/>
                <a:gd name="T53" fmla="*/ 36 h 308"/>
                <a:gd name="T54" fmla="*/ 43 w 302"/>
                <a:gd name="T55" fmla="*/ 29 h 308"/>
                <a:gd name="T56" fmla="*/ 48 w 302"/>
                <a:gd name="T57" fmla="*/ 20 h 308"/>
                <a:gd name="T58" fmla="*/ 40 w 302"/>
                <a:gd name="T59" fmla="*/ 15 h 308"/>
                <a:gd name="T60" fmla="*/ 25 w 302"/>
                <a:gd name="T61" fmla="*/ 18 h 308"/>
                <a:gd name="T62" fmla="*/ 6 w 302"/>
                <a:gd name="T63" fmla="*/ 36 h 308"/>
                <a:gd name="T64" fmla="*/ 0 w 302"/>
                <a:gd name="T65" fmla="*/ 56 h 308"/>
                <a:gd name="T66" fmla="*/ 6 w 302"/>
                <a:gd name="T67" fmla="*/ 74 h 308"/>
                <a:gd name="T68" fmla="*/ 22 w 302"/>
                <a:gd name="T69" fmla="*/ 93 h 308"/>
                <a:gd name="T70" fmla="*/ 40 w 302"/>
                <a:gd name="T71" fmla="*/ 107 h 308"/>
                <a:gd name="T72" fmla="*/ 25 w 302"/>
                <a:gd name="T73" fmla="*/ 140 h 308"/>
                <a:gd name="T74" fmla="*/ 22 w 302"/>
                <a:gd name="T75" fmla="*/ 171 h 308"/>
                <a:gd name="T76" fmla="*/ 24 w 302"/>
                <a:gd name="T77" fmla="*/ 204 h 308"/>
                <a:gd name="T78" fmla="*/ 27 w 302"/>
                <a:gd name="T79" fmla="*/ 233 h 308"/>
                <a:gd name="T80" fmla="*/ 39 w 302"/>
                <a:gd name="T81" fmla="*/ 258 h 308"/>
                <a:gd name="T82" fmla="*/ 55 w 302"/>
                <a:gd name="T83" fmla="*/ 278 h 308"/>
                <a:gd name="T84" fmla="*/ 79 w 302"/>
                <a:gd name="T85" fmla="*/ 293 h 308"/>
                <a:gd name="T86" fmla="*/ 99 w 302"/>
                <a:gd name="T87" fmla="*/ 303 h 308"/>
                <a:gd name="T88" fmla="*/ 124 w 302"/>
                <a:gd name="T89" fmla="*/ 308 h 308"/>
                <a:gd name="T90" fmla="*/ 148 w 302"/>
                <a:gd name="T91" fmla="*/ 308 h 308"/>
                <a:gd name="T92" fmla="*/ 172 w 302"/>
                <a:gd name="T93" fmla="*/ 305 h 308"/>
                <a:gd name="T94" fmla="*/ 196 w 302"/>
                <a:gd name="T95" fmla="*/ 297 h 308"/>
                <a:gd name="T96" fmla="*/ 208 w 302"/>
                <a:gd name="T97" fmla="*/ 284 h 308"/>
                <a:gd name="T98" fmla="*/ 220 w 302"/>
                <a:gd name="T99" fmla="*/ 266 h 308"/>
                <a:gd name="T100" fmla="*/ 253 w 302"/>
                <a:gd name="T101" fmla="*/ 278 h 308"/>
                <a:gd name="T102" fmla="*/ 273 w 302"/>
                <a:gd name="T103" fmla="*/ 288 h 308"/>
                <a:gd name="T104" fmla="*/ 288 w 302"/>
                <a:gd name="T105" fmla="*/ 290 h 308"/>
                <a:gd name="T106" fmla="*/ 298 w 302"/>
                <a:gd name="T107" fmla="*/ 281 h 308"/>
                <a:gd name="T108" fmla="*/ 302 w 302"/>
                <a:gd name="T109" fmla="*/ 269 h 308"/>
                <a:gd name="T110" fmla="*/ 294 w 302"/>
                <a:gd name="T111" fmla="*/ 254 h 308"/>
                <a:gd name="T112" fmla="*/ 270 w 302"/>
                <a:gd name="T113" fmla="*/ 243 h 308"/>
                <a:gd name="T114" fmla="*/ 238 w 302"/>
                <a:gd name="T115" fmla="*/ 236 h 308"/>
                <a:gd name="T116" fmla="*/ 220 w 302"/>
                <a:gd name="T117" fmla="*/ 225 h 3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2"/>
                <a:gd name="T178" fmla="*/ 0 h 308"/>
                <a:gd name="T179" fmla="*/ 302 w 302"/>
                <a:gd name="T180" fmla="*/ 308 h 3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2" h="308">
                  <a:moveTo>
                    <a:pt x="220" y="225"/>
                  </a:moveTo>
                  <a:lnTo>
                    <a:pt x="220" y="197"/>
                  </a:lnTo>
                  <a:lnTo>
                    <a:pt x="216" y="159"/>
                  </a:lnTo>
                  <a:lnTo>
                    <a:pt x="208" y="135"/>
                  </a:lnTo>
                  <a:lnTo>
                    <a:pt x="198" y="116"/>
                  </a:lnTo>
                  <a:lnTo>
                    <a:pt x="181" y="93"/>
                  </a:lnTo>
                  <a:lnTo>
                    <a:pt x="193" y="80"/>
                  </a:lnTo>
                  <a:lnTo>
                    <a:pt x="199" y="60"/>
                  </a:lnTo>
                  <a:lnTo>
                    <a:pt x="196" y="38"/>
                  </a:lnTo>
                  <a:lnTo>
                    <a:pt x="184" y="18"/>
                  </a:lnTo>
                  <a:lnTo>
                    <a:pt x="163" y="5"/>
                  </a:lnTo>
                  <a:lnTo>
                    <a:pt x="142" y="0"/>
                  </a:lnTo>
                  <a:lnTo>
                    <a:pt x="136" y="9"/>
                  </a:lnTo>
                  <a:lnTo>
                    <a:pt x="148" y="15"/>
                  </a:lnTo>
                  <a:lnTo>
                    <a:pt x="160" y="23"/>
                  </a:lnTo>
                  <a:lnTo>
                    <a:pt x="172" y="39"/>
                  </a:lnTo>
                  <a:lnTo>
                    <a:pt x="171" y="57"/>
                  </a:lnTo>
                  <a:lnTo>
                    <a:pt x="157" y="71"/>
                  </a:lnTo>
                  <a:lnTo>
                    <a:pt x="151" y="74"/>
                  </a:lnTo>
                  <a:lnTo>
                    <a:pt x="117" y="71"/>
                  </a:lnTo>
                  <a:lnTo>
                    <a:pt x="93" y="74"/>
                  </a:lnTo>
                  <a:lnTo>
                    <a:pt x="69" y="84"/>
                  </a:lnTo>
                  <a:lnTo>
                    <a:pt x="64" y="87"/>
                  </a:lnTo>
                  <a:lnTo>
                    <a:pt x="45" y="75"/>
                  </a:lnTo>
                  <a:lnTo>
                    <a:pt x="28" y="59"/>
                  </a:lnTo>
                  <a:lnTo>
                    <a:pt x="25" y="48"/>
                  </a:lnTo>
                  <a:lnTo>
                    <a:pt x="30" y="36"/>
                  </a:lnTo>
                  <a:lnTo>
                    <a:pt x="43" y="29"/>
                  </a:lnTo>
                  <a:lnTo>
                    <a:pt x="48" y="20"/>
                  </a:lnTo>
                  <a:lnTo>
                    <a:pt x="40" y="15"/>
                  </a:lnTo>
                  <a:lnTo>
                    <a:pt x="25" y="18"/>
                  </a:lnTo>
                  <a:lnTo>
                    <a:pt x="6" y="36"/>
                  </a:lnTo>
                  <a:lnTo>
                    <a:pt x="0" y="56"/>
                  </a:lnTo>
                  <a:lnTo>
                    <a:pt x="6" y="74"/>
                  </a:lnTo>
                  <a:lnTo>
                    <a:pt x="22" y="93"/>
                  </a:lnTo>
                  <a:lnTo>
                    <a:pt x="40" y="107"/>
                  </a:lnTo>
                  <a:lnTo>
                    <a:pt x="25" y="140"/>
                  </a:lnTo>
                  <a:lnTo>
                    <a:pt x="22" y="171"/>
                  </a:lnTo>
                  <a:lnTo>
                    <a:pt x="24" y="204"/>
                  </a:lnTo>
                  <a:lnTo>
                    <a:pt x="27" y="233"/>
                  </a:lnTo>
                  <a:lnTo>
                    <a:pt x="39" y="258"/>
                  </a:lnTo>
                  <a:lnTo>
                    <a:pt x="55" y="278"/>
                  </a:lnTo>
                  <a:lnTo>
                    <a:pt x="79" y="293"/>
                  </a:lnTo>
                  <a:lnTo>
                    <a:pt x="99" y="303"/>
                  </a:lnTo>
                  <a:lnTo>
                    <a:pt x="124" y="308"/>
                  </a:lnTo>
                  <a:lnTo>
                    <a:pt x="148" y="308"/>
                  </a:lnTo>
                  <a:lnTo>
                    <a:pt x="172" y="305"/>
                  </a:lnTo>
                  <a:lnTo>
                    <a:pt x="196" y="297"/>
                  </a:lnTo>
                  <a:lnTo>
                    <a:pt x="208" y="284"/>
                  </a:lnTo>
                  <a:lnTo>
                    <a:pt x="220" y="266"/>
                  </a:lnTo>
                  <a:lnTo>
                    <a:pt x="253" y="278"/>
                  </a:lnTo>
                  <a:lnTo>
                    <a:pt x="273" y="288"/>
                  </a:lnTo>
                  <a:lnTo>
                    <a:pt x="288" y="290"/>
                  </a:lnTo>
                  <a:lnTo>
                    <a:pt x="298" y="281"/>
                  </a:lnTo>
                  <a:lnTo>
                    <a:pt x="302" y="269"/>
                  </a:lnTo>
                  <a:lnTo>
                    <a:pt x="294" y="254"/>
                  </a:lnTo>
                  <a:lnTo>
                    <a:pt x="270" y="243"/>
                  </a:lnTo>
                  <a:lnTo>
                    <a:pt x="238" y="236"/>
                  </a:lnTo>
                  <a:lnTo>
                    <a:pt x="220" y="225"/>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2" name="Freeform 49"/>
            <p:cNvSpPr>
              <a:spLocks/>
            </p:cNvSpPr>
            <p:nvPr/>
          </p:nvSpPr>
          <p:spPr bwMode="auto">
            <a:xfrm>
              <a:off x="3065" y="1498"/>
              <a:ext cx="216" cy="346"/>
            </a:xfrm>
            <a:custGeom>
              <a:avLst/>
              <a:gdLst>
                <a:gd name="T0" fmla="*/ 45 w 216"/>
                <a:gd name="T1" fmla="*/ 18 h 346"/>
                <a:gd name="T2" fmla="*/ 57 w 216"/>
                <a:gd name="T3" fmla="*/ 8 h 346"/>
                <a:gd name="T4" fmla="*/ 78 w 216"/>
                <a:gd name="T5" fmla="*/ 0 h 346"/>
                <a:gd name="T6" fmla="*/ 99 w 216"/>
                <a:gd name="T7" fmla="*/ 2 h 346"/>
                <a:gd name="T8" fmla="*/ 117 w 216"/>
                <a:gd name="T9" fmla="*/ 5 h 346"/>
                <a:gd name="T10" fmla="*/ 140 w 216"/>
                <a:gd name="T11" fmla="*/ 12 h 346"/>
                <a:gd name="T12" fmla="*/ 158 w 216"/>
                <a:gd name="T13" fmla="*/ 28 h 346"/>
                <a:gd name="T14" fmla="*/ 174 w 216"/>
                <a:gd name="T15" fmla="*/ 44 h 346"/>
                <a:gd name="T16" fmla="*/ 191 w 216"/>
                <a:gd name="T17" fmla="*/ 73 h 346"/>
                <a:gd name="T18" fmla="*/ 203 w 216"/>
                <a:gd name="T19" fmla="*/ 104 h 346"/>
                <a:gd name="T20" fmla="*/ 210 w 216"/>
                <a:gd name="T21" fmla="*/ 139 h 346"/>
                <a:gd name="T22" fmla="*/ 215 w 216"/>
                <a:gd name="T23" fmla="*/ 173 h 346"/>
                <a:gd name="T24" fmla="*/ 216 w 216"/>
                <a:gd name="T25" fmla="*/ 211 h 346"/>
                <a:gd name="T26" fmla="*/ 210 w 216"/>
                <a:gd name="T27" fmla="*/ 245 h 346"/>
                <a:gd name="T28" fmla="*/ 206 w 216"/>
                <a:gd name="T29" fmla="*/ 271 h 346"/>
                <a:gd name="T30" fmla="*/ 195 w 216"/>
                <a:gd name="T31" fmla="*/ 299 h 346"/>
                <a:gd name="T32" fmla="*/ 176 w 216"/>
                <a:gd name="T33" fmla="*/ 320 h 346"/>
                <a:gd name="T34" fmla="*/ 150 w 216"/>
                <a:gd name="T35" fmla="*/ 337 h 346"/>
                <a:gd name="T36" fmla="*/ 114 w 216"/>
                <a:gd name="T37" fmla="*/ 344 h 346"/>
                <a:gd name="T38" fmla="*/ 78 w 216"/>
                <a:gd name="T39" fmla="*/ 346 h 346"/>
                <a:gd name="T40" fmla="*/ 50 w 216"/>
                <a:gd name="T41" fmla="*/ 340 h 346"/>
                <a:gd name="T42" fmla="*/ 24 w 216"/>
                <a:gd name="T43" fmla="*/ 325 h 346"/>
                <a:gd name="T44" fmla="*/ 9 w 216"/>
                <a:gd name="T45" fmla="*/ 302 h 346"/>
                <a:gd name="T46" fmla="*/ 0 w 216"/>
                <a:gd name="T47" fmla="*/ 268 h 346"/>
                <a:gd name="T48" fmla="*/ 3 w 216"/>
                <a:gd name="T49" fmla="*/ 236 h 346"/>
                <a:gd name="T50" fmla="*/ 17 w 216"/>
                <a:gd name="T51" fmla="*/ 211 h 346"/>
                <a:gd name="T52" fmla="*/ 30 w 216"/>
                <a:gd name="T53" fmla="*/ 193 h 346"/>
                <a:gd name="T54" fmla="*/ 42 w 216"/>
                <a:gd name="T55" fmla="*/ 175 h 346"/>
                <a:gd name="T56" fmla="*/ 47 w 216"/>
                <a:gd name="T57" fmla="*/ 155 h 346"/>
                <a:gd name="T58" fmla="*/ 45 w 216"/>
                <a:gd name="T59" fmla="*/ 134 h 346"/>
                <a:gd name="T60" fmla="*/ 38 w 216"/>
                <a:gd name="T61" fmla="*/ 109 h 346"/>
                <a:gd name="T62" fmla="*/ 32 w 216"/>
                <a:gd name="T63" fmla="*/ 85 h 346"/>
                <a:gd name="T64" fmla="*/ 30 w 216"/>
                <a:gd name="T65" fmla="*/ 59 h 346"/>
                <a:gd name="T66" fmla="*/ 35 w 216"/>
                <a:gd name="T67" fmla="*/ 34 h 346"/>
                <a:gd name="T68" fmla="*/ 45 w 216"/>
                <a:gd name="T69" fmla="*/ 18 h 3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6"/>
                <a:gd name="T106" fmla="*/ 0 h 346"/>
                <a:gd name="T107" fmla="*/ 216 w 216"/>
                <a:gd name="T108" fmla="*/ 346 h 3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6" h="346">
                  <a:moveTo>
                    <a:pt x="45" y="18"/>
                  </a:moveTo>
                  <a:lnTo>
                    <a:pt x="57" y="8"/>
                  </a:lnTo>
                  <a:lnTo>
                    <a:pt x="78" y="0"/>
                  </a:lnTo>
                  <a:lnTo>
                    <a:pt x="99" y="2"/>
                  </a:lnTo>
                  <a:lnTo>
                    <a:pt x="117" y="5"/>
                  </a:lnTo>
                  <a:lnTo>
                    <a:pt x="140" y="12"/>
                  </a:lnTo>
                  <a:lnTo>
                    <a:pt x="158" y="28"/>
                  </a:lnTo>
                  <a:lnTo>
                    <a:pt x="174" y="44"/>
                  </a:lnTo>
                  <a:lnTo>
                    <a:pt x="191" y="73"/>
                  </a:lnTo>
                  <a:lnTo>
                    <a:pt x="203" y="104"/>
                  </a:lnTo>
                  <a:lnTo>
                    <a:pt x="210" y="139"/>
                  </a:lnTo>
                  <a:lnTo>
                    <a:pt x="215" y="173"/>
                  </a:lnTo>
                  <a:lnTo>
                    <a:pt x="216" y="211"/>
                  </a:lnTo>
                  <a:lnTo>
                    <a:pt x="210" y="245"/>
                  </a:lnTo>
                  <a:lnTo>
                    <a:pt x="206" y="271"/>
                  </a:lnTo>
                  <a:lnTo>
                    <a:pt x="195" y="299"/>
                  </a:lnTo>
                  <a:lnTo>
                    <a:pt x="176" y="320"/>
                  </a:lnTo>
                  <a:lnTo>
                    <a:pt x="150" y="337"/>
                  </a:lnTo>
                  <a:lnTo>
                    <a:pt x="114" y="344"/>
                  </a:lnTo>
                  <a:lnTo>
                    <a:pt x="78" y="346"/>
                  </a:lnTo>
                  <a:lnTo>
                    <a:pt x="50" y="340"/>
                  </a:lnTo>
                  <a:lnTo>
                    <a:pt x="24" y="325"/>
                  </a:lnTo>
                  <a:lnTo>
                    <a:pt x="9" y="302"/>
                  </a:lnTo>
                  <a:lnTo>
                    <a:pt x="0" y="268"/>
                  </a:lnTo>
                  <a:lnTo>
                    <a:pt x="3" y="236"/>
                  </a:lnTo>
                  <a:lnTo>
                    <a:pt x="17" y="211"/>
                  </a:lnTo>
                  <a:lnTo>
                    <a:pt x="30" y="193"/>
                  </a:lnTo>
                  <a:lnTo>
                    <a:pt x="42" y="175"/>
                  </a:lnTo>
                  <a:lnTo>
                    <a:pt x="47" y="155"/>
                  </a:lnTo>
                  <a:lnTo>
                    <a:pt x="45" y="134"/>
                  </a:lnTo>
                  <a:lnTo>
                    <a:pt x="38" y="109"/>
                  </a:lnTo>
                  <a:lnTo>
                    <a:pt x="32" y="85"/>
                  </a:lnTo>
                  <a:lnTo>
                    <a:pt x="30" y="59"/>
                  </a:lnTo>
                  <a:lnTo>
                    <a:pt x="35" y="34"/>
                  </a:lnTo>
                  <a:lnTo>
                    <a:pt x="45" y="1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3" name="Freeform 50"/>
            <p:cNvSpPr>
              <a:spLocks/>
            </p:cNvSpPr>
            <p:nvPr/>
          </p:nvSpPr>
          <p:spPr bwMode="auto">
            <a:xfrm>
              <a:off x="2825" y="1515"/>
              <a:ext cx="321" cy="165"/>
            </a:xfrm>
            <a:custGeom>
              <a:avLst/>
              <a:gdLst>
                <a:gd name="T0" fmla="*/ 254 w 321"/>
                <a:gd name="T1" fmla="*/ 36 h 165"/>
                <a:gd name="T2" fmla="*/ 269 w 321"/>
                <a:gd name="T3" fmla="*/ 15 h 165"/>
                <a:gd name="T4" fmla="*/ 294 w 321"/>
                <a:gd name="T5" fmla="*/ 0 h 165"/>
                <a:gd name="T6" fmla="*/ 311 w 321"/>
                <a:gd name="T7" fmla="*/ 3 h 165"/>
                <a:gd name="T8" fmla="*/ 321 w 321"/>
                <a:gd name="T9" fmla="*/ 18 h 165"/>
                <a:gd name="T10" fmla="*/ 318 w 321"/>
                <a:gd name="T11" fmla="*/ 50 h 165"/>
                <a:gd name="T12" fmla="*/ 306 w 321"/>
                <a:gd name="T13" fmla="*/ 80 h 165"/>
                <a:gd name="T14" fmla="*/ 282 w 321"/>
                <a:gd name="T15" fmla="*/ 98 h 165"/>
                <a:gd name="T16" fmla="*/ 243 w 321"/>
                <a:gd name="T17" fmla="*/ 119 h 165"/>
                <a:gd name="T18" fmla="*/ 207 w 321"/>
                <a:gd name="T19" fmla="*/ 147 h 165"/>
                <a:gd name="T20" fmla="*/ 179 w 321"/>
                <a:gd name="T21" fmla="*/ 165 h 165"/>
                <a:gd name="T22" fmla="*/ 162 w 321"/>
                <a:gd name="T23" fmla="*/ 164 h 165"/>
                <a:gd name="T24" fmla="*/ 137 w 321"/>
                <a:gd name="T25" fmla="*/ 149 h 165"/>
                <a:gd name="T26" fmla="*/ 104 w 321"/>
                <a:gd name="T27" fmla="*/ 116 h 165"/>
                <a:gd name="T28" fmla="*/ 75 w 321"/>
                <a:gd name="T29" fmla="*/ 93 h 165"/>
                <a:gd name="T30" fmla="*/ 62 w 321"/>
                <a:gd name="T31" fmla="*/ 98 h 165"/>
                <a:gd name="T32" fmla="*/ 54 w 321"/>
                <a:gd name="T33" fmla="*/ 116 h 165"/>
                <a:gd name="T34" fmla="*/ 50 w 321"/>
                <a:gd name="T35" fmla="*/ 117 h 165"/>
                <a:gd name="T36" fmla="*/ 24 w 321"/>
                <a:gd name="T37" fmla="*/ 120 h 165"/>
                <a:gd name="T38" fmla="*/ 9 w 321"/>
                <a:gd name="T39" fmla="*/ 107 h 165"/>
                <a:gd name="T40" fmla="*/ 2 w 321"/>
                <a:gd name="T41" fmla="*/ 75 h 165"/>
                <a:gd name="T42" fmla="*/ 0 w 321"/>
                <a:gd name="T43" fmla="*/ 30 h 165"/>
                <a:gd name="T44" fmla="*/ 18 w 321"/>
                <a:gd name="T45" fmla="*/ 9 h 165"/>
                <a:gd name="T46" fmla="*/ 45 w 321"/>
                <a:gd name="T47" fmla="*/ 9 h 165"/>
                <a:gd name="T48" fmla="*/ 69 w 321"/>
                <a:gd name="T49" fmla="*/ 20 h 165"/>
                <a:gd name="T50" fmla="*/ 89 w 321"/>
                <a:gd name="T51" fmla="*/ 51 h 165"/>
                <a:gd name="T52" fmla="*/ 104 w 321"/>
                <a:gd name="T53" fmla="*/ 77 h 165"/>
                <a:gd name="T54" fmla="*/ 126 w 321"/>
                <a:gd name="T55" fmla="*/ 101 h 165"/>
                <a:gd name="T56" fmla="*/ 152 w 321"/>
                <a:gd name="T57" fmla="*/ 120 h 165"/>
                <a:gd name="T58" fmla="*/ 171 w 321"/>
                <a:gd name="T59" fmla="*/ 123 h 165"/>
                <a:gd name="T60" fmla="*/ 189 w 321"/>
                <a:gd name="T61" fmla="*/ 116 h 165"/>
                <a:gd name="T62" fmla="*/ 212 w 321"/>
                <a:gd name="T63" fmla="*/ 96 h 165"/>
                <a:gd name="T64" fmla="*/ 231 w 321"/>
                <a:gd name="T65" fmla="*/ 72 h 165"/>
                <a:gd name="T66" fmla="*/ 254 w 321"/>
                <a:gd name="T67" fmla="*/ 36 h 1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1"/>
                <a:gd name="T103" fmla="*/ 0 h 165"/>
                <a:gd name="T104" fmla="*/ 321 w 321"/>
                <a:gd name="T105" fmla="*/ 165 h 16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1" h="165">
                  <a:moveTo>
                    <a:pt x="254" y="36"/>
                  </a:moveTo>
                  <a:lnTo>
                    <a:pt x="269" y="15"/>
                  </a:lnTo>
                  <a:lnTo>
                    <a:pt x="294" y="0"/>
                  </a:lnTo>
                  <a:lnTo>
                    <a:pt x="311" y="3"/>
                  </a:lnTo>
                  <a:lnTo>
                    <a:pt x="321" y="18"/>
                  </a:lnTo>
                  <a:lnTo>
                    <a:pt x="318" y="50"/>
                  </a:lnTo>
                  <a:lnTo>
                    <a:pt x="306" y="80"/>
                  </a:lnTo>
                  <a:lnTo>
                    <a:pt x="282" y="98"/>
                  </a:lnTo>
                  <a:lnTo>
                    <a:pt x="243" y="119"/>
                  </a:lnTo>
                  <a:lnTo>
                    <a:pt x="207" y="147"/>
                  </a:lnTo>
                  <a:lnTo>
                    <a:pt x="179" y="165"/>
                  </a:lnTo>
                  <a:lnTo>
                    <a:pt x="162" y="164"/>
                  </a:lnTo>
                  <a:lnTo>
                    <a:pt x="137" y="149"/>
                  </a:lnTo>
                  <a:lnTo>
                    <a:pt x="104" y="116"/>
                  </a:lnTo>
                  <a:lnTo>
                    <a:pt x="75" y="93"/>
                  </a:lnTo>
                  <a:lnTo>
                    <a:pt x="62" y="98"/>
                  </a:lnTo>
                  <a:lnTo>
                    <a:pt x="54" y="116"/>
                  </a:lnTo>
                  <a:lnTo>
                    <a:pt x="50" y="117"/>
                  </a:lnTo>
                  <a:lnTo>
                    <a:pt x="24" y="120"/>
                  </a:lnTo>
                  <a:lnTo>
                    <a:pt x="9" y="107"/>
                  </a:lnTo>
                  <a:lnTo>
                    <a:pt x="2" y="75"/>
                  </a:lnTo>
                  <a:lnTo>
                    <a:pt x="0" y="30"/>
                  </a:lnTo>
                  <a:lnTo>
                    <a:pt x="18" y="9"/>
                  </a:lnTo>
                  <a:lnTo>
                    <a:pt x="45" y="9"/>
                  </a:lnTo>
                  <a:lnTo>
                    <a:pt x="69" y="20"/>
                  </a:lnTo>
                  <a:lnTo>
                    <a:pt x="89" y="51"/>
                  </a:lnTo>
                  <a:lnTo>
                    <a:pt x="104" y="77"/>
                  </a:lnTo>
                  <a:lnTo>
                    <a:pt x="126" y="101"/>
                  </a:lnTo>
                  <a:lnTo>
                    <a:pt x="152" y="120"/>
                  </a:lnTo>
                  <a:lnTo>
                    <a:pt x="171" y="123"/>
                  </a:lnTo>
                  <a:lnTo>
                    <a:pt x="189" y="116"/>
                  </a:lnTo>
                  <a:lnTo>
                    <a:pt x="212" y="96"/>
                  </a:lnTo>
                  <a:lnTo>
                    <a:pt x="231" y="72"/>
                  </a:lnTo>
                  <a:lnTo>
                    <a:pt x="254" y="36"/>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4" name="Freeform 51"/>
            <p:cNvSpPr>
              <a:spLocks/>
            </p:cNvSpPr>
            <p:nvPr/>
          </p:nvSpPr>
          <p:spPr bwMode="auto">
            <a:xfrm>
              <a:off x="3202" y="1530"/>
              <a:ext cx="240" cy="348"/>
            </a:xfrm>
            <a:custGeom>
              <a:avLst/>
              <a:gdLst>
                <a:gd name="T0" fmla="*/ 16 w 240"/>
                <a:gd name="T1" fmla="*/ 2 h 348"/>
                <a:gd name="T2" fmla="*/ 45 w 240"/>
                <a:gd name="T3" fmla="*/ 6 h 348"/>
                <a:gd name="T4" fmla="*/ 67 w 240"/>
                <a:gd name="T5" fmla="*/ 32 h 348"/>
                <a:gd name="T6" fmla="*/ 91 w 240"/>
                <a:gd name="T7" fmla="*/ 57 h 348"/>
                <a:gd name="T8" fmla="*/ 121 w 240"/>
                <a:gd name="T9" fmla="*/ 81 h 348"/>
                <a:gd name="T10" fmla="*/ 144 w 240"/>
                <a:gd name="T11" fmla="*/ 99 h 348"/>
                <a:gd name="T12" fmla="*/ 169 w 240"/>
                <a:gd name="T13" fmla="*/ 113 h 348"/>
                <a:gd name="T14" fmla="*/ 196 w 240"/>
                <a:gd name="T15" fmla="*/ 126 h 348"/>
                <a:gd name="T16" fmla="*/ 219 w 240"/>
                <a:gd name="T17" fmla="*/ 135 h 348"/>
                <a:gd name="T18" fmla="*/ 235 w 240"/>
                <a:gd name="T19" fmla="*/ 147 h 348"/>
                <a:gd name="T20" fmla="*/ 240 w 240"/>
                <a:gd name="T21" fmla="*/ 159 h 348"/>
                <a:gd name="T22" fmla="*/ 231 w 240"/>
                <a:gd name="T23" fmla="*/ 176 h 348"/>
                <a:gd name="T24" fmla="*/ 210 w 240"/>
                <a:gd name="T25" fmla="*/ 191 h 348"/>
                <a:gd name="T26" fmla="*/ 166 w 240"/>
                <a:gd name="T27" fmla="*/ 203 h 348"/>
                <a:gd name="T28" fmla="*/ 127 w 240"/>
                <a:gd name="T29" fmla="*/ 215 h 348"/>
                <a:gd name="T30" fmla="*/ 103 w 240"/>
                <a:gd name="T31" fmla="*/ 230 h 348"/>
                <a:gd name="T32" fmla="*/ 108 w 240"/>
                <a:gd name="T33" fmla="*/ 245 h 348"/>
                <a:gd name="T34" fmla="*/ 109 w 240"/>
                <a:gd name="T35" fmla="*/ 249 h 348"/>
                <a:gd name="T36" fmla="*/ 135 w 240"/>
                <a:gd name="T37" fmla="*/ 273 h 348"/>
                <a:gd name="T38" fmla="*/ 163 w 240"/>
                <a:gd name="T39" fmla="*/ 293 h 348"/>
                <a:gd name="T40" fmla="*/ 189 w 240"/>
                <a:gd name="T41" fmla="*/ 309 h 348"/>
                <a:gd name="T42" fmla="*/ 193 w 240"/>
                <a:gd name="T43" fmla="*/ 317 h 348"/>
                <a:gd name="T44" fmla="*/ 195 w 240"/>
                <a:gd name="T45" fmla="*/ 321 h 348"/>
                <a:gd name="T46" fmla="*/ 192 w 240"/>
                <a:gd name="T47" fmla="*/ 330 h 348"/>
                <a:gd name="T48" fmla="*/ 187 w 240"/>
                <a:gd name="T49" fmla="*/ 333 h 348"/>
                <a:gd name="T50" fmla="*/ 177 w 240"/>
                <a:gd name="T51" fmla="*/ 341 h 348"/>
                <a:gd name="T52" fmla="*/ 172 w 240"/>
                <a:gd name="T53" fmla="*/ 344 h 348"/>
                <a:gd name="T54" fmla="*/ 153 w 240"/>
                <a:gd name="T55" fmla="*/ 348 h 348"/>
                <a:gd name="T56" fmla="*/ 130 w 240"/>
                <a:gd name="T57" fmla="*/ 330 h 348"/>
                <a:gd name="T58" fmla="*/ 112 w 240"/>
                <a:gd name="T59" fmla="*/ 305 h 348"/>
                <a:gd name="T60" fmla="*/ 87 w 240"/>
                <a:gd name="T61" fmla="*/ 270 h 348"/>
                <a:gd name="T62" fmla="*/ 70 w 240"/>
                <a:gd name="T63" fmla="*/ 237 h 348"/>
                <a:gd name="T64" fmla="*/ 69 w 240"/>
                <a:gd name="T65" fmla="*/ 219 h 348"/>
                <a:gd name="T66" fmla="*/ 81 w 240"/>
                <a:gd name="T67" fmla="*/ 203 h 348"/>
                <a:gd name="T68" fmla="*/ 112 w 240"/>
                <a:gd name="T69" fmla="*/ 194 h 348"/>
                <a:gd name="T70" fmla="*/ 148 w 240"/>
                <a:gd name="T71" fmla="*/ 180 h 348"/>
                <a:gd name="T72" fmla="*/ 172 w 240"/>
                <a:gd name="T73" fmla="*/ 173 h 348"/>
                <a:gd name="T74" fmla="*/ 180 w 240"/>
                <a:gd name="T75" fmla="*/ 164 h 348"/>
                <a:gd name="T76" fmla="*/ 175 w 240"/>
                <a:gd name="T77" fmla="*/ 155 h 348"/>
                <a:gd name="T78" fmla="*/ 154 w 240"/>
                <a:gd name="T79" fmla="*/ 141 h 348"/>
                <a:gd name="T80" fmla="*/ 121 w 240"/>
                <a:gd name="T81" fmla="*/ 125 h 348"/>
                <a:gd name="T82" fmla="*/ 85 w 240"/>
                <a:gd name="T83" fmla="*/ 113 h 348"/>
                <a:gd name="T84" fmla="*/ 57 w 240"/>
                <a:gd name="T85" fmla="*/ 101 h 348"/>
                <a:gd name="T86" fmla="*/ 24 w 240"/>
                <a:gd name="T87" fmla="*/ 75 h 348"/>
                <a:gd name="T88" fmla="*/ 9 w 240"/>
                <a:gd name="T89" fmla="*/ 53 h 348"/>
                <a:gd name="T90" fmla="*/ 0 w 240"/>
                <a:gd name="T91" fmla="*/ 24 h 348"/>
                <a:gd name="T92" fmla="*/ 9 w 240"/>
                <a:gd name="T93" fmla="*/ 8 h 348"/>
                <a:gd name="T94" fmla="*/ 22 w 240"/>
                <a:gd name="T95" fmla="*/ 0 h 348"/>
                <a:gd name="T96" fmla="*/ 16 w 240"/>
                <a:gd name="T97" fmla="*/ 2 h 3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0"/>
                <a:gd name="T148" fmla="*/ 0 h 348"/>
                <a:gd name="T149" fmla="*/ 240 w 240"/>
                <a:gd name="T150" fmla="*/ 348 h 3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0" h="348">
                  <a:moveTo>
                    <a:pt x="16" y="2"/>
                  </a:moveTo>
                  <a:lnTo>
                    <a:pt x="45" y="6"/>
                  </a:lnTo>
                  <a:lnTo>
                    <a:pt x="67" y="32"/>
                  </a:lnTo>
                  <a:lnTo>
                    <a:pt x="91" y="57"/>
                  </a:lnTo>
                  <a:lnTo>
                    <a:pt x="121" y="81"/>
                  </a:lnTo>
                  <a:lnTo>
                    <a:pt x="144" y="99"/>
                  </a:lnTo>
                  <a:lnTo>
                    <a:pt x="169" y="113"/>
                  </a:lnTo>
                  <a:lnTo>
                    <a:pt x="196" y="126"/>
                  </a:lnTo>
                  <a:lnTo>
                    <a:pt x="219" y="135"/>
                  </a:lnTo>
                  <a:lnTo>
                    <a:pt x="235" y="147"/>
                  </a:lnTo>
                  <a:lnTo>
                    <a:pt x="240" y="159"/>
                  </a:lnTo>
                  <a:lnTo>
                    <a:pt x="231" y="176"/>
                  </a:lnTo>
                  <a:lnTo>
                    <a:pt x="210" y="191"/>
                  </a:lnTo>
                  <a:lnTo>
                    <a:pt x="166" y="203"/>
                  </a:lnTo>
                  <a:lnTo>
                    <a:pt x="127" y="215"/>
                  </a:lnTo>
                  <a:lnTo>
                    <a:pt x="103" y="230"/>
                  </a:lnTo>
                  <a:lnTo>
                    <a:pt x="108" y="245"/>
                  </a:lnTo>
                  <a:lnTo>
                    <a:pt x="109" y="249"/>
                  </a:lnTo>
                  <a:lnTo>
                    <a:pt x="135" y="273"/>
                  </a:lnTo>
                  <a:lnTo>
                    <a:pt x="163" y="293"/>
                  </a:lnTo>
                  <a:lnTo>
                    <a:pt x="189" y="309"/>
                  </a:lnTo>
                  <a:lnTo>
                    <a:pt x="193" y="317"/>
                  </a:lnTo>
                  <a:lnTo>
                    <a:pt x="195" y="321"/>
                  </a:lnTo>
                  <a:lnTo>
                    <a:pt x="192" y="330"/>
                  </a:lnTo>
                  <a:lnTo>
                    <a:pt x="187" y="333"/>
                  </a:lnTo>
                  <a:lnTo>
                    <a:pt x="177" y="341"/>
                  </a:lnTo>
                  <a:lnTo>
                    <a:pt x="172" y="344"/>
                  </a:lnTo>
                  <a:lnTo>
                    <a:pt x="153" y="348"/>
                  </a:lnTo>
                  <a:lnTo>
                    <a:pt x="130" y="330"/>
                  </a:lnTo>
                  <a:lnTo>
                    <a:pt x="112" y="305"/>
                  </a:lnTo>
                  <a:lnTo>
                    <a:pt x="87" y="270"/>
                  </a:lnTo>
                  <a:lnTo>
                    <a:pt x="70" y="237"/>
                  </a:lnTo>
                  <a:lnTo>
                    <a:pt x="69" y="219"/>
                  </a:lnTo>
                  <a:lnTo>
                    <a:pt x="81" y="203"/>
                  </a:lnTo>
                  <a:lnTo>
                    <a:pt x="112" y="194"/>
                  </a:lnTo>
                  <a:lnTo>
                    <a:pt x="148" y="180"/>
                  </a:lnTo>
                  <a:lnTo>
                    <a:pt x="172" y="173"/>
                  </a:lnTo>
                  <a:lnTo>
                    <a:pt x="180" y="164"/>
                  </a:lnTo>
                  <a:lnTo>
                    <a:pt x="175" y="155"/>
                  </a:lnTo>
                  <a:lnTo>
                    <a:pt x="154" y="141"/>
                  </a:lnTo>
                  <a:lnTo>
                    <a:pt x="121" y="125"/>
                  </a:lnTo>
                  <a:lnTo>
                    <a:pt x="85" y="113"/>
                  </a:lnTo>
                  <a:lnTo>
                    <a:pt x="57" y="101"/>
                  </a:lnTo>
                  <a:lnTo>
                    <a:pt x="24" y="75"/>
                  </a:lnTo>
                  <a:lnTo>
                    <a:pt x="9" y="53"/>
                  </a:lnTo>
                  <a:lnTo>
                    <a:pt x="0" y="24"/>
                  </a:lnTo>
                  <a:lnTo>
                    <a:pt x="9" y="8"/>
                  </a:lnTo>
                  <a:lnTo>
                    <a:pt x="22" y="0"/>
                  </a:lnTo>
                  <a:lnTo>
                    <a:pt x="16" y="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5" name="Freeform 52"/>
            <p:cNvSpPr>
              <a:spLocks/>
            </p:cNvSpPr>
            <p:nvPr/>
          </p:nvSpPr>
          <p:spPr bwMode="auto">
            <a:xfrm>
              <a:off x="3148" y="1775"/>
              <a:ext cx="187" cy="420"/>
            </a:xfrm>
            <a:custGeom>
              <a:avLst/>
              <a:gdLst>
                <a:gd name="T0" fmla="*/ 52 w 187"/>
                <a:gd name="T1" fmla="*/ 0 h 420"/>
                <a:gd name="T2" fmla="*/ 67 w 187"/>
                <a:gd name="T3" fmla="*/ 7 h 420"/>
                <a:gd name="T4" fmla="*/ 84 w 187"/>
                <a:gd name="T5" fmla="*/ 21 h 420"/>
                <a:gd name="T6" fmla="*/ 91 w 187"/>
                <a:gd name="T7" fmla="*/ 39 h 420"/>
                <a:gd name="T8" fmla="*/ 103 w 187"/>
                <a:gd name="T9" fmla="*/ 69 h 420"/>
                <a:gd name="T10" fmla="*/ 111 w 187"/>
                <a:gd name="T11" fmla="*/ 102 h 420"/>
                <a:gd name="T12" fmla="*/ 117 w 187"/>
                <a:gd name="T13" fmla="*/ 133 h 420"/>
                <a:gd name="T14" fmla="*/ 114 w 187"/>
                <a:gd name="T15" fmla="*/ 160 h 420"/>
                <a:gd name="T16" fmla="*/ 108 w 187"/>
                <a:gd name="T17" fmla="*/ 181 h 420"/>
                <a:gd name="T18" fmla="*/ 99 w 187"/>
                <a:gd name="T19" fmla="*/ 205 h 420"/>
                <a:gd name="T20" fmla="*/ 82 w 187"/>
                <a:gd name="T21" fmla="*/ 235 h 420"/>
                <a:gd name="T22" fmla="*/ 64 w 187"/>
                <a:gd name="T23" fmla="*/ 265 h 420"/>
                <a:gd name="T24" fmla="*/ 51 w 187"/>
                <a:gd name="T25" fmla="*/ 286 h 420"/>
                <a:gd name="T26" fmla="*/ 43 w 187"/>
                <a:gd name="T27" fmla="*/ 303 h 420"/>
                <a:gd name="T28" fmla="*/ 43 w 187"/>
                <a:gd name="T29" fmla="*/ 319 h 420"/>
                <a:gd name="T30" fmla="*/ 48 w 187"/>
                <a:gd name="T31" fmla="*/ 333 h 420"/>
                <a:gd name="T32" fmla="*/ 72 w 187"/>
                <a:gd name="T33" fmla="*/ 340 h 420"/>
                <a:gd name="T34" fmla="*/ 106 w 187"/>
                <a:gd name="T35" fmla="*/ 349 h 420"/>
                <a:gd name="T36" fmla="*/ 157 w 187"/>
                <a:gd name="T37" fmla="*/ 366 h 420"/>
                <a:gd name="T38" fmla="*/ 181 w 187"/>
                <a:gd name="T39" fmla="*/ 378 h 420"/>
                <a:gd name="T40" fmla="*/ 187 w 187"/>
                <a:gd name="T41" fmla="*/ 391 h 420"/>
                <a:gd name="T42" fmla="*/ 181 w 187"/>
                <a:gd name="T43" fmla="*/ 402 h 420"/>
                <a:gd name="T44" fmla="*/ 163 w 187"/>
                <a:gd name="T45" fmla="*/ 414 h 420"/>
                <a:gd name="T46" fmla="*/ 157 w 187"/>
                <a:gd name="T47" fmla="*/ 415 h 420"/>
                <a:gd name="T48" fmla="*/ 133 w 187"/>
                <a:gd name="T49" fmla="*/ 420 h 420"/>
                <a:gd name="T50" fmla="*/ 121 w 187"/>
                <a:gd name="T51" fmla="*/ 415 h 420"/>
                <a:gd name="T52" fmla="*/ 112 w 187"/>
                <a:gd name="T53" fmla="*/ 405 h 420"/>
                <a:gd name="T54" fmla="*/ 97 w 187"/>
                <a:gd name="T55" fmla="*/ 387 h 420"/>
                <a:gd name="T56" fmla="*/ 73 w 187"/>
                <a:gd name="T57" fmla="*/ 370 h 420"/>
                <a:gd name="T58" fmla="*/ 54 w 187"/>
                <a:gd name="T59" fmla="*/ 367 h 420"/>
                <a:gd name="T60" fmla="*/ 36 w 187"/>
                <a:gd name="T61" fmla="*/ 367 h 420"/>
                <a:gd name="T62" fmla="*/ 22 w 187"/>
                <a:gd name="T63" fmla="*/ 367 h 420"/>
                <a:gd name="T64" fmla="*/ 10 w 187"/>
                <a:gd name="T65" fmla="*/ 360 h 420"/>
                <a:gd name="T66" fmla="*/ 4 w 187"/>
                <a:gd name="T67" fmla="*/ 352 h 420"/>
                <a:gd name="T68" fmla="*/ 0 w 187"/>
                <a:gd name="T69" fmla="*/ 339 h 420"/>
                <a:gd name="T70" fmla="*/ 3 w 187"/>
                <a:gd name="T71" fmla="*/ 327 h 420"/>
                <a:gd name="T72" fmla="*/ 7 w 187"/>
                <a:gd name="T73" fmla="*/ 307 h 420"/>
                <a:gd name="T74" fmla="*/ 15 w 187"/>
                <a:gd name="T75" fmla="*/ 291 h 420"/>
                <a:gd name="T76" fmla="*/ 27 w 187"/>
                <a:gd name="T77" fmla="*/ 264 h 420"/>
                <a:gd name="T78" fmla="*/ 49 w 187"/>
                <a:gd name="T79" fmla="*/ 229 h 420"/>
                <a:gd name="T80" fmla="*/ 64 w 187"/>
                <a:gd name="T81" fmla="*/ 201 h 420"/>
                <a:gd name="T82" fmla="*/ 70 w 187"/>
                <a:gd name="T83" fmla="*/ 175 h 420"/>
                <a:gd name="T84" fmla="*/ 73 w 187"/>
                <a:gd name="T85" fmla="*/ 150 h 420"/>
                <a:gd name="T86" fmla="*/ 64 w 187"/>
                <a:gd name="T87" fmla="*/ 121 h 420"/>
                <a:gd name="T88" fmla="*/ 52 w 187"/>
                <a:gd name="T89" fmla="*/ 97 h 420"/>
                <a:gd name="T90" fmla="*/ 37 w 187"/>
                <a:gd name="T91" fmla="*/ 72 h 420"/>
                <a:gd name="T92" fmla="*/ 25 w 187"/>
                <a:gd name="T93" fmla="*/ 51 h 420"/>
                <a:gd name="T94" fmla="*/ 21 w 187"/>
                <a:gd name="T95" fmla="*/ 30 h 420"/>
                <a:gd name="T96" fmla="*/ 25 w 187"/>
                <a:gd name="T97" fmla="*/ 16 h 420"/>
                <a:gd name="T98" fmla="*/ 33 w 187"/>
                <a:gd name="T99" fmla="*/ 7 h 420"/>
                <a:gd name="T100" fmla="*/ 46 w 187"/>
                <a:gd name="T101" fmla="*/ 3 h 420"/>
                <a:gd name="T102" fmla="*/ 52 w 187"/>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7"/>
                <a:gd name="T157" fmla="*/ 0 h 420"/>
                <a:gd name="T158" fmla="*/ 187 w 187"/>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7" h="420">
                  <a:moveTo>
                    <a:pt x="52" y="0"/>
                  </a:moveTo>
                  <a:lnTo>
                    <a:pt x="67" y="7"/>
                  </a:lnTo>
                  <a:lnTo>
                    <a:pt x="84" y="21"/>
                  </a:lnTo>
                  <a:lnTo>
                    <a:pt x="91" y="39"/>
                  </a:lnTo>
                  <a:lnTo>
                    <a:pt x="103" y="69"/>
                  </a:lnTo>
                  <a:lnTo>
                    <a:pt x="111" y="102"/>
                  </a:lnTo>
                  <a:lnTo>
                    <a:pt x="117" y="133"/>
                  </a:lnTo>
                  <a:lnTo>
                    <a:pt x="114" y="160"/>
                  </a:lnTo>
                  <a:lnTo>
                    <a:pt x="108" y="181"/>
                  </a:lnTo>
                  <a:lnTo>
                    <a:pt x="99" y="205"/>
                  </a:lnTo>
                  <a:lnTo>
                    <a:pt x="82" y="235"/>
                  </a:lnTo>
                  <a:lnTo>
                    <a:pt x="64" y="265"/>
                  </a:lnTo>
                  <a:lnTo>
                    <a:pt x="51" y="286"/>
                  </a:lnTo>
                  <a:lnTo>
                    <a:pt x="43" y="303"/>
                  </a:lnTo>
                  <a:lnTo>
                    <a:pt x="43" y="319"/>
                  </a:lnTo>
                  <a:lnTo>
                    <a:pt x="48" y="333"/>
                  </a:lnTo>
                  <a:lnTo>
                    <a:pt x="72" y="340"/>
                  </a:lnTo>
                  <a:lnTo>
                    <a:pt x="106" y="349"/>
                  </a:lnTo>
                  <a:lnTo>
                    <a:pt x="157" y="366"/>
                  </a:lnTo>
                  <a:lnTo>
                    <a:pt x="181" y="378"/>
                  </a:lnTo>
                  <a:lnTo>
                    <a:pt x="187" y="391"/>
                  </a:lnTo>
                  <a:lnTo>
                    <a:pt x="181" y="402"/>
                  </a:lnTo>
                  <a:lnTo>
                    <a:pt x="163" y="414"/>
                  </a:lnTo>
                  <a:lnTo>
                    <a:pt x="157" y="415"/>
                  </a:lnTo>
                  <a:lnTo>
                    <a:pt x="133" y="420"/>
                  </a:lnTo>
                  <a:lnTo>
                    <a:pt x="121" y="415"/>
                  </a:lnTo>
                  <a:lnTo>
                    <a:pt x="112" y="405"/>
                  </a:lnTo>
                  <a:lnTo>
                    <a:pt x="97" y="387"/>
                  </a:lnTo>
                  <a:lnTo>
                    <a:pt x="73" y="370"/>
                  </a:lnTo>
                  <a:lnTo>
                    <a:pt x="54" y="367"/>
                  </a:lnTo>
                  <a:lnTo>
                    <a:pt x="36" y="367"/>
                  </a:lnTo>
                  <a:lnTo>
                    <a:pt x="22" y="367"/>
                  </a:lnTo>
                  <a:lnTo>
                    <a:pt x="10" y="360"/>
                  </a:lnTo>
                  <a:lnTo>
                    <a:pt x="4" y="352"/>
                  </a:lnTo>
                  <a:lnTo>
                    <a:pt x="0" y="339"/>
                  </a:lnTo>
                  <a:lnTo>
                    <a:pt x="3" y="327"/>
                  </a:lnTo>
                  <a:lnTo>
                    <a:pt x="7" y="307"/>
                  </a:lnTo>
                  <a:lnTo>
                    <a:pt x="15" y="291"/>
                  </a:lnTo>
                  <a:lnTo>
                    <a:pt x="27" y="264"/>
                  </a:lnTo>
                  <a:lnTo>
                    <a:pt x="49" y="229"/>
                  </a:lnTo>
                  <a:lnTo>
                    <a:pt x="64" y="201"/>
                  </a:lnTo>
                  <a:lnTo>
                    <a:pt x="70" y="175"/>
                  </a:lnTo>
                  <a:lnTo>
                    <a:pt x="73" y="150"/>
                  </a:lnTo>
                  <a:lnTo>
                    <a:pt x="64" y="121"/>
                  </a:lnTo>
                  <a:lnTo>
                    <a:pt x="52" y="97"/>
                  </a:lnTo>
                  <a:lnTo>
                    <a:pt x="37" y="72"/>
                  </a:lnTo>
                  <a:lnTo>
                    <a:pt x="25" y="51"/>
                  </a:lnTo>
                  <a:lnTo>
                    <a:pt x="21" y="30"/>
                  </a:lnTo>
                  <a:lnTo>
                    <a:pt x="25" y="16"/>
                  </a:lnTo>
                  <a:lnTo>
                    <a:pt x="33" y="7"/>
                  </a:lnTo>
                  <a:lnTo>
                    <a:pt x="46" y="3"/>
                  </a:lnTo>
                  <a:lnTo>
                    <a:pt x="52"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6" name="Freeform 53"/>
            <p:cNvSpPr>
              <a:spLocks/>
            </p:cNvSpPr>
            <p:nvPr/>
          </p:nvSpPr>
          <p:spPr bwMode="auto">
            <a:xfrm>
              <a:off x="2989" y="1773"/>
              <a:ext cx="165" cy="450"/>
            </a:xfrm>
            <a:custGeom>
              <a:avLst/>
              <a:gdLst>
                <a:gd name="T0" fmla="*/ 81 w 165"/>
                <a:gd name="T1" fmla="*/ 49 h 450"/>
                <a:gd name="T2" fmla="*/ 97 w 165"/>
                <a:gd name="T3" fmla="*/ 25 h 450"/>
                <a:gd name="T4" fmla="*/ 123 w 165"/>
                <a:gd name="T5" fmla="*/ 3 h 450"/>
                <a:gd name="T6" fmla="*/ 147 w 165"/>
                <a:gd name="T7" fmla="*/ 0 h 450"/>
                <a:gd name="T8" fmla="*/ 160 w 165"/>
                <a:gd name="T9" fmla="*/ 15 h 450"/>
                <a:gd name="T10" fmla="*/ 165 w 165"/>
                <a:gd name="T11" fmla="*/ 37 h 450"/>
                <a:gd name="T12" fmla="*/ 157 w 165"/>
                <a:gd name="T13" fmla="*/ 60 h 450"/>
                <a:gd name="T14" fmla="*/ 141 w 165"/>
                <a:gd name="T15" fmla="*/ 75 h 450"/>
                <a:gd name="T16" fmla="*/ 112 w 165"/>
                <a:gd name="T17" fmla="*/ 97 h 450"/>
                <a:gd name="T18" fmla="*/ 93 w 165"/>
                <a:gd name="T19" fmla="*/ 120 h 450"/>
                <a:gd name="T20" fmla="*/ 82 w 165"/>
                <a:gd name="T21" fmla="*/ 144 h 450"/>
                <a:gd name="T22" fmla="*/ 78 w 165"/>
                <a:gd name="T23" fmla="*/ 168 h 450"/>
                <a:gd name="T24" fmla="*/ 76 w 165"/>
                <a:gd name="T25" fmla="*/ 195 h 450"/>
                <a:gd name="T26" fmla="*/ 82 w 165"/>
                <a:gd name="T27" fmla="*/ 223 h 450"/>
                <a:gd name="T28" fmla="*/ 82 w 165"/>
                <a:gd name="T29" fmla="*/ 228 h 450"/>
                <a:gd name="T30" fmla="*/ 90 w 165"/>
                <a:gd name="T31" fmla="*/ 261 h 450"/>
                <a:gd name="T32" fmla="*/ 97 w 165"/>
                <a:gd name="T33" fmla="*/ 294 h 450"/>
                <a:gd name="T34" fmla="*/ 108 w 165"/>
                <a:gd name="T35" fmla="*/ 327 h 450"/>
                <a:gd name="T36" fmla="*/ 118 w 165"/>
                <a:gd name="T37" fmla="*/ 351 h 450"/>
                <a:gd name="T38" fmla="*/ 121 w 165"/>
                <a:gd name="T39" fmla="*/ 369 h 450"/>
                <a:gd name="T40" fmla="*/ 114 w 165"/>
                <a:gd name="T41" fmla="*/ 376 h 450"/>
                <a:gd name="T42" fmla="*/ 96 w 165"/>
                <a:gd name="T43" fmla="*/ 385 h 450"/>
                <a:gd name="T44" fmla="*/ 78 w 165"/>
                <a:gd name="T45" fmla="*/ 405 h 450"/>
                <a:gd name="T46" fmla="*/ 67 w 165"/>
                <a:gd name="T47" fmla="*/ 433 h 450"/>
                <a:gd name="T48" fmla="*/ 63 w 165"/>
                <a:gd name="T49" fmla="*/ 447 h 450"/>
                <a:gd name="T50" fmla="*/ 58 w 165"/>
                <a:gd name="T51" fmla="*/ 450 h 450"/>
                <a:gd name="T52" fmla="*/ 48 w 165"/>
                <a:gd name="T53" fmla="*/ 450 h 450"/>
                <a:gd name="T54" fmla="*/ 13 w 165"/>
                <a:gd name="T55" fmla="*/ 438 h 450"/>
                <a:gd name="T56" fmla="*/ 0 w 165"/>
                <a:gd name="T57" fmla="*/ 424 h 450"/>
                <a:gd name="T58" fmla="*/ 3 w 165"/>
                <a:gd name="T59" fmla="*/ 411 h 450"/>
                <a:gd name="T60" fmla="*/ 13 w 165"/>
                <a:gd name="T61" fmla="*/ 396 h 450"/>
                <a:gd name="T62" fmla="*/ 31 w 165"/>
                <a:gd name="T63" fmla="*/ 381 h 450"/>
                <a:gd name="T64" fmla="*/ 61 w 165"/>
                <a:gd name="T65" fmla="*/ 364 h 450"/>
                <a:gd name="T66" fmla="*/ 72 w 165"/>
                <a:gd name="T67" fmla="*/ 349 h 450"/>
                <a:gd name="T68" fmla="*/ 73 w 165"/>
                <a:gd name="T69" fmla="*/ 325 h 450"/>
                <a:gd name="T70" fmla="*/ 69 w 165"/>
                <a:gd name="T71" fmla="*/ 286 h 450"/>
                <a:gd name="T72" fmla="*/ 55 w 165"/>
                <a:gd name="T73" fmla="*/ 241 h 450"/>
                <a:gd name="T74" fmla="*/ 48 w 165"/>
                <a:gd name="T75" fmla="*/ 195 h 450"/>
                <a:gd name="T76" fmla="*/ 42 w 165"/>
                <a:gd name="T77" fmla="*/ 154 h 450"/>
                <a:gd name="T78" fmla="*/ 43 w 165"/>
                <a:gd name="T79" fmla="*/ 127 h 450"/>
                <a:gd name="T80" fmla="*/ 49 w 165"/>
                <a:gd name="T81" fmla="*/ 100 h 450"/>
                <a:gd name="T82" fmla="*/ 58 w 165"/>
                <a:gd name="T83" fmla="*/ 78 h 450"/>
                <a:gd name="T84" fmla="*/ 72 w 165"/>
                <a:gd name="T85" fmla="*/ 57 h 450"/>
                <a:gd name="T86" fmla="*/ 81 w 165"/>
                <a:gd name="T87" fmla="*/ 49 h 4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5"/>
                <a:gd name="T133" fmla="*/ 0 h 450"/>
                <a:gd name="T134" fmla="*/ 165 w 165"/>
                <a:gd name="T135" fmla="*/ 450 h 4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5" h="450">
                  <a:moveTo>
                    <a:pt x="81" y="49"/>
                  </a:moveTo>
                  <a:lnTo>
                    <a:pt x="97" y="25"/>
                  </a:lnTo>
                  <a:lnTo>
                    <a:pt x="123" y="3"/>
                  </a:lnTo>
                  <a:lnTo>
                    <a:pt x="147" y="0"/>
                  </a:lnTo>
                  <a:lnTo>
                    <a:pt x="160" y="15"/>
                  </a:lnTo>
                  <a:lnTo>
                    <a:pt x="165" y="37"/>
                  </a:lnTo>
                  <a:lnTo>
                    <a:pt x="157" y="60"/>
                  </a:lnTo>
                  <a:lnTo>
                    <a:pt x="141" y="75"/>
                  </a:lnTo>
                  <a:lnTo>
                    <a:pt x="112" y="97"/>
                  </a:lnTo>
                  <a:lnTo>
                    <a:pt x="93" y="120"/>
                  </a:lnTo>
                  <a:lnTo>
                    <a:pt x="82" y="144"/>
                  </a:lnTo>
                  <a:lnTo>
                    <a:pt x="78" y="168"/>
                  </a:lnTo>
                  <a:lnTo>
                    <a:pt x="76" y="195"/>
                  </a:lnTo>
                  <a:lnTo>
                    <a:pt x="82" y="223"/>
                  </a:lnTo>
                  <a:lnTo>
                    <a:pt x="82" y="228"/>
                  </a:lnTo>
                  <a:lnTo>
                    <a:pt x="90" y="261"/>
                  </a:lnTo>
                  <a:lnTo>
                    <a:pt x="97" y="294"/>
                  </a:lnTo>
                  <a:lnTo>
                    <a:pt x="108" y="327"/>
                  </a:lnTo>
                  <a:lnTo>
                    <a:pt x="118" y="351"/>
                  </a:lnTo>
                  <a:lnTo>
                    <a:pt x="121" y="369"/>
                  </a:lnTo>
                  <a:lnTo>
                    <a:pt x="114" y="376"/>
                  </a:lnTo>
                  <a:lnTo>
                    <a:pt x="96" y="385"/>
                  </a:lnTo>
                  <a:lnTo>
                    <a:pt x="78" y="405"/>
                  </a:lnTo>
                  <a:lnTo>
                    <a:pt x="67" y="433"/>
                  </a:lnTo>
                  <a:lnTo>
                    <a:pt x="63" y="447"/>
                  </a:lnTo>
                  <a:lnTo>
                    <a:pt x="58" y="450"/>
                  </a:lnTo>
                  <a:lnTo>
                    <a:pt x="48" y="450"/>
                  </a:lnTo>
                  <a:lnTo>
                    <a:pt x="13" y="438"/>
                  </a:lnTo>
                  <a:lnTo>
                    <a:pt x="0" y="424"/>
                  </a:lnTo>
                  <a:lnTo>
                    <a:pt x="3" y="411"/>
                  </a:lnTo>
                  <a:lnTo>
                    <a:pt x="13" y="396"/>
                  </a:lnTo>
                  <a:lnTo>
                    <a:pt x="31" y="381"/>
                  </a:lnTo>
                  <a:lnTo>
                    <a:pt x="61" y="364"/>
                  </a:lnTo>
                  <a:lnTo>
                    <a:pt x="72" y="349"/>
                  </a:lnTo>
                  <a:lnTo>
                    <a:pt x="73" y="325"/>
                  </a:lnTo>
                  <a:lnTo>
                    <a:pt x="69" y="286"/>
                  </a:lnTo>
                  <a:lnTo>
                    <a:pt x="55" y="241"/>
                  </a:lnTo>
                  <a:lnTo>
                    <a:pt x="48" y="195"/>
                  </a:lnTo>
                  <a:lnTo>
                    <a:pt x="42" y="154"/>
                  </a:lnTo>
                  <a:lnTo>
                    <a:pt x="43" y="127"/>
                  </a:lnTo>
                  <a:lnTo>
                    <a:pt x="49" y="100"/>
                  </a:lnTo>
                  <a:lnTo>
                    <a:pt x="58" y="78"/>
                  </a:lnTo>
                  <a:lnTo>
                    <a:pt x="72" y="57"/>
                  </a:lnTo>
                  <a:lnTo>
                    <a:pt x="81" y="4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7" name="Freeform 54"/>
            <p:cNvSpPr>
              <a:spLocks/>
            </p:cNvSpPr>
            <p:nvPr/>
          </p:nvSpPr>
          <p:spPr bwMode="auto">
            <a:xfrm>
              <a:off x="2593" y="1767"/>
              <a:ext cx="488" cy="476"/>
            </a:xfrm>
            <a:custGeom>
              <a:avLst/>
              <a:gdLst>
                <a:gd name="T0" fmla="*/ 480 w 488"/>
                <a:gd name="T1" fmla="*/ 0 h 476"/>
                <a:gd name="T2" fmla="*/ 432 w 488"/>
                <a:gd name="T3" fmla="*/ 19 h 476"/>
                <a:gd name="T4" fmla="*/ 402 w 488"/>
                <a:gd name="T5" fmla="*/ 45 h 476"/>
                <a:gd name="T6" fmla="*/ 381 w 488"/>
                <a:gd name="T7" fmla="*/ 81 h 476"/>
                <a:gd name="T8" fmla="*/ 363 w 488"/>
                <a:gd name="T9" fmla="*/ 118 h 476"/>
                <a:gd name="T10" fmla="*/ 352 w 488"/>
                <a:gd name="T11" fmla="*/ 160 h 476"/>
                <a:gd name="T12" fmla="*/ 346 w 488"/>
                <a:gd name="T13" fmla="*/ 202 h 476"/>
                <a:gd name="T14" fmla="*/ 337 w 488"/>
                <a:gd name="T15" fmla="*/ 241 h 476"/>
                <a:gd name="T16" fmla="*/ 327 w 488"/>
                <a:gd name="T17" fmla="*/ 265 h 476"/>
                <a:gd name="T18" fmla="*/ 313 w 488"/>
                <a:gd name="T19" fmla="*/ 283 h 476"/>
                <a:gd name="T20" fmla="*/ 294 w 488"/>
                <a:gd name="T21" fmla="*/ 300 h 476"/>
                <a:gd name="T22" fmla="*/ 289 w 488"/>
                <a:gd name="T23" fmla="*/ 301 h 476"/>
                <a:gd name="T24" fmla="*/ 264 w 488"/>
                <a:gd name="T25" fmla="*/ 316 h 476"/>
                <a:gd name="T26" fmla="*/ 223 w 488"/>
                <a:gd name="T27" fmla="*/ 334 h 476"/>
                <a:gd name="T28" fmla="*/ 184 w 488"/>
                <a:gd name="T29" fmla="*/ 354 h 476"/>
                <a:gd name="T30" fmla="*/ 148 w 488"/>
                <a:gd name="T31" fmla="*/ 367 h 476"/>
                <a:gd name="T32" fmla="*/ 127 w 488"/>
                <a:gd name="T33" fmla="*/ 333 h 476"/>
                <a:gd name="T34" fmla="*/ 127 w 488"/>
                <a:gd name="T35" fmla="*/ 337 h 476"/>
                <a:gd name="T36" fmla="*/ 111 w 488"/>
                <a:gd name="T37" fmla="*/ 373 h 476"/>
                <a:gd name="T38" fmla="*/ 88 w 488"/>
                <a:gd name="T39" fmla="*/ 405 h 476"/>
                <a:gd name="T40" fmla="*/ 51 w 488"/>
                <a:gd name="T41" fmla="*/ 435 h 476"/>
                <a:gd name="T42" fmla="*/ 12 w 488"/>
                <a:gd name="T43" fmla="*/ 460 h 476"/>
                <a:gd name="T44" fmla="*/ 0 w 488"/>
                <a:gd name="T45" fmla="*/ 469 h 476"/>
                <a:gd name="T46" fmla="*/ 10 w 488"/>
                <a:gd name="T47" fmla="*/ 474 h 476"/>
                <a:gd name="T48" fmla="*/ 6 w 488"/>
                <a:gd name="T49" fmla="*/ 476 h 476"/>
                <a:gd name="T50" fmla="*/ 64 w 488"/>
                <a:gd name="T51" fmla="*/ 459 h 476"/>
                <a:gd name="T52" fmla="*/ 118 w 488"/>
                <a:gd name="T53" fmla="*/ 448 h 476"/>
                <a:gd name="T54" fmla="*/ 175 w 488"/>
                <a:gd name="T55" fmla="*/ 438 h 476"/>
                <a:gd name="T56" fmla="*/ 204 w 488"/>
                <a:gd name="T57" fmla="*/ 436 h 476"/>
                <a:gd name="T58" fmla="*/ 168 w 488"/>
                <a:gd name="T59" fmla="*/ 393 h 476"/>
                <a:gd name="T60" fmla="*/ 163 w 488"/>
                <a:gd name="T61" fmla="*/ 396 h 476"/>
                <a:gd name="T62" fmla="*/ 217 w 488"/>
                <a:gd name="T63" fmla="*/ 366 h 476"/>
                <a:gd name="T64" fmla="*/ 262 w 488"/>
                <a:gd name="T65" fmla="*/ 342 h 476"/>
                <a:gd name="T66" fmla="*/ 298 w 488"/>
                <a:gd name="T67" fmla="*/ 324 h 476"/>
                <a:gd name="T68" fmla="*/ 328 w 488"/>
                <a:gd name="T69" fmla="*/ 301 h 476"/>
                <a:gd name="T70" fmla="*/ 346 w 488"/>
                <a:gd name="T71" fmla="*/ 279 h 476"/>
                <a:gd name="T72" fmla="*/ 358 w 488"/>
                <a:gd name="T73" fmla="*/ 249 h 476"/>
                <a:gd name="T74" fmla="*/ 367 w 488"/>
                <a:gd name="T75" fmla="*/ 208 h 476"/>
                <a:gd name="T76" fmla="*/ 375 w 488"/>
                <a:gd name="T77" fmla="*/ 171 h 476"/>
                <a:gd name="T78" fmla="*/ 384 w 488"/>
                <a:gd name="T79" fmla="*/ 135 h 476"/>
                <a:gd name="T80" fmla="*/ 394 w 488"/>
                <a:gd name="T81" fmla="*/ 99 h 476"/>
                <a:gd name="T82" fmla="*/ 412 w 488"/>
                <a:gd name="T83" fmla="*/ 69 h 476"/>
                <a:gd name="T84" fmla="*/ 433 w 488"/>
                <a:gd name="T85" fmla="*/ 48 h 476"/>
                <a:gd name="T86" fmla="*/ 465 w 488"/>
                <a:gd name="T87" fmla="*/ 33 h 476"/>
                <a:gd name="T88" fmla="*/ 488 w 488"/>
                <a:gd name="T89" fmla="*/ 22 h 476"/>
                <a:gd name="T90" fmla="*/ 480 w 488"/>
                <a:gd name="T91" fmla="*/ 0 h 4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8"/>
                <a:gd name="T139" fmla="*/ 0 h 476"/>
                <a:gd name="T140" fmla="*/ 488 w 488"/>
                <a:gd name="T141" fmla="*/ 476 h 4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8" h="476">
                  <a:moveTo>
                    <a:pt x="480" y="0"/>
                  </a:moveTo>
                  <a:lnTo>
                    <a:pt x="432" y="19"/>
                  </a:lnTo>
                  <a:lnTo>
                    <a:pt x="402" y="45"/>
                  </a:lnTo>
                  <a:lnTo>
                    <a:pt x="381" y="81"/>
                  </a:lnTo>
                  <a:lnTo>
                    <a:pt x="363" y="118"/>
                  </a:lnTo>
                  <a:lnTo>
                    <a:pt x="352" y="160"/>
                  </a:lnTo>
                  <a:lnTo>
                    <a:pt x="346" y="202"/>
                  </a:lnTo>
                  <a:lnTo>
                    <a:pt x="337" y="241"/>
                  </a:lnTo>
                  <a:lnTo>
                    <a:pt x="327" y="265"/>
                  </a:lnTo>
                  <a:lnTo>
                    <a:pt x="313" y="283"/>
                  </a:lnTo>
                  <a:lnTo>
                    <a:pt x="294" y="300"/>
                  </a:lnTo>
                  <a:lnTo>
                    <a:pt x="289" y="301"/>
                  </a:lnTo>
                  <a:lnTo>
                    <a:pt x="264" y="316"/>
                  </a:lnTo>
                  <a:lnTo>
                    <a:pt x="223" y="334"/>
                  </a:lnTo>
                  <a:lnTo>
                    <a:pt x="184" y="354"/>
                  </a:lnTo>
                  <a:lnTo>
                    <a:pt x="148" y="367"/>
                  </a:lnTo>
                  <a:lnTo>
                    <a:pt x="127" y="333"/>
                  </a:lnTo>
                  <a:lnTo>
                    <a:pt x="127" y="337"/>
                  </a:lnTo>
                  <a:lnTo>
                    <a:pt x="111" y="373"/>
                  </a:lnTo>
                  <a:lnTo>
                    <a:pt x="88" y="405"/>
                  </a:lnTo>
                  <a:lnTo>
                    <a:pt x="51" y="435"/>
                  </a:lnTo>
                  <a:lnTo>
                    <a:pt x="12" y="460"/>
                  </a:lnTo>
                  <a:lnTo>
                    <a:pt x="0" y="469"/>
                  </a:lnTo>
                  <a:lnTo>
                    <a:pt x="10" y="474"/>
                  </a:lnTo>
                  <a:lnTo>
                    <a:pt x="6" y="476"/>
                  </a:lnTo>
                  <a:lnTo>
                    <a:pt x="64" y="459"/>
                  </a:lnTo>
                  <a:lnTo>
                    <a:pt x="118" y="448"/>
                  </a:lnTo>
                  <a:lnTo>
                    <a:pt x="175" y="438"/>
                  </a:lnTo>
                  <a:lnTo>
                    <a:pt x="204" y="436"/>
                  </a:lnTo>
                  <a:lnTo>
                    <a:pt x="168" y="393"/>
                  </a:lnTo>
                  <a:lnTo>
                    <a:pt x="163" y="396"/>
                  </a:lnTo>
                  <a:lnTo>
                    <a:pt x="217" y="366"/>
                  </a:lnTo>
                  <a:lnTo>
                    <a:pt x="262" y="342"/>
                  </a:lnTo>
                  <a:lnTo>
                    <a:pt x="298" y="324"/>
                  </a:lnTo>
                  <a:lnTo>
                    <a:pt x="328" y="301"/>
                  </a:lnTo>
                  <a:lnTo>
                    <a:pt x="346" y="279"/>
                  </a:lnTo>
                  <a:lnTo>
                    <a:pt x="358" y="249"/>
                  </a:lnTo>
                  <a:lnTo>
                    <a:pt x="367" y="208"/>
                  </a:lnTo>
                  <a:lnTo>
                    <a:pt x="375" y="171"/>
                  </a:lnTo>
                  <a:lnTo>
                    <a:pt x="384" y="135"/>
                  </a:lnTo>
                  <a:lnTo>
                    <a:pt x="394" y="99"/>
                  </a:lnTo>
                  <a:lnTo>
                    <a:pt x="412" y="69"/>
                  </a:lnTo>
                  <a:lnTo>
                    <a:pt x="433" y="48"/>
                  </a:lnTo>
                  <a:lnTo>
                    <a:pt x="465" y="33"/>
                  </a:lnTo>
                  <a:lnTo>
                    <a:pt x="488" y="22"/>
                  </a:lnTo>
                  <a:lnTo>
                    <a:pt x="48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7428" name="Group 55"/>
            <p:cNvGrpSpPr>
              <a:grpSpLocks/>
            </p:cNvGrpSpPr>
            <p:nvPr/>
          </p:nvGrpSpPr>
          <p:grpSpPr bwMode="auto">
            <a:xfrm>
              <a:off x="2720" y="768"/>
              <a:ext cx="230" cy="1456"/>
              <a:chOff x="2720" y="768"/>
              <a:chExt cx="230" cy="1456"/>
            </a:xfrm>
          </p:grpSpPr>
          <p:sp>
            <p:nvSpPr>
              <p:cNvPr id="17429" name="Freeform 56"/>
              <p:cNvSpPr>
                <a:spLocks/>
              </p:cNvSpPr>
              <p:nvPr/>
            </p:nvSpPr>
            <p:spPr bwMode="auto">
              <a:xfrm>
                <a:off x="2720" y="795"/>
                <a:ext cx="230" cy="293"/>
              </a:xfrm>
              <a:custGeom>
                <a:avLst/>
                <a:gdLst>
                  <a:gd name="T0" fmla="*/ 147 w 230"/>
                  <a:gd name="T1" fmla="*/ 264 h 293"/>
                  <a:gd name="T2" fmla="*/ 170 w 230"/>
                  <a:gd name="T3" fmla="*/ 252 h 293"/>
                  <a:gd name="T4" fmla="*/ 182 w 230"/>
                  <a:gd name="T5" fmla="*/ 234 h 293"/>
                  <a:gd name="T6" fmla="*/ 192 w 230"/>
                  <a:gd name="T7" fmla="*/ 204 h 293"/>
                  <a:gd name="T8" fmla="*/ 198 w 230"/>
                  <a:gd name="T9" fmla="*/ 165 h 293"/>
                  <a:gd name="T10" fmla="*/ 195 w 230"/>
                  <a:gd name="T11" fmla="*/ 111 h 293"/>
                  <a:gd name="T12" fmla="*/ 192 w 230"/>
                  <a:gd name="T13" fmla="*/ 81 h 293"/>
                  <a:gd name="T14" fmla="*/ 167 w 230"/>
                  <a:gd name="T15" fmla="*/ 84 h 293"/>
                  <a:gd name="T16" fmla="*/ 177 w 230"/>
                  <a:gd name="T17" fmla="*/ 2 h 293"/>
                  <a:gd name="T18" fmla="*/ 230 w 230"/>
                  <a:gd name="T19" fmla="*/ 69 h 293"/>
                  <a:gd name="T20" fmla="*/ 212 w 230"/>
                  <a:gd name="T21" fmla="*/ 77 h 293"/>
                  <a:gd name="T22" fmla="*/ 219 w 230"/>
                  <a:gd name="T23" fmla="*/ 125 h 293"/>
                  <a:gd name="T24" fmla="*/ 219 w 230"/>
                  <a:gd name="T25" fmla="*/ 129 h 293"/>
                  <a:gd name="T26" fmla="*/ 219 w 230"/>
                  <a:gd name="T27" fmla="*/ 179 h 293"/>
                  <a:gd name="T28" fmla="*/ 218 w 230"/>
                  <a:gd name="T29" fmla="*/ 183 h 293"/>
                  <a:gd name="T30" fmla="*/ 210 w 230"/>
                  <a:gd name="T31" fmla="*/ 222 h 293"/>
                  <a:gd name="T32" fmla="*/ 197 w 230"/>
                  <a:gd name="T33" fmla="*/ 258 h 293"/>
                  <a:gd name="T34" fmla="*/ 174 w 230"/>
                  <a:gd name="T35" fmla="*/ 279 h 293"/>
                  <a:gd name="T36" fmla="*/ 143 w 230"/>
                  <a:gd name="T37" fmla="*/ 288 h 293"/>
                  <a:gd name="T38" fmla="*/ 113 w 230"/>
                  <a:gd name="T39" fmla="*/ 293 h 293"/>
                  <a:gd name="T40" fmla="*/ 84 w 230"/>
                  <a:gd name="T41" fmla="*/ 290 h 293"/>
                  <a:gd name="T42" fmla="*/ 57 w 230"/>
                  <a:gd name="T43" fmla="*/ 279 h 293"/>
                  <a:gd name="T44" fmla="*/ 33 w 230"/>
                  <a:gd name="T45" fmla="*/ 257 h 293"/>
                  <a:gd name="T46" fmla="*/ 17 w 230"/>
                  <a:gd name="T47" fmla="*/ 227 h 293"/>
                  <a:gd name="T48" fmla="*/ 8 w 230"/>
                  <a:gd name="T49" fmla="*/ 192 h 293"/>
                  <a:gd name="T50" fmla="*/ 5 w 230"/>
                  <a:gd name="T51" fmla="*/ 153 h 293"/>
                  <a:gd name="T52" fmla="*/ 8 w 230"/>
                  <a:gd name="T53" fmla="*/ 116 h 293"/>
                  <a:gd name="T54" fmla="*/ 21 w 230"/>
                  <a:gd name="T55" fmla="*/ 89 h 293"/>
                  <a:gd name="T56" fmla="*/ 0 w 230"/>
                  <a:gd name="T57" fmla="*/ 72 h 293"/>
                  <a:gd name="T58" fmla="*/ 50 w 230"/>
                  <a:gd name="T59" fmla="*/ 0 h 293"/>
                  <a:gd name="T60" fmla="*/ 60 w 230"/>
                  <a:gd name="T61" fmla="*/ 92 h 293"/>
                  <a:gd name="T62" fmla="*/ 36 w 230"/>
                  <a:gd name="T63" fmla="*/ 90 h 293"/>
                  <a:gd name="T64" fmla="*/ 26 w 230"/>
                  <a:gd name="T65" fmla="*/ 128 h 293"/>
                  <a:gd name="T66" fmla="*/ 26 w 230"/>
                  <a:gd name="T67" fmla="*/ 162 h 293"/>
                  <a:gd name="T68" fmla="*/ 29 w 230"/>
                  <a:gd name="T69" fmla="*/ 192 h 293"/>
                  <a:gd name="T70" fmla="*/ 38 w 230"/>
                  <a:gd name="T71" fmla="*/ 221 h 293"/>
                  <a:gd name="T72" fmla="*/ 54 w 230"/>
                  <a:gd name="T73" fmla="*/ 242 h 293"/>
                  <a:gd name="T74" fmla="*/ 74 w 230"/>
                  <a:gd name="T75" fmla="*/ 258 h 293"/>
                  <a:gd name="T76" fmla="*/ 99 w 230"/>
                  <a:gd name="T77" fmla="*/ 267 h 293"/>
                  <a:gd name="T78" fmla="*/ 125 w 230"/>
                  <a:gd name="T79" fmla="*/ 267 h 293"/>
                  <a:gd name="T80" fmla="*/ 147 w 230"/>
                  <a:gd name="T81" fmla="*/ 264 h 29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0"/>
                  <a:gd name="T124" fmla="*/ 0 h 293"/>
                  <a:gd name="T125" fmla="*/ 230 w 230"/>
                  <a:gd name="T126" fmla="*/ 293 h 29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0" h="293">
                    <a:moveTo>
                      <a:pt x="147" y="264"/>
                    </a:moveTo>
                    <a:lnTo>
                      <a:pt x="170" y="252"/>
                    </a:lnTo>
                    <a:lnTo>
                      <a:pt x="182" y="234"/>
                    </a:lnTo>
                    <a:lnTo>
                      <a:pt x="192" y="204"/>
                    </a:lnTo>
                    <a:lnTo>
                      <a:pt x="198" y="165"/>
                    </a:lnTo>
                    <a:lnTo>
                      <a:pt x="195" y="111"/>
                    </a:lnTo>
                    <a:lnTo>
                      <a:pt x="192" y="81"/>
                    </a:lnTo>
                    <a:lnTo>
                      <a:pt x="167" y="84"/>
                    </a:lnTo>
                    <a:lnTo>
                      <a:pt x="177" y="2"/>
                    </a:lnTo>
                    <a:lnTo>
                      <a:pt x="230" y="69"/>
                    </a:lnTo>
                    <a:lnTo>
                      <a:pt x="212" y="77"/>
                    </a:lnTo>
                    <a:lnTo>
                      <a:pt x="219" y="125"/>
                    </a:lnTo>
                    <a:lnTo>
                      <a:pt x="219" y="129"/>
                    </a:lnTo>
                    <a:lnTo>
                      <a:pt x="219" y="179"/>
                    </a:lnTo>
                    <a:lnTo>
                      <a:pt x="218" y="183"/>
                    </a:lnTo>
                    <a:lnTo>
                      <a:pt x="210" y="222"/>
                    </a:lnTo>
                    <a:lnTo>
                      <a:pt x="197" y="258"/>
                    </a:lnTo>
                    <a:lnTo>
                      <a:pt x="174" y="279"/>
                    </a:lnTo>
                    <a:lnTo>
                      <a:pt x="143" y="288"/>
                    </a:lnTo>
                    <a:lnTo>
                      <a:pt x="113" y="293"/>
                    </a:lnTo>
                    <a:lnTo>
                      <a:pt x="84" y="290"/>
                    </a:lnTo>
                    <a:lnTo>
                      <a:pt x="57" y="279"/>
                    </a:lnTo>
                    <a:lnTo>
                      <a:pt x="33" y="257"/>
                    </a:lnTo>
                    <a:lnTo>
                      <a:pt x="17" y="227"/>
                    </a:lnTo>
                    <a:lnTo>
                      <a:pt x="8" y="192"/>
                    </a:lnTo>
                    <a:lnTo>
                      <a:pt x="5" y="153"/>
                    </a:lnTo>
                    <a:lnTo>
                      <a:pt x="8" y="116"/>
                    </a:lnTo>
                    <a:lnTo>
                      <a:pt x="21" y="89"/>
                    </a:lnTo>
                    <a:lnTo>
                      <a:pt x="0" y="72"/>
                    </a:lnTo>
                    <a:lnTo>
                      <a:pt x="50" y="0"/>
                    </a:lnTo>
                    <a:lnTo>
                      <a:pt x="60" y="92"/>
                    </a:lnTo>
                    <a:lnTo>
                      <a:pt x="36" y="90"/>
                    </a:lnTo>
                    <a:lnTo>
                      <a:pt x="26" y="128"/>
                    </a:lnTo>
                    <a:lnTo>
                      <a:pt x="26" y="162"/>
                    </a:lnTo>
                    <a:lnTo>
                      <a:pt x="29" y="192"/>
                    </a:lnTo>
                    <a:lnTo>
                      <a:pt x="38" y="221"/>
                    </a:lnTo>
                    <a:lnTo>
                      <a:pt x="54" y="242"/>
                    </a:lnTo>
                    <a:lnTo>
                      <a:pt x="74" y="258"/>
                    </a:lnTo>
                    <a:lnTo>
                      <a:pt x="99" y="267"/>
                    </a:lnTo>
                    <a:lnTo>
                      <a:pt x="125" y="267"/>
                    </a:lnTo>
                    <a:lnTo>
                      <a:pt x="147" y="26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0" name="Freeform 57"/>
              <p:cNvSpPr>
                <a:spLocks/>
              </p:cNvSpPr>
              <p:nvPr/>
            </p:nvSpPr>
            <p:spPr bwMode="auto">
              <a:xfrm>
                <a:off x="2794" y="768"/>
                <a:ext cx="96" cy="1456"/>
              </a:xfrm>
              <a:custGeom>
                <a:avLst/>
                <a:gdLst>
                  <a:gd name="T0" fmla="*/ 27 w 96"/>
                  <a:gd name="T1" fmla="*/ 306 h 1456"/>
                  <a:gd name="T2" fmla="*/ 28 w 96"/>
                  <a:gd name="T3" fmla="*/ 78 h 1456"/>
                  <a:gd name="T4" fmla="*/ 0 w 96"/>
                  <a:gd name="T5" fmla="*/ 80 h 1456"/>
                  <a:gd name="T6" fmla="*/ 40 w 96"/>
                  <a:gd name="T7" fmla="*/ 0 h 1456"/>
                  <a:gd name="T8" fmla="*/ 73 w 96"/>
                  <a:gd name="T9" fmla="*/ 80 h 1456"/>
                  <a:gd name="T10" fmla="*/ 45 w 96"/>
                  <a:gd name="T11" fmla="*/ 75 h 1456"/>
                  <a:gd name="T12" fmla="*/ 46 w 96"/>
                  <a:gd name="T13" fmla="*/ 306 h 1456"/>
                  <a:gd name="T14" fmla="*/ 55 w 96"/>
                  <a:gd name="T15" fmla="*/ 582 h 1456"/>
                  <a:gd name="T16" fmla="*/ 70 w 96"/>
                  <a:gd name="T17" fmla="*/ 815 h 1456"/>
                  <a:gd name="T18" fmla="*/ 81 w 96"/>
                  <a:gd name="T19" fmla="*/ 1129 h 1456"/>
                  <a:gd name="T20" fmla="*/ 79 w 96"/>
                  <a:gd name="T21" fmla="*/ 1134 h 1456"/>
                  <a:gd name="T22" fmla="*/ 94 w 96"/>
                  <a:gd name="T23" fmla="*/ 1398 h 1456"/>
                  <a:gd name="T24" fmla="*/ 96 w 96"/>
                  <a:gd name="T25" fmla="*/ 1446 h 1456"/>
                  <a:gd name="T26" fmla="*/ 88 w 96"/>
                  <a:gd name="T27" fmla="*/ 1455 h 1456"/>
                  <a:gd name="T28" fmla="*/ 76 w 96"/>
                  <a:gd name="T29" fmla="*/ 1456 h 1456"/>
                  <a:gd name="T30" fmla="*/ 67 w 96"/>
                  <a:gd name="T31" fmla="*/ 1447 h 1456"/>
                  <a:gd name="T32" fmla="*/ 64 w 96"/>
                  <a:gd name="T33" fmla="*/ 1438 h 1456"/>
                  <a:gd name="T34" fmla="*/ 51 w 96"/>
                  <a:gd name="T35" fmla="*/ 911 h 1456"/>
                  <a:gd name="T36" fmla="*/ 34 w 96"/>
                  <a:gd name="T37" fmla="*/ 540 h 1456"/>
                  <a:gd name="T38" fmla="*/ 27 w 96"/>
                  <a:gd name="T39" fmla="*/ 306 h 14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
                  <a:gd name="T61" fmla="*/ 0 h 1456"/>
                  <a:gd name="T62" fmla="*/ 96 w 96"/>
                  <a:gd name="T63" fmla="*/ 1456 h 14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 h="1456">
                    <a:moveTo>
                      <a:pt x="27" y="306"/>
                    </a:moveTo>
                    <a:lnTo>
                      <a:pt x="28" y="78"/>
                    </a:lnTo>
                    <a:lnTo>
                      <a:pt x="0" y="80"/>
                    </a:lnTo>
                    <a:lnTo>
                      <a:pt x="40" y="0"/>
                    </a:lnTo>
                    <a:lnTo>
                      <a:pt x="73" y="80"/>
                    </a:lnTo>
                    <a:lnTo>
                      <a:pt x="45" y="75"/>
                    </a:lnTo>
                    <a:lnTo>
                      <a:pt x="46" y="306"/>
                    </a:lnTo>
                    <a:lnTo>
                      <a:pt x="55" y="582"/>
                    </a:lnTo>
                    <a:lnTo>
                      <a:pt x="70" y="815"/>
                    </a:lnTo>
                    <a:lnTo>
                      <a:pt x="81" y="1129"/>
                    </a:lnTo>
                    <a:lnTo>
                      <a:pt x="79" y="1134"/>
                    </a:lnTo>
                    <a:lnTo>
                      <a:pt x="94" y="1398"/>
                    </a:lnTo>
                    <a:lnTo>
                      <a:pt x="96" y="1446"/>
                    </a:lnTo>
                    <a:lnTo>
                      <a:pt x="88" y="1455"/>
                    </a:lnTo>
                    <a:lnTo>
                      <a:pt x="76" y="1456"/>
                    </a:lnTo>
                    <a:lnTo>
                      <a:pt x="67" y="1447"/>
                    </a:lnTo>
                    <a:lnTo>
                      <a:pt x="64" y="1438"/>
                    </a:lnTo>
                    <a:lnTo>
                      <a:pt x="51" y="911"/>
                    </a:lnTo>
                    <a:lnTo>
                      <a:pt x="34" y="540"/>
                    </a:lnTo>
                    <a:lnTo>
                      <a:pt x="27" y="306"/>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670778" name="AutoShape 58"/>
          <p:cNvSpPr>
            <a:spLocks noChangeArrowheads="1"/>
          </p:cNvSpPr>
          <p:nvPr/>
        </p:nvSpPr>
        <p:spPr bwMode="auto">
          <a:xfrm>
            <a:off x="1054233" y="2138233"/>
            <a:ext cx="6477000" cy="685800"/>
          </a:xfrm>
          <a:prstGeom prst="wedgeRoundRectCallout">
            <a:avLst>
              <a:gd name="adj1" fmla="val -52856"/>
              <a:gd name="adj2" fmla="val 40993"/>
              <a:gd name="adj3" fmla="val 16667"/>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ctr" eaLnBrk="1" hangingPunct="1"/>
            <a:r>
              <a:rPr lang="en-US" altLang="en-US"/>
              <a:t>I produce the object when it is a </a:t>
            </a:r>
            <a:r>
              <a:rPr lang="en-US" altLang="en-US">
                <a:solidFill>
                  <a:schemeClr val="accent2"/>
                </a:solidFill>
                <a:latin typeface="Symbol" pitchFamily="18" charset="2"/>
              </a:rPr>
              <a:t>"</a:t>
            </a:r>
            <a:r>
              <a:rPr lang="en-US" altLang="en-US"/>
              <a:t>.</a:t>
            </a:r>
          </a:p>
        </p:txBody>
      </p:sp>
      <p:grpSp>
        <p:nvGrpSpPr>
          <p:cNvPr id="2" name="Group 1">
            <a:extLst>
              <a:ext uri="{FF2B5EF4-FFF2-40B4-BE49-F238E27FC236}">
                <a16:creationId xmlns:a16="http://schemas.microsoft.com/office/drawing/2014/main" id="{6EBCB3F1-A684-E63F-FD9D-43617A934303}"/>
              </a:ext>
            </a:extLst>
          </p:cNvPr>
          <p:cNvGrpSpPr/>
          <p:nvPr/>
        </p:nvGrpSpPr>
        <p:grpSpPr>
          <a:xfrm>
            <a:off x="5105400" y="3651250"/>
            <a:ext cx="4038600" cy="3206750"/>
            <a:chOff x="5105400" y="3651250"/>
            <a:chExt cx="4038600" cy="3206750"/>
          </a:xfrm>
        </p:grpSpPr>
        <p:grpSp>
          <p:nvGrpSpPr>
            <p:cNvPr id="17411" name="Group 3"/>
            <p:cNvGrpSpPr>
              <a:grpSpLocks/>
            </p:cNvGrpSpPr>
            <p:nvPr/>
          </p:nvGrpSpPr>
          <p:grpSpPr bwMode="auto">
            <a:xfrm>
              <a:off x="5105400" y="3651250"/>
              <a:ext cx="4038600" cy="3206750"/>
              <a:chOff x="3216" y="1680"/>
              <a:chExt cx="2544" cy="2020"/>
            </a:xfrm>
          </p:grpSpPr>
          <p:sp>
            <p:nvSpPr>
              <p:cNvPr id="17447" name="Rectangle 4"/>
              <p:cNvSpPr>
                <a:spLocks noChangeArrowheads="1"/>
              </p:cNvSpPr>
              <p:nvPr/>
            </p:nvSpPr>
            <p:spPr bwMode="auto">
              <a:xfrm>
                <a:off x="4416" y="3225"/>
                <a:ext cx="960"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nchorCtr="1"/>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l" eaLnBrk="1" hangingPunct="1">
                  <a:spcBef>
                    <a:spcPct val="20000"/>
                  </a:spcBef>
                </a:pPr>
                <a:r>
                  <a:rPr lang="en-US" altLang="en-US" sz="2800"/>
                  <a:t>Ann</a:t>
                </a:r>
                <a:endParaRPr lang="en-CA" altLang="en-US" sz="2800"/>
              </a:p>
            </p:txBody>
          </p:sp>
          <p:sp>
            <p:nvSpPr>
              <p:cNvPr id="17448" name="Rectangle 5"/>
              <p:cNvSpPr>
                <a:spLocks noChangeArrowheads="1"/>
              </p:cNvSpPr>
              <p:nvPr/>
            </p:nvSpPr>
            <p:spPr bwMode="auto">
              <a:xfrm>
                <a:off x="3456" y="3225"/>
                <a:ext cx="960"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nchorCtr="1"/>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l" eaLnBrk="1" hangingPunct="1">
                  <a:spcBef>
                    <a:spcPct val="20000"/>
                  </a:spcBef>
                </a:pPr>
                <a:r>
                  <a:rPr lang="en-US" altLang="en-US" sz="2800"/>
                  <a:t>Fred</a:t>
                </a:r>
                <a:endParaRPr lang="en-CA" altLang="en-US" sz="2800"/>
              </a:p>
            </p:txBody>
          </p:sp>
          <p:sp>
            <p:nvSpPr>
              <p:cNvPr id="17449" name="Rectangle 6"/>
              <p:cNvSpPr>
                <a:spLocks noChangeArrowheads="1"/>
              </p:cNvSpPr>
              <p:nvPr/>
            </p:nvSpPr>
            <p:spPr bwMode="auto">
              <a:xfrm>
                <a:off x="4416" y="2630"/>
                <a:ext cx="960"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nchorCtr="1"/>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l" eaLnBrk="1" hangingPunct="1">
                  <a:spcBef>
                    <a:spcPct val="20000"/>
                  </a:spcBef>
                </a:pPr>
                <a:r>
                  <a:rPr lang="en-US" altLang="en-US" sz="2800"/>
                  <a:t>Marilin Monro</a:t>
                </a:r>
                <a:endParaRPr lang="en-CA" altLang="en-US" sz="2800"/>
              </a:p>
            </p:txBody>
          </p:sp>
          <p:sp>
            <p:nvSpPr>
              <p:cNvPr id="17450" name="Rectangle 7"/>
              <p:cNvSpPr>
                <a:spLocks noChangeArrowheads="1"/>
              </p:cNvSpPr>
              <p:nvPr/>
            </p:nvSpPr>
            <p:spPr bwMode="auto">
              <a:xfrm>
                <a:off x="3456" y="2630"/>
                <a:ext cx="960"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nchorCtr="1"/>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l" eaLnBrk="1" hangingPunct="1">
                  <a:spcBef>
                    <a:spcPct val="20000"/>
                  </a:spcBef>
                </a:pPr>
                <a:r>
                  <a:rPr lang="en-US" altLang="en-US" sz="2800"/>
                  <a:t>John</a:t>
                </a:r>
                <a:endParaRPr lang="en-CA" altLang="en-US" sz="2800"/>
              </a:p>
            </p:txBody>
          </p:sp>
          <p:sp>
            <p:nvSpPr>
              <p:cNvPr id="17451" name="Rectangle 8"/>
              <p:cNvSpPr>
                <a:spLocks noChangeArrowheads="1"/>
              </p:cNvSpPr>
              <p:nvPr/>
            </p:nvSpPr>
            <p:spPr bwMode="auto">
              <a:xfrm>
                <a:off x="4416" y="2155"/>
                <a:ext cx="960"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nchorCtr="1"/>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l" eaLnBrk="1" hangingPunct="1">
                  <a:spcBef>
                    <a:spcPct val="20000"/>
                  </a:spcBef>
                </a:pPr>
                <a:r>
                  <a:rPr lang="en-US" altLang="en-US" sz="2800"/>
                  <a:t>Beth</a:t>
                </a:r>
                <a:endParaRPr lang="en-CA" altLang="en-US" sz="2800"/>
              </a:p>
            </p:txBody>
          </p:sp>
          <p:sp>
            <p:nvSpPr>
              <p:cNvPr id="17452" name="Rectangle 9"/>
              <p:cNvSpPr>
                <a:spLocks noChangeArrowheads="1"/>
              </p:cNvSpPr>
              <p:nvPr/>
            </p:nvSpPr>
            <p:spPr bwMode="auto">
              <a:xfrm>
                <a:off x="3456" y="2155"/>
                <a:ext cx="960"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nchorCtr="1"/>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l" eaLnBrk="1" hangingPunct="1">
                  <a:spcBef>
                    <a:spcPct val="20000"/>
                  </a:spcBef>
                </a:pPr>
                <a:r>
                  <a:rPr lang="en-US" altLang="en-US" sz="2800"/>
                  <a:t>Bob</a:t>
                </a:r>
                <a:endParaRPr lang="en-CA" altLang="en-US" sz="2800"/>
              </a:p>
            </p:txBody>
          </p:sp>
          <p:sp>
            <p:nvSpPr>
              <p:cNvPr id="17453" name="Rectangle 10"/>
              <p:cNvSpPr>
                <a:spLocks noChangeArrowheads="1"/>
              </p:cNvSpPr>
              <p:nvPr/>
            </p:nvSpPr>
            <p:spPr bwMode="auto">
              <a:xfrm>
                <a:off x="4416" y="1680"/>
                <a:ext cx="960"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nchorCtr="1"/>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l" eaLnBrk="1" hangingPunct="1">
                  <a:spcBef>
                    <a:spcPct val="20000"/>
                  </a:spcBef>
                </a:pPr>
                <a:r>
                  <a:rPr lang="en-US" altLang="en-US" sz="2800"/>
                  <a:t>Mary</a:t>
                </a:r>
                <a:endParaRPr lang="en-CA" altLang="en-US" sz="2800"/>
              </a:p>
            </p:txBody>
          </p:sp>
          <p:sp>
            <p:nvSpPr>
              <p:cNvPr id="17454" name="Rectangle 11"/>
              <p:cNvSpPr>
                <a:spLocks noChangeArrowheads="1"/>
              </p:cNvSpPr>
              <p:nvPr/>
            </p:nvSpPr>
            <p:spPr bwMode="auto">
              <a:xfrm>
                <a:off x="3456" y="1680"/>
                <a:ext cx="960"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nchorCtr="1"/>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l" eaLnBrk="1" hangingPunct="1">
                  <a:spcBef>
                    <a:spcPct val="20000"/>
                  </a:spcBef>
                </a:pPr>
                <a:r>
                  <a:rPr lang="en-US" altLang="en-US" sz="2800"/>
                  <a:t>Sam</a:t>
                </a:r>
                <a:endParaRPr lang="en-CA" altLang="en-US" sz="2800"/>
              </a:p>
            </p:txBody>
          </p:sp>
          <p:sp>
            <p:nvSpPr>
              <p:cNvPr id="17455" name="Freeform 12"/>
              <p:cNvSpPr>
                <a:spLocks/>
              </p:cNvSpPr>
              <p:nvPr/>
            </p:nvSpPr>
            <p:spPr bwMode="auto">
              <a:xfrm>
                <a:off x="4176" y="1920"/>
                <a:ext cx="490" cy="515"/>
              </a:xfrm>
              <a:custGeom>
                <a:avLst/>
                <a:gdLst>
                  <a:gd name="T0" fmla="*/ 0 w 490"/>
                  <a:gd name="T1" fmla="*/ 0 h 515"/>
                  <a:gd name="T2" fmla="*/ 490 w 490"/>
                  <a:gd name="T3" fmla="*/ 515 h 515"/>
                  <a:gd name="T4" fmla="*/ 0 60000 65536"/>
                  <a:gd name="T5" fmla="*/ 0 60000 65536"/>
                  <a:gd name="T6" fmla="*/ 0 w 490"/>
                  <a:gd name="T7" fmla="*/ 0 h 515"/>
                  <a:gd name="T8" fmla="*/ 490 w 490"/>
                  <a:gd name="T9" fmla="*/ 515 h 515"/>
                </a:gdLst>
                <a:ahLst/>
                <a:cxnLst>
                  <a:cxn ang="T4">
                    <a:pos x="T0" y="T1"/>
                  </a:cxn>
                  <a:cxn ang="T5">
                    <a:pos x="T2" y="T3"/>
                  </a:cxn>
                </a:cxnLst>
                <a:rect l="T6" t="T7" r="T8" b="T9"/>
                <a:pathLst>
                  <a:path w="490" h="515">
                    <a:moveTo>
                      <a:pt x="0" y="0"/>
                    </a:moveTo>
                    <a:lnTo>
                      <a:pt x="490" y="515"/>
                    </a:lnTo>
                  </a:path>
                </a:pathLst>
              </a:cu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56" name="Line 13"/>
              <p:cNvSpPr>
                <a:spLocks noChangeShapeType="1"/>
              </p:cNvSpPr>
              <p:nvPr/>
            </p:nvSpPr>
            <p:spPr bwMode="auto">
              <a:xfrm>
                <a:off x="4128" y="2400"/>
                <a:ext cx="384" cy="52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7" name="Freeform 14"/>
              <p:cNvSpPr>
                <a:spLocks/>
              </p:cNvSpPr>
              <p:nvPr/>
            </p:nvSpPr>
            <p:spPr bwMode="auto">
              <a:xfrm>
                <a:off x="4176" y="1961"/>
                <a:ext cx="432" cy="967"/>
              </a:xfrm>
              <a:custGeom>
                <a:avLst/>
                <a:gdLst>
                  <a:gd name="T0" fmla="*/ 0 w 432"/>
                  <a:gd name="T1" fmla="*/ 967 h 967"/>
                  <a:gd name="T2" fmla="*/ 432 w 432"/>
                  <a:gd name="T3" fmla="*/ 0 h 967"/>
                  <a:gd name="T4" fmla="*/ 0 60000 65536"/>
                  <a:gd name="T5" fmla="*/ 0 60000 65536"/>
                  <a:gd name="T6" fmla="*/ 0 w 432"/>
                  <a:gd name="T7" fmla="*/ 0 h 967"/>
                  <a:gd name="T8" fmla="*/ 432 w 432"/>
                  <a:gd name="T9" fmla="*/ 967 h 967"/>
                </a:gdLst>
                <a:ahLst/>
                <a:cxnLst>
                  <a:cxn ang="T4">
                    <a:pos x="T0" y="T1"/>
                  </a:cxn>
                  <a:cxn ang="T5">
                    <a:pos x="T2" y="T3"/>
                  </a:cxn>
                </a:cxnLst>
                <a:rect l="T6" t="T7" r="T8" b="T9"/>
                <a:pathLst>
                  <a:path w="432" h="967">
                    <a:moveTo>
                      <a:pt x="0" y="967"/>
                    </a:moveTo>
                    <a:lnTo>
                      <a:pt x="432" y="0"/>
                    </a:lnTo>
                  </a:path>
                </a:pathLst>
              </a:cu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58" name="Line 15"/>
              <p:cNvSpPr>
                <a:spLocks noChangeShapeType="1"/>
              </p:cNvSpPr>
              <p:nvPr/>
            </p:nvSpPr>
            <p:spPr bwMode="auto">
              <a:xfrm flipV="1">
                <a:off x="4176" y="2928"/>
                <a:ext cx="336" cy="576"/>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9" name="Line 16"/>
              <p:cNvSpPr>
                <a:spLocks noChangeShapeType="1"/>
              </p:cNvSpPr>
              <p:nvPr/>
            </p:nvSpPr>
            <p:spPr bwMode="auto">
              <a:xfrm>
                <a:off x="4176" y="3504"/>
                <a:ext cx="432"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7460" name="Picture 17" descr="j03967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4" y="3168"/>
                <a:ext cx="456"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1" name="Picture 18" descr="j02330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0" y="1728"/>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2" name="Picture 19" descr="j03342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2" y="2160"/>
                <a:ext cx="30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63" name="Group 20"/>
              <p:cNvGrpSpPr>
                <a:grpSpLocks/>
              </p:cNvGrpSpPr>
              <p:nvPr/>
            </p:nvGrpSpPr>
            <p:grpSpPr bwMode="auto">
              <a:xfrm>
                <a:off x="3216" y="1728"/>
                <a:ext cx="478" cy="1920"/>
                <a:chOff x="3330" y="1728"/>
                <a:chExt cx="478" cy="1920"/>
              </a:xfrm>
            </p:grpSpPr>
            <p:pic>
              <p:nvPicPr>
                <p:cNvPr id="17465" name="Picture 21" descr="j02329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2" y="1728"/>
                  <a:ext cx="232"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6" name="Picture 22" descr="j023213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0" y="2256"/>
                  <a:ext cx="475"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7" name="Picture 23" descr="j03975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26" y="2688"/>
                  <a:ext cx="382"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8" name="Picture 24" descr="j033422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26" y="3120"/>
                  <a:ext cx="33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64"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6" y="2688"/>
                <a:ext cx="32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grpSp>
        <p:sp>
          <p:nvSpPr>
            <p:cNvPr id="17415" name="Line 45"/>
            <p:cNvSpPr>
              <a:spLocks noChangeShapeType="1"/>
            </p:cNvSpPr>
            <p:nvPr/>
          </p:nvSpPr>
          <p:spPr bwMode="auto">
            <a:xfrm>
              <a:off x="6629400" y="4038600"/>
              <a:ext cx="533400" cy="160020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9" name="Line 59"/>
            <p:cNvSpPr>
              <a:spLocks noChangeShapeType="1"/>
            </p:cNvSpPr>
            <p:nvPr/>
          </p:nvSpPr>
          <p:spPr bwMode="auto">
            <a:xfrm flipH="1">
              <a:off x="6629400" y="5562600"/>
              <a:ext cx="533400" cy="7620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70780" name="AutoShape 60"/>
          <p:cNvSpPr>
            <a:spLocks noChangeArrowheads="1"/>
          </p:cNvSpPr>
          <p:nvPr/>
        </p:nvSpPr>
        <p:spPr bwMode="auto">
          <a:xfrm>
            <a:off x="1132995" y="3775919"/>
            <a:ext cx="1610206" cy="707539"/>
          </a:xfrm>
          <a:prstGeom prst="wedgeRoundRectCallout">
            <a:avLst>
              <a:gd name="adj1" fmla="val -27593"/>
              <a:gd name="adj2" fmla="val -54685"/>
              <a:gd name="adj3" fmla="val 16667"/>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ctr" eaLnBrk="1" hangingPunct="1"/>
            <a:r>
              <a:rPr lang="en-US" altLang="en-US" dirty="0"/>
              <a:t>g = f(b)</a:t>
            </a:r>
          </a:p>
        </p:txBody>
      </p:sp>
      <p:sp>
        <p:nvSpPr>
          <p:cNvPr id="3" name="AutoShape 60">
            <a:extLst>
              <a:ext uri="{FF2B5EF4-FFF2-40B4-BE49-F238E27FC236}">
                <a16:creationId xmlns:a16="http://schemas.microsoft.com/office/drawing/2014/main" id="{3EA54BC8-A0E4-6A01-AB1B-D5272960E5AD}"/>
              </a:ext>
            </a:extLst>
          </p:cNvPr>
          <p:cNvSpPr>
            <a:spLocks noChangeArrowheads="1"/>
          </p:cNvSpPr>
          <p:nvPr/>
        </p:nvSpPr>
        <p:spPr bwMode="auto">
          <a:xfrm>
            <a:off x="1102570" y="4603750"/>
            <a:ext cx="3733800" cy="1752600"/>
          </a:xfrm>
          <a:prstGeom prst="wedgeRoundRectCallout">
            <a:avLst>
              <a:gd name="adj1" fmla="val -27593"/>
              <a:gd name="adj2" fmla="val -54685"/>
              <a:gd name="adj3" fmla="val 16667"/>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ctr" eaLnBrk="1" hangingPunct="1"/>
            <a:r>
              <a:rPr lang="en-US" altLang="en-US"/>
              <a:t>I can always win</a:t>
            </a:r>
          </a:p>
          <a:p>
            <a:pPr algn="ctr" eaLnBrk="1" hangingPunct="1"/>
            <a:r>
              <a:rPr lang="en-US" altLang="en-US"/>
              <a:t>if and only if</a:t>
            </a:r>
          </a:p>
          <a:p>
            <a:pPr algn="ctr" eaLnBrk="1" hangingPunct="1"/>
            <a:r>
              <a:rPr lang="en-US" altLang="en-US"/>
              <a:t>statement is true.</a:t>
            </a:r>
          </a:p>
        </p:txBody>
      </p:sp>
    </p:spTree>
    <p:extLst>
      <p:ext uri="{BB962C8B-B14F-4D97-AF65-F5344CB8AC3E}">
        <p14:creationId xmlns:p14="http://schemas.microsoft.com/office/powerpoint/2010/main" val="147295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410"/>
                                        </p:tgtEl>
                                        <p:attrNameLst>
                                          <p:attrName>style.visibility</p:attrName>
                                        </p:attrNameLst>
                                      </p:cBhvr>
                                      <p:to>
                                        <p:strVal val="visible"/>
                                      </p:to>
                                    </p:set>
                                    <p:anim calcmode="lin" valueType="num">
                                      <p:cBhvr additive="base">
                                        <p:cTn id="11" dur="500" fill="hold"/>
                                        <p:tgtEl>
                                          <p:spTgt spid="17410"/>
                                        </p:tgtEl>
                                        <p:attrNameLst>
                                          <p:attrName>ppt_x</p:attrName>
                                        </p:attrNameLst>
                                      </p:cBhvr>
                                      <p:tavLst>
                                        <p:tav tm="0">
                                          <p:val>
                                            <p:strVal val="#ppt_x"/>
                                          </p:val>
                                        </p:tav>
                                        <p:tav tm="100000">
                                          <p:val>
                                            <p:strVal val="#ppt_x"/>
                                          </p:val>
                                        </p:tav>
                                      </p:tavLst>
                                    </p:anim>
                                    <p:anim calcmode="lin" valueType="num">
                                      <p:cBhvr additive="base">
                                        <p:cTn id="12" dur="500" fill="hold"/>
                                        <p:tgtEl>
                                          <p:spTgt spid="174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670761"/>
                                        </p:tgtEl>
                                        <p:attrNameLst>
                                          <p:attrName>style.visibility</p:attrName>
                                        </p:attrNameLst>
                                      </p:cBhvr>
                                      <p:to>
                                        <p:strVal val="visible"/>
                                      </p:to>
                                    </p:set>
                                    <p:anim calcmode="lin" valueType="num">
                                      <p:cBhvr additive="base">
                                        <p:cTn id="25" dur="500" fill="hold"/>
                                        <p:tgtEl>
                                          <p:spTgt spid="670761"/>
                                        </p:tgtEl>
                                        <p:attrNameLst>
                                          <p:attrName>ppt_x</p:attrName>
                                        </p:attrNameLst>
                                      </p:cBhvr>
                                      <p:tavLst>
                                        <p:tav tm="0">
                                          <p:val>
                                            <p:strVal val="0-#ppt_w/2"/>
                                          </p:val>
                                        </p:tav>
                                        <p:tav tm="100000">
                                          <p:val>
                                            <p:strVal val="#ppt_x"/>
                                          </p:val>
                                        </p:tav>
                                      </p:tavLst>
                                    </p:anim>
                                    <p:anim calcmode="lin" valueType="num">
                                      <p:cBhvr additive="base">
                                        <p:cTn id="26" dur="500" fill="hold"/>
                                        <p:tgtEl>
                                          <p:spTgt spid="67076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70778"/>
                                        </p:tgtEl>
                                        <p:attrNameLst>
                                          <p:attrName>style.visibility</p:attrName>
                                        </p:attrNameLst>
                                      </p:cBhvr>
                                      <p:to>
                                        <p:strVal val="visible"/>
                                      </p:to>
                                    </p:set>
                                    <p:anim calcmode="lin" valueType="num">
                                      <p:cBhvr additive="base">
                                        <p:cTn id="35" dur="500" fill="hold"/>
                                        <p:tgtEl>
                                          <p:spTgt spid="670778"/>
                                        </p:tgtEl>
                                        <p:attrNameLst>
                                          <p:attrName>ppt_x</p:attrName>
                                        </p:attrNameLst>
                                      </p:cBhvr>
                                      <p:tavLst>
                                        <p:tav tm="0">
                                          <p:val>
                                            <p:strVal val="0-#ppt_w/2"/>
                                          </p:val>
                                        </p:tav>
                                        <p:tav tm="100000">
                                          <p:val>
                                            <p:strVal val="#ppt_x"/>
                                          </p:val>
                                        </p:tav>
                                      </p:tavLst>
                                    </p:anim>
                                    <p:anim calcmode="lin" valueType="num">
                                      <p:cBhvr additive="base">
                                        <p:cTn id="36" dur="500" fill="hold"/>
                                        <p:tgtEl>
                                          <p:spTgt spid="67077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670766"/>
                                        </p:tgtEl>
                                        <p:attrNameLst>
                                          <p:attrName>style.visibility</p:attrName>
                                        </p:attrNameLst>
                                      </p:cBhvr>
                                      <p:to>
                                        <p:strVal val="visible"/>
                                      </p:to>
                                    </p:set>
                                    <p:anim calcmode="lin" valueType="num">
                                      <p:cBhvr additive="base">
                                        <p:cTn id="41" dur="500" fill="hold"/>
                                        <p:tgtEl>
                                          <p:spTgt spid="670766"/>
                                        </p:tgtEl>
                                        <p:attrNameLst>
                                          <p:attrName>ppt_x</p:attrName>
                                        </p:attrNameLst>
                                      </p:cBhvr>
                                      <p:tavLst>
                                        <p:tav tm="0">
                                          <p:val>
                                            <p:strVal val="0-#ppt_w/2"/>
                                          </p:val>
                                        </p:tav>
                                        <p:tav tm="100000">
                                          <p:val>
                                            <p:strVal val="#ppt_x"/>
                                          </p:val>
                                        </p:tav>
                                      </p:tavLst>
                                    </p:anim>
                                    <p:anim calcmode="lin" valueType="num">
                                      <p:cBhvr additive="base">
                                        <p:cTn id="42" dur="500" fill="hold"/>
                                        <p:tgtEl>
                                          <p:spTgt spid="67076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670780"/>
                                        </p:tgtEl>
                                        <p:attrNameLst>
                                          <p:attrName>style.visibility</p:attrName>
                                        </p:attrNameLst>
                                      </p:cBhvr>
                                      <p:to>
                                        <p:strVal val="visible"/>
                                      </p:to>
                                    </p:set>
                                    <p:anim calcmode="lin" valueType="num">
                                      <p:cBhvr additive="base">
                                        <p:cTn id="47" dur="500" fill="hold"/>
                                        <p:tgtEl>
                                          <p:spTgt spid="670780"/>
                                        </p:tgtEl>
                                        <p:attrNameLst>
                                          <p:attrName>ppt_x</p:attrName>
                                        </p:attrNameLst>
                                      </p:cBhvr>
                                      <p:tavLst>
                                        <p:tav tm="0">
                                          <p:val>
                                            <p:strVal val="0-#ppt_w/2"/>
                                          </p:val>
                                        </p:tav>
                                        <p:tav tm="100000">
                                          <p:val>
                                            <p:strVal val="#ppt_x"/>
                                          </p:val>
                                        </p:tav>
                                      </p:tavLst>
                                    </p:anim>
                                    <p:anim calcmode="lin" valueType="num">
                                      <p:cBhvr additive="base">
                                        <p:cTn id="48" dur="500" fill="hold"/>
                                        <p:tgtEl>
                                          <p:spTgt spid="670780"/>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0-#ppt_w/2"/>
                                          </p:val>
                                        </p:tav>
                                        <p:tav tm="100000">
                                          <p:val>
                                            <p:strVal val="#ppt_x"/>
                                          </p:val>
                                        </p:tav>
                                      </p:tavLst>
                                    </p:anim>
                                    <p:anim calcmode="lin" valueType="num">
                                      <p:cBhvr additive="base">
                                        <p:cTn id="5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670761" grpId="0" animBg="1"/>
      <p:bldP spid="670766" grpId="0" animBg="1"/>
      <p:bldP spid="670778" grpId="0" animBg="1"/>
      <p:bldP spid="670780"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0"/>
            <a:ext cx="8458200" cy="1143000"/>
          </a:xfrm>
        </p:spPr>
        <p:txBody>
          <a:bodyPr/>
          <a:lstStyle/>
          <a:p>
            <a:pPr eaLnBrk="1" hangingPunct="1"/>
            <a:r>
              <a:rPr lang="en-US" altLang="en-US" dirty="0"/>
              <a:t>Iterative Algorithms </a:t>
            </a:r>
            <a:br>
              <a:rPr lang="en-US" altLang="en-US" dirty="0"/>
            </a:br>
            <a:r>
              <a:rPr lang="en-US" altLang="en-US" dirty="0"/>
              <a:t>Loop Invariants </a:t>
            </a:r>
          </a:p>
        </p:txBody>
      </p:sp>
      <p:grpSp>
        <p:nvGrpSpPr>
          <p:cNvPr id="52227" name="Group 3"/>
          <p:cNvGrpSpPr>
            <a:grpSpLocks/>
          </p:cNvGrpSpPr>
          <p:nvPr/>
        </p:nvGrpSpPr>
        <p:grpSpPr bwMode="auto">
          <a:xfrm>
            <a:off x="6324600" y="2257425"/>
            <a:ext cx="2514600" cy="2381250"/>
            <a:chOff x="-144" y="1129"/>
            <a:chExt cx="3264" cy="3191"/>
          </a:xfrm>
        </p:grpSpPr>
        <p:grpSp>
          <p:nvGrpSpPr>
            <p:cNvPr id="52253" name="Group 4"/>
            <p:cNvGrpSpPr>
              <a:grpSpLocks noChangeAspect="1"/>
            </p:cNvGrpSpPr>
            <p:nvPr/>
          </p:nvGrpSpPr>
          <p:grpSpPr bwMode="auto">
            <a:xfrm>
              <a:off x="336" y="2447"/>
              <a:ext cx="1814" cy="1873"/>
              <a:chOff x="384" y="816"/>
              <a:chExt cx="2947" cy="3043"/>
            </a:xfrm>
          </p:grpSpPr>
          <p:sp>
            <p:nvSpPr>
              <p:cNvPr id="52323" name="Oval 5" descr="Stationery"/>
              <p:cNvSpPr>
                <a:spLocks noChangeAspect="1" noChangeArrowheads="1"/>
              </p:cNvSpPr>
              <p:nvPr/>
            </p:nvSpPr>
            <p:spPr bwMode="auto">
              <a:xfrm>
                <a:off x="384" y="912"/>
                <a:ext cx="2947" cy="2947"/>
              </a:xfrm>
              <a:prstGeom prst="ellipse">
                <a:avLst/>
              </a:prstGeom>
              <a:blipFill dpi="0" rotWithShape="0">
                <a:blip r:embed="rId3"/>
                <a:srcRect/>
                <a:tile tx="0" ty="0" sx="100000" sy="100000" flip="none" algn="tl"/>
              </a:blip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en-US" altLang="en-US" sz="2400"/>
              </a:p>
            </p:txBody>
          </p:sp>
          <p:sp useBgFill="1">
            <p:nvSpPr>
              <p:cNvPr id="52324" name="Oval 6"/>
              <p:cNvSpPr>
                <a:spLocks noChangeAspect="1" noChangeArrowheads="1"/>
              </p:cNvSpPr>
              <p:nvPr/>
            </p:nvSpPr>
            <p:spPr bwMode="auto">
              <a:xfrm>
                <a:off x="610" y="1138"/>
                <a:ext cx="2494" cy="2494"/>
              </a:xfrm>
              <a:prstGeom prst="ellipse">
                <a:avLst/>
              </a:prstGeom>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en-US" altLang="en-US" sz="2400"/>
              </a:p>
            </p:txBody>
          </p:sp>
          <p:sp>
            <p:nvSpPr>
              <p:cNvPr id="52325" name="Freeform 7" descr="Green marble"/>
              <p:cNvSpPr>
                <a:spLocks noChangeAspect="1"/>
              </p:cNvSpPr>
              <p:nvPr/>
            </p:nvSpPr>
            <p:spPr bwMode="auto">
              <a:xfrm rot="2360341">
                <a:off x="1632" y="816"/>
                <a:ext cx="445" cy="491"/>
              </a:xfrm>
              <a:custGeom>
                <a:avLst/>
                <a:gdLst>
                  <a:gd name="T0" fmla="*/ 0 w 2280"/>
                  <a:gd name="T1" fmla="*/ 0 h 1785"/>
                  <a:gd name="T2" fmla="*/ 0 w 2280"/>
                  <a:gd name="T3" fmla="*/ 0 h 1785"/>
                  <a:gd name="T4" fmla="*/ 0 w 2280"/>
                  <a:gd name="T5" fmla="*/ 0 h 1785"/>
                  <a:gd name="T6" fmla="*/ 0 w 2280"/>
                  <a:gd name="T7" fmla="*/ 0 h 1785"/>
                  <a:gd name="T8" fmla="*/ 0 w 2280"/>
                  <a:gd name="T9" fmla="*/ 0 h 1785"/>
                  <a:gd name="T10" fmla="*/ 0 w 2280"/>
                  <a:gd name="T11" fmla="*/ 0 h 1785"/>
                  <a:gd name="T12" fmla="*/ 0 w 2280"/>
                  <a:gd name="T13" fmla="*/ 0 h 1785"/>
                  <a:gd name="T14" fmla="*/ 0 w 2280"/>
                  <a:gd name="T15" fmla="*/ 0 h 1785"/>
                  <a:gd name="T16" fmla="*/ 0 w 2280"/>
                  <a:gd name="T17" fmla="*/ 0 h 1785"/>
                  <a:gd name="T18" fmla="*/ 0 w 2280"/>
                  <a:gd name="T19" fmla="*/ 0 h 1785"/>
                  <a:gd name="T20" fmla="*/ 0 w 2280"/>
                  <a:gd name="T21" fmla="*/ 0 h 1785"/>
                  <a:gd name="T22" fmla="*/ 0 w 2280"/>
                  <a:gd name="T23" fmla="*/ 0 h 17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0"/>
                  <a:gd name="T37" fmla="*/ 0 h 1785"/>
                  <a:gd name="T38" fmla="*/ 2280 w 2280"/>
                  <a:gd name="T39" fmla="*/ 1785 h 17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80" h="1785">
                    <a:moveTo>
                      <a:pt x="748" y="30"/>
                    </a:moveTo>
                    <a:cubicBezTo>
                      <a:pt x="881" y="60"/>
                      <a:pt x="985" y="267"/>
                      <a:pt x="1224" y="305"/>
                    </a:cubicBezTo>
                    <a:cubicBezTo>
                      <a:pt x="1463" y="343"/>
                      <a:pt x="2088" y="121"/>
                      <a:pt x="2184" y="257"/>
                    </a:cubicBezTo>
                    <a:cubicBezTo>
                      <a:pt x="2280" y="393"/>
                      <a:pt x="1873" y="945"/>
                      <a:pt x="1800" y="1121"/>
                    </a:cubicBezTo>
                    <a:cubicBezTo>
                      <a:pt x="1727" y="1297"/>
                      <a:pt x="1757" y="1253"/>
                      <a:pt x="1743" y="1313"/>
                    </a:cubicBezTo>
                    <a:cubicBezTo>
                      <a:pt x="1729" y="1373"/>
                      <a:pt x="1747" y="1440"/>
                      <a:pt x="1717" y="1479"/>
                    </a:cubicBezTo>
                    <a:cubicBezTo>
                      <a:pt x="1687" y="1518"/>
                      <a:pt x="1634" y="1537"/>
                      <a:pt x="1560" y="1549"/>
                    </a:cubicBezTo>
                    <a:cubicBezTo>
                      <a:pt x="1486" y="1561"/>
                      <a:pt x="1504" y="1536"/>
                      <a:pt x="1272" y="1553"/>
                    </a:cubicBezTo>
                    <a:cubicBezTo>
                      <a:pt x="1040" y="1570"/>
                      <a:pt x="336" y="1785"/>
                      <a:pt x="168" y="1649"/>
                    </a:cubicBezTo>
                    <a:cubicBezTo>
                      <a:pt x="0" y="1513"/>
                      <a:pt x="221" y="991"/>
                      <a:pt x="264" y="737"/>
                    </a:cubicBezTo>
                    <a:cubicBezTo>
                      <a:pt x="307" y="483"/>
                      <a:pt x="344" y="244"/>
                      <a:pt x="425" y="126"/>
                    </a:cubicBezTo>
                    <a:cubicBezTo>
                      <a:pt x="506" y="8"/>
                      <a:pt x="615" y="0"/>
                      <a:pt x="748" y="30"/>
                    </a:cubicBez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grpSp>
        <p:grpSp>
          <p:nvGrpSpPr>
            <p:cNvPr id="52254" name="Group 8"/>
            <p:cNvGrpSpPr>
              <a:grpSpLocks noChangeAspect="1"/>
            </p:cNvGrpSpPr>
            <p:nvPr/>
          </p:nvGrpSpPr>
          <p:grpSpPr bwMode="auto">
            <a:xfrm>
              <a:off x="1329" y="1989"/>
              <a:ext cx="647" cy="603"/>
              <a:chOff x="2836" y="2439"/>
              <a:chExt cx="1451" cy="1352"/>
            </a:xfrm>
          </p:grpSpPr>
          <p:sp>
            <p:nvSpPr>
              <p:cNvPr id="52317" name="Freeform 9"/>
              <p:cNvSpPr>
                <a:spLocks noChangeAspect="1"/>
              </p:cNvSpPr>
              <p:nvPr/>
            </p:nvSpPr>
            <p:spPr bwMode="auto">
              <a:xfrm>
                <a:off x="3551" y="2439"/>
                <a:ext cx="406" cy="277"/>
              </a:xfrm>
              <a:custGeom>
                <a:avLst/>
                <a:gdLst>
                  <a:gd name="T0" fmla="*/ 360 w 406"/>
                  <a:gd name="T1" fmla="*/ 13 h 277"/>
                  <a:gd name="T2" fmla="*/ 319 w 406"/>
                  <a:gd name="T3" fmla="*/ 4 h 277"/>
                  <a:gd name="T4" fmla="*/ 256 w 406"/>
                  <a:gd name="T5" fmla="*/ 4 h 277"/>
                  <a:gd name="T6" fmla="*/ 215 w 406"/>
                  <a:gd name="T7" fmla="*/ 22 h 277"/>
                  <a:gd name="T8" fmla="*/ 193 w 406"/>
                  <a:gd name="T9" fmla="*/ 40 h 277"/>
                  <a:gd name="T10" fmla="*/ 147 w 406"/>
                  <a:gd name="T11" fmla="*/ 96 h 277"/>
                  <a:gd name="T12" fmla="*/ 130 w 406"/>
                  <a:gd name="T13" fmla="*/ 118 h 277"/>
                  <a:gd name="T14" fmla="*/ 121 w 406"/>
                  <a:gd name="T15" fmla="*/ 121 h 277"/>
                  <a:gd name="T16" fmla="*/ 97 w 406"/>
                  <a:gd name="T17" fmla="*/ 127 h 277"/>
                  <a:gd name="T18" fmla="*/ 95 w 406"/>
                  <a:gd name="T19" fmla="*/ 127 h 277"/>
                  <a:gd name="T20" fmla="*/ 73 w 406"/>
                  <a:gd name="T21" fmla="*/ 128 h 277"/>
                  <a:gd name="T22" fmla="*/ 62 w 406"/>
                  <a:gd name="T23" fmla="*/ 128 h 277"/>
                  <a:gd name="T24" fmla="*/ 39 w 406"/>
                  <a:gd name="T25" fmla="*/ 127 h 277"/>
                  <a:gd name="T26" fmla="*/ 18 w 406"/>
                  <a:gd name="T27" fmla="*/ 132 h 277"/>
                  <a:gd name="T28" fmla="*/ 4 w 406"/>
                  <a:gd name="T29" fmla="*/ 143 h 277"/>
                  <a:gd name="T30" fmla="*/ 0 w 406"/>
                  <a:gd name="T31" fmla="*/ 155 h 277"/>
                  <a:gd name="T32" fmla="*/ 4 w 406"/>
                  <a:gd name="T33" fmla="*/ 172 h 277"/>
                  <a:gd name="T34" fmla="*/ 11 w 406"/>
                  <a:gd name="T35" fmla="*/ 178 h 277"/>
                  <a:gd name="T36" fmla="*/ 39 w 406"/>
                  <a:gd name="T37" fmla="*/ 183 h 277"/>
                  <a:gd name="T38" fmla="*/ 41 w 406"/>
                  <a:gd name="T39" fmla="*/ 183 h 277"/>
                  <a:gd name="T40" fmla="*/ 72 w 406"/>
                  <a:gd name="T41" fmla="*/ 183 h 277"/>
                  <a:gd name="T42" fmla="*/ 97 w 406"/>
                  <a:gd name="T43" fmla="*/ 176 h 277"/>
                  <a:gd name="T44" fmla="*/ 119 w 406"/>
                  <a:gd name="T45" fmla="*/ 169 h 277"/>
                  <a:gd name="T46" fmla="*/ 128 w 406"/>
                  <a:gd name="T47" fmla="*/ 182 h 277"/>
                  <a:gd name="T48" fmla="*/ 130 w 406"/>
                  <a:gd name="T49" fmla="*/ 218 h 277"/>
                  <a:gd name="T50" fmla="*/ 134 w 406"/>
                  <a:gd name="T51" fmla="*/ 231 h 277"/>
                  <a:gd name="T52" fmla="*/ 146 w 406"/>
                  <a:gd name="T53" fmla="*/ 252 h 277"/>
                  <a:gd name="T54" fmla="*/ 161 w 406"/>
                  <a:gd name="T55" fmla="*/ 264 h 277"/>
                  <a:gd name="T56" fmla="*/ 181 w 406"/>
                  <a:gd name="T57" fmla="*/ 272 h 277"/>
                  <a:gd name="T58" fmla="*/ 221 w 406"/>
                  <a:gd name="T59" fmla="*/ 277 h 277"/>
                  <a:gd name="T60" fmla="*/ 250 w 406"/>
                  <a:gd name="T61" fmla="*/ 273 h 277"/>
                  <a:gd name="T62" fmla="*/ 279 w 406"/>
                  <a:gd name="T63" fmla="*/ 264 h 277"/>
                  <a:gd name="T64" fmla="*/ 298 w 406"/>
                  <a:gd name="T65" fmla="*/ 254 h 277"/>
                  <a:gd name="T66" fmla="*/ 324 w 406"/>
                  <a:gd name="T67" fmla="*/ 235 h 277"/>
                  <a:gd name="T68" fmla="*/ 333 w 406"/>
                  <a:gd name="T69" fmla="*/ 226 h 277"/>
                  <a:gd name="T70" fmla="*/ 342 w 406"/>
                  <a:gd name="T71" fmla="*/ 217 h 277"/>
                  <a:gd name="T72" fmla="*/ 365 w 406"/>
                  <a:gd name="T73" fmla="*/ 187 h 277"/>
                  <a:gd name="T74" fmla="*/ 388 w 406"/>
                  <a:gd name="T75" fmla="*/ 154 h 277"/>
                  <a:gd name="T76" fmla="*/ 395 w 406"/>
                  <a:gd name="T77" fmla="*/ 142 h 277"/>
                  <a:gd name="T78" fmla="*/ 403 w 406"/>
                  <a:gd name="T79" fmla="*/ 116 h 277"/>
                  <a:gd name="T80" fmla="*/ 406 w 406"/>
                  <a:gd name="T81" fmla="*/ 98 h 277"/>
                  <a:gd name="T82" fmla="*/ 406 w 406"/>
                  <a:gd name="T83" fmla="*/ 89 h 277"/>
                  <a:gd name="T84" fmla="*/ 400 w 406"/>
                  <a:gd name="T85" fmla="*/ 57 h 277"/>
                  <a:gd name="T86" fmla="*/ 384 w 406"/>
                  <a:gd name="T87" fmla="*/ 31 h 2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6"/>
                  <a:gd name="T133" fmla="*/ 0 h 277"/>
                  <a:gd name="T134" fmla="*/ 406 w 406"/>
                  <a:gd name="T135" fmla="*/ 277 h 2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6" h="277">
                    <a:moveTo>
                      <a:pt x="368" y="17"/>
                    </a:moveTo>
                    <a:lnTo>
                      <a:pt x="364" y="15"/>
                    </a:lnTo>
                    <a:lnTo>
                      <a:pt x="360" y="13"/>
                    </a:lnTo>
                    <a:lnTo>
                      <a:pt x="356" y="11"/>
                    </a:lnTo>
                    <a:lnTo>
                      <a:pt x="352" y="10"/>
                    </a:lnTo>
                    <a:lnTo>
                      <a:pt x="319" y="4"/>
                    </a:lnTo>
                    <a:lnTo>
                      <a:pt x="286" y="0"/>
                    </a:lnTo>
                    <a:lnTo>
                      <a:pt x="270" y="2"/>
                    </a:lnTo>
                    <a:lnTo>
                      <a:pt x="256" y="4"/>
                    </a:lnTo>
                    <a:lnTo>
                      <a:pt x="242" y="9"/>
                    </a:lnTo>
                    <a:lnTo>
                      <a:pt x="228" y="15"/>
                    </a:lnTo>
                    <a:lnTo>
                      <a:pt x="215" y="22"/>
                    </a:lnTo>
                    <a:lnTo>
                      <a:pt x="204" y="31"/>
                    </a:lnTo>
                    <a:lnTo>
                      <a:pt x="198" y="35"/>
                    </a:lnTo>
                    <a:lnTo>
                      <a:pt x="193" y="40"/>
                    </a:lnTo>
                    <a:lnTo>
                      <a:pt x="182" y="51"/>
                    </a:lnTo>
                    <a:lnTo>
                      <a:pt x="165" y="73"/>
                    </a:lnTo>
                    <a:lnTo>
                      <a:pt x="147" y="96"/>
                    </a:lnTo>
                    <a:lnTo>
                      <a:pt x="140" y="106"/>
                    </a:lnTo>
                    <a:lnTo>
                      <a:pt x="136" y="116"/>
                    </a:lnTo>
                    <a:lnTo>
                      <a:pt x="130" y="118"/>
                    </a:lnTo>
                    <a:lnTo>
                      <a:pt x="125" y="120"/>
                    </a:lnTo>
                    <a:lnTo>
                      <a:pt x="123" y="121"/>
                    </a:lnTo>
                    <a:lnTo>
                      <a:pt x="121" y="121"/>
                    </a:lnTo>
                    <a:lnTo>
                      <a:pt x="111" y="124"/>
                    </a:lnTo>
                    <a:lnTo>
                      <a:pt x="102" y="126"/>
                    </a:lnTo>
                    <a:lnTo>
                      <a:pt x="97" y="127"/>
                    </a:lnTo>
                    <a:lnTo>
                      <a:pt x="95" y="127"/>
                    </a:lnTo>
                    <a:lnTo>
                      <a:pt x="92" y="128"/>
                    </a:lnTo>
                    <a:lnTo>
                      <a:pt x="82" y="128"/>
                    </a:lnTo>
                    <a:lnTo>
                      <a:pt x="73" y="128"/>
                    </a:lnTo>
                    <a:lnTo>
                      <a:pt x="70" y="128"/>
                    </a:lnTo>
                    <a:lnTo>
                      <a:pt x="67" y="128"/>
                    </a:lnTo>
                    <a:lnTo>
                      <a:pt x="62" y="128"/>
                    </a:lnTo>
                    <a:lnTo>
                      <a:pt x="53" y="128"/>
                    </a:lnTo>
                    <a:lnTo>
                      <a:pt x="46" y="127"/>
                    </a:lnTo>
                    <a:lnTo>
                      <a:pt x="39" y="127"/>
                    </a:lnTo>
                    <a:lnTo>
                      <a:pt x="32" y="128"/>
                    </a:lnTo>
                    <a:lnTo>
                      <a:pt x="26" y="129"/>
                    </a:lnTo>
                    <a:lnTo>
                      <a:pt x="18" y="132"/>
                    </a:lnTo>
                    <a:lnTo>
                      <a:pt x="12" y="135"/>
                    </a:lnTo>
                    <a:lnTo>
                      <a:pt x="7" y="139"/>
                    </a:lnTo>
                    <a:lnTo>
                      <a:pt x="4" y="143"/>
                    </a:lnTo>
                    <a:lnTo>
                      <a:pt x="1" y="148"/>
                    </a:lnTo>
                    <a:lnTo>
                      <a:pt x="0" y="151"/>
                    </a:lnTo>
                    <a:lnTo>
                      <a:pt x="0" y="155"/>
                    </a:lnTo>
                    <a:lnTo>
                      <a:pt x="1" y="161"/>
                    </a:lnTo>
                    <a:lnTo>
                      <a:pt x="3" y="169"/>
                    </a:lnTo>
                    <a:lnTo>
                      <a:pt x="4" y="172"/>
                    </a:lnTo>
                    <a:lnTo>
                      <a:pt x="5" y="175"/>
                    </a:lnTo>
                    <a:lnTo>
                      <a:pt x="8" y="176"/>
                    </a:lnTo>
                    <a:lnTo>
                      <a:pt x="11" y="178"/>
                    </a:lnTo>
                    <a:lnTo>
                      <a:pt x="23" y="182"/>
                    </a:lnTo>
                    <a:lnTo>
                      <a:pt x="35" y="183"/>
                    </a:lnTo>
                    <a:lnTo>
                      <a:pt x="39" y="183"/>
                    </a:lnTo>
                    <a:lnTo>
                      <a:pt x="40" y="183"/>
                    </a:lnTo>
                    <a:lnTo>
                      <a:pt x="41" y="183"/>
                    </a:lnTo>
                    <a:lnTo>
                      <a:pt x="47" y="184"/>
                    </a:lnTo>
                    <a:lnTo>
                      <a:pt x="60" y="184"/>
                    </a:lnTo>
                    <a:lnTo>
                      <a:pt x="72" y="183"/>
                    </a:lnTo>
                    <a:lnTo>
                      <a:pt x="85" y="181"/>
                    </a:lnTo>
                    <a:lnTo>
                      <a:pt x="90" y="178"/>
                    </a:lnTo>
                    <a:lnTo>
                      <a:pt x="97" y="176"/>
                    </a:lnTo>
                    <a:lnTo>
                      <a:pt x="109" y="172"/>
                    </a:lnTo>
                    <a:lnTo>
                      <a:pt x="115" y="169"/>
                    </a:lnTo>
                    <a:lnTo>
                      <a:pt x="119" y="169"/>
                    </a:lnTo>
                    <a:lnTo>
                      <a:pt x="129" y="170"/>
                    </a:lnTo>
                    <a:lnTo>
                      <a:pt x="128" y="176"/>
                    </a:lnTo>
                    <a:lnTo>
                      <a:pt x="128" y="182"/>
                    </a:lnTo>
                    <a:lnTo>
                      <a:pt x="128" y="193"/>
                    </a:lnTo>
                    <a:lnTo>
                      <a:pt x="129" y="205"/>
                    </a:lnTo>
                    <a:lnTo>
                      <a:pt x="130" y="218"/>
                    </a:lnTo>
                    <a:lnTo>
                      <a:pt x="130" y="222"/>
                    </a:lnTo>
                    <a:lnTo>
                      <a:pt x="132" y="227"/>
                    </a:lnTo>
                    <a:lnTo>
                      <a:pt x="134" y="231"/>
                    </a:lnTo>
                    <a:lnTo>
                      <a:pt x="136" y="237"/>
                    </a:lnTo>
                    <a:lnTo>
                      <a:pt x="140" y="245"/>
                    </a:lnTo>
                    <a:lnTo>
                      <a:pt x="146" y="252"/>
                    </a:lnTo>
                    <a:lnTo>
                      <a:pt x="153" y="259"/>
                    </a:lnTo>
                    <a:lnTo>
                      <a:pt x="157" y="261"/>
                    </a:lnTo>
                    <a:lnTo>
                      <a:pt x="161" y="264"/>
                    </a:lnTo>
                    <a:lnTo>
                      <a:pt x="165" y="266"/>
                    </a:lnTo>
                    <a:lnTo>
                      <a:pt x="170" y="268"/>
                    </a:lnTo>
                    <a:lnTo>
                      <a:pt x="181" y="272"/>
                    </a:lnTo>
                    <a:lnTo>
                      <a:pt x="194" y="274"/>
                    </a:lnTo>
                    <a:lnTo>
                      <a:pt x="208" y="276"/>
                    </a:lnTo>
                    <a:lnTo>
                      <a:pt x="221" y="277"/>
                    </a:lnTo>
                    <a:lnTo>
                      <a:pt x="235" y="276"/>
                    </a:lnTo>
                    <a:lnTo>
                      <a:pt x="243" y="275"/>
                    </a:lnTo>
                    <a:lnTo>
                      <a:pt x="250" y="273"/>
                    </a:lnTo>
                    <a:lnTo>
                      <a:pt x="257" y="272"/>
                    </a:lnTo>
                    <a:lnTo>
                      <a:pt x="265" y="270"/>
                    </a:lnTo>
                    <a:lnTo>
                      <a:pt x="279" y="264"/>
                    </a:lnTo>
                    <a:lnTo>
                      <a:pt x="293" y="258"/>
                    </a:lnTo>
                    <a:lnTo>
                      <a:pt x="296" y="256"/>
                    </a:lnTo>
                    <a:lnTo>
                      <a:pt x="298" y="254"/>
                    </a:lnTo>
                    <a:lnTo>
                      <a:pt x="304" y="251"/>
                    </a:lnTo>
                    <a:lnTo>
                      <a:pt x="314" y="243"/>
                    </a:lnTo>
                    <a:lnTo>
                      <a:pt x="324" y="235"/>
                    </a:lnTo>
                    <a:lnTo>
                      <a:pt x="326" y="232"/>
                    </a:lnTo>
                    <a:lnTo>
                      <a:pt x="328" y="231"/>
                    </a:lnTo>
                    <a:lnTo>
                      <a:pt x="333" y="226"/>
                    </a:lnTo>
                    <a:lnTo>
                      <a:pt x="338" y="221"/>
                    </a:lnTo>
                    <a:lnTo>
                      <a:pt x="340" y="219"/>
                    </a:lnTo>
                    <a:lnTo>
                      <a:pt x="342" y="217"/>
                    </a:lnTo>
                    <a:lnTo>
                      <a:pt x="350" y="207"/>
                    </a:lnTo>
                    <a:lnTo>
                      <a:pt x="358" y="197"/>
                    </a:lnTo>
                    <a:lnTo>
                      <a:pt x="365" y="187"/>
                    </a:lnTo>
                    <a:lnTo>
                      <a:pt x="375" y="171"/>
                    </a:lnTo>
                    <a:lnTo>
                      <a:pt x="385" y="158"/>
                    </a:lnTo>
                    <a:lnTo>
                      <a:pt x="388" y="154"/>
                    </a:lnTo>
                    <a:lnTo>
                      <a:pt x="389" y="152"/>
                    </a:lnTo>
                    <a:lnTo>
                      <a:pt x="390" y="150"/>
                    </a:lnTo>
                    <a:lnTo>
                      <a:pt x="395" y="142"/>
                    </a:lnTo>
                    <a:lnTo>
                      <a:pt x="398" y="134"/>
                    </a:lnTo>
                    <a:lnTo>
                      <a:pt x="402" y="126"/>
                    </a:lnTo>
                    <a:lnTo>
                      <a:pt x="403" y="116"/>
                    </a:lnTo>
                    <a:lnTo>
                      <a:pt x="405" y="107"/>
                    </a:lnTo>
                    <a:lnTo>
                      <a:pt x="405" y="103"/>
                    </a:lnTo>
                    <a:lnTo>
                      <a:pt x="406" y="98"/>
                    </a:lnTo>
                    <a:lnTo>
                      <a:pt x="406" y="93"/>
                    </a:lnTo>
                    <a:lnTo>
                      <a:pt x="406" y="91"/>
                    </a:lnTo>
                    <a:lnTo>
                      <a:pt x="406" y="89"/>
                    </a:lnTo>
                    <a:lnTo>
                      <a:pt x="405" y="77"/>
                    </a:lnTo>
                    <a:lnTo>
                      <a:pt x="403" y="67"/>
                    </a:lnTo>
                    <a:lnTo>
                      <a:pt x="400" y="57"/>
                    </a:lnTo>
                    <a:lnTo>
                      <a:pt x="396" y="48"/>
                    </a:lnTo>
                    <a:lnTo>
                      <a:pt x="390" y="39"/>
                    </a:lnTo>
                    <a:lnTo>
                      <a:pt x="384" y="31"/>
                    </a:lnTo>
                    <a:lnTo>
                      <a:pt x="376" y="24"/>
                    </a:lnTo>
                    <a:lnTo>
                      <a:pt x="368" y="1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18" name="Freeform 10"/>
              <p:cNvSpPr>
                <a:spLocks noChangeAspect="1"/>
              </p:cNvSpPr>
              <p:nvPr/>
            </p:nvSpPr>
            <p:spPr bwMode="auto">
              <a:xfrm>
                <a:off x="3450" y="2729"/>
                <a:ext cx="368" cy="512"/>
              </a:xfrm>
              <a:custGeom>
                <a:avLst/>
                <a:gdLst>
                  <a:gd name="T0" fmla="*/ 188 w 368"/>
                  <a:gd name="T1" fmla="*/ 19 h 512"/>
                  <a:gd name="T2" fmla="*/ 161 w 368"/>
                  <a:gd name="T3" fmla="*/ 38 h 512"/>
                  <a:gd name="T4" fmla="*/ 96 w 368"/>
                  <a:gd name="T5" fmla="*/ 104 h 512"/>
                  <a:gd name="T6" fmla="*/ 63 w 368"/>
                  <a:gd name="T7" fmla="*/ 150 h 512"/>
                  <a:gd name="T8" fmla="*/ 43 w 368"/>
                  <a:gd name="T9" fmla="*/ 189 h 512"/>
                  <a:gd name="T10" fmla="*/ 39 w 368"/>
                  <a:gd name="T11" fmla="*/ 203 h 512"/>
                  <a:gd name="T12" fmla="*/ 16 w 368"/>
                  <a:gd name="T13" fmla="*/ 271 h 512"/>
                  <a:gd name="T14" fmla="*/ 14 w 368"/>
                  <a:gd name="T15" fmla="*/ 282 h 512"/>
                  <a:gd name="T16" fmla="*/ 2 w 368"/>
                  <a:gd name="T17" fmla="*/ 337 h 512"/>
                  <a:gd name="T18" fmla="*/ 0 w 368"/>
                  <a:gd name="T19" fmla="*/ 398 h 512"/>
                  <a:gd name="T20" fmla="*/ 3 w 368"/>
                  <a:gd name="T21" fmla="*/ 418 h 512"/>
                  <a:gd name="T22" fmla="*/ 16 w 368"/>
                  <a:gd name="T23" fmla="*/ 456 h 512"/>
                  <a:gd name="T24" fmla="*/ 31 w 368"/>
                  <a:gd name="T25" fmla="*/ 477 h 512"/>
                  <a:gd name="T26" fmla="*/ 51 w 368"/>
                  <a:gd name="T27" fmla="*/ 497 h 512"/>
                  <a:gd name="T28" fmla="*/ 83 w 368"/>
                  <a:gd name="T29" fmla="*/ 509 h 512"/>
                  <a:gd name="T30" fmla="*/ 117 w 368"/>
                  <a:gd name="T31" fmla="*/ 512 h 512"/>
                  <a:gd name="T32" fmla="*/ 146 w 368"/>
                  <a:gd name="T33" fmla="*/ 507 h 512"/>
                  <a:gd name="T34" fmla="*/ 154 w 368"/>
                  <a:gd name="T35" fmla="*/ 504 h 512"/>
                  <a:gd name="T36" fmla="*/ 167 w 368"/>
                  <a:gd name="T37" fmla="*/ 498 h 512"/>
                  <a:gd name="T38" fmla="*/ 178 w 368"/>
                  <a:gd name="T39" fmla="*/ 491 h 512"/>
                  <a:gd name="T40" fmla="*/ 183 w 368"/>
                  <a:gd name="T41" fmla="*/ 488 h 512"/>
                  <a:gd name="T42" fmla="*/ 197 w 368"/>
                  <a:gd name="T43" fmla="*/ 475 h 512"/>
                  <a:gd name="T44" fmla="*/ 206 w 368"/>
                  <a:gd name="T45" fmla="*/ 464 h 512"/>
                  <a:gd name="T46" fmla="*/ 209 w 368"/>
                  <a:gd name="T47" fmla="*/ 461 h 512"/>
                  <a:gd name="T48" fmla="*/ 211 w 368"/>
                  <a:gd name="T49" fmla="*/ 456 h 512"/>
                  <a:gd name="T50" fmla="*/ 218 w 368"/>
                  <a:gd name="T51" fmla="*/ 445 h 512"/>
                  <a:gd name="T52" fmla="*/ 227 w 368"/>
                  <a:gd name="T53" fmla="*/ 423 h 512"/>
                  <a:gd name="T54" fmla="*/ 231 w 368"/>
                  <a:gd name="T55" fmla="*/ 406 h 512"/>
                  <a:gd name="T56" fmla="*/ 230 w 368"/>
                  <a:gd name="T57" fmla="*/ 379 h 512"/>
                  <a:gd name="T58" fmla="*/ 227 w 368"/>
                  <a:gd name="T59" fmla="*/ 359 h 512"/>
                  <a:gd name="T60" fmla="*/ 220 w 368"/>
                  <a:gd name="T61" fmla="*/ 342 h 512"/>
                  <a:gd name="T62" fmla="*/ 216 w 368"/>
                  <a:gd name="T63" fmla="*/ 319 h 512"/>
                  <a:gd name="T64" fmla="*/ 218 w 368"/>
                  <a:gd name="T65" fmla="*/ 297 h 512"/>
                  <a:gd name="T66" fmla="*/ 229 w 368"/>
                  <a:gd name="T67" fmla="*/ 270 h 512"/>
                  <a:gd name="T68" fmla="*/ 251 w 368"/>
                  <a:gd name="T69" fmla="*/ 248 h 512"/>
                  <a:gd name="T70" fmla="*/ 278 w 368"/>
                  <a:gd name="T71" fmla="*/ 233 h 512"/>
                  <a:gd name="T72" fmla="*/ 301 w 368"/>
                  <a:gd name="T73" fmla="*/ 216 h 512"/>
                  <a:gd name="T74" fmla="*/ 315 w 368"/>
                  <a:gd name="T75" fmla="*/ 203 h 512"/>
                  <a:gd name="T76" fmla="*/ 325 w 368"/>
                  <a:gd name="T77" fmla="*/ 192 h 512"/>
                  <a:gd name="T78" fmla="*/ 334 w 368"/>
                  <a:gd name="T79" fmla="*/ 182 h 512"/>
                  <a:gd name="T80" fmla="*/ 345 w 368"/>
                  <a:gd name="T81" fmla="*/ 166 h 512"/>
                  <a:gd name="T82" fmla="*/ 354 w 368"/>
                  <a:gd name="T83" fmla="*/ 148 h 512"/>
                  <a:gd name="T84" fmla="*/ 366 w 368"/>
                  <a:gd name="T85" fmla="*/ 119 h 512"/>
                  <a:gd name="T86" fmla="*/ 368 w 368"/>
                  <a:gd name="T87" fmla="*/ 88 h 512"/>
                  <a:gd name="T88" fmla="*/ 362 w 368"/>
                  <a:gd name="T89" fmla="*/ 60 h 512"/>
                  <a:gd name="T90" fmla="*/ 350 w 368"/>
                  <a:gd name="T91" fmla="*/ 35 h 512"/>
                  <a:gd name="T92" fmla="*/ 337 w 368"/>
                  <a:gd name="T93" fmla="*/ 21 h 512"/>
                  <a:gd name="T94" fmla="*/ 322 w 368"/>
                  <a:gd name="T95" fmla="*/ 11 h 512"/>
                  <a:gd name="T96" fmla="*/ 300 w 368"/>
                  <a:gd name="T97" fmla="*/ 5 h 512"/>
                  <a:gd name="T98" fmla="*/ 273 w 368"/>
                  <a:gd name="T99" fmla="*/ 1 h 512"/>
                  <a:gd name="T100" fmla="*/ 236 w 368"/>
                  <a:gd name="T101" fmla="*/ 2 h 5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8"/>
                  <a:gd name="T154" fmla="*/ 0 h 512"/>
                  <a:gd name="T155" fmla="*/ 368 w 368"/>
                  <a:gd name="T156" fmla="*/ 512 h 5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8" h="512">
                    <a:moveTo>
                      <a:pt x="208" y="11"/>
                    </a:moveTo>
                    <a:lnTo>
                      <a:pt x="194" y="16"/>
                    </a:lnTo>
                    <a:lnTo>
                      <a:pt x="188" y="19"/>
                    </a:lnTo>
                    <a:lnTo>
                      <a:pt x="183" y="22"/>
                    </a:lnTo>
                    <a:lnTo>
                      <a:pt x="171" y="30"/>
                    </a:lnTo>
                    <a:lnTo>
                      <a:pt x="161" y="38"/>
                    </a:lnTo>
                    <a:lnTo>
                      <a:pt x="133" y="64"/>
                    </a:lnTo>
                    <a:lnTo>
                      <a:pt x="108" y="91"/>
                    </a:lnTo>
                    <a:lnTo>
                      <a:pt x="96" y="104"/>
                    </a:lnTo>
                    <a:lnTo>
                      <a:pt x="85" y="119"/>
                    </a:lnTo>
                    <a:lnTo>
                      <a:pt x="74" y="134"/>
                    </a:lnTo>
                    <a:lnTo>
                      <a:pt x="63" y="150"/>
                    </a:lnTo>
                    <a:lnTo>
                      <a:pt x="55" y="168"/>
                    </a:lnTo>
                    <a:lnTo>
                      <a:pt x="47" y="184"/>
                    </a:lnTo>
                    <a:lnTo>
                      <a:pt x="43" y="189"/>
                    </a:lnTo>
                    <a:lnTo>
                      <a:pt x="40" y="194"/>
                    </a:lnTo>
                    <a:lnTo>
                      <a:pt x="39" y="200"/>
                    </a:lnTo>
                    <a:lnTo>
                      <a:pt x="39" y="203"/>
                    </a:lnTo>
                    <a:lnTo>
                      <a:pt x="36" y="209"/>
                    </a:lnTo>
                    <a:lnTo>
                      <a:pt x="26" y="239"/>
                    </a:lnTo>
                    <a:lnTo>
                      <a:pt x="16" y="271"/>
                    </a:lnTo>
                    <a:lnTo>
                      <a:pt x="15" y="274"/>
                    </a:lnTo>
                    <a:lnTo>
                      <a:pt x="15" y="279"/>
                    </a:lnTo>
                    <a:lnTo>
                      <a:pt x="14" y="282"/>
                    </a:lnTo>
                    <a:lnTo>
                      <a:pt x="12" y="287"/>
                    </a:lnTo>
                    <a:lnTo>
                      <a:pt x="7" y="312"/>
                    </a:lnTo>
                    <a:lnTo>
                      <a:pt x="2" y="337"/>
                    </a:lnTo>
                    <a:lnTo>
                      <a:pt x="0" y="364"/>
                    </a:lnTo>
                    <a:lnTo>
                      <a:pt x="0" y="391"/>
                    </a:lnTo>
                    <a:lnTo>
                      <a:pt x="0" y="398"/>
                    </a:lnTo>
                    <a:lnTo>
                      <a:pt x="1" y="404"/>
                    </a:lnTo>
                    <a:lnTo>
                      <a:pt x="1" y="411"/>
                    </a:lnTo>
                    <a:lnTo>
                      <a:pt x="3" y="418"/>
                    </a:lnTo>
                    <a:lnTo>
                      <a:pt x="7" y="431"/>
                    </a:lnTo>
                    <a:lnTo>
                      <a:pt x="11" y="443"/>
                    </a:lnTo>
                    <a:lnTo>
                      <a:pt x="16" y="456"/>
                    </a:lnTo>
                    <a:lnTo>
                      <a:pt x="20" y="461"/>
                    </a:lnTo>
                    <a:lnTo>
                      <a:pt x="23" y="467"/>
                    </a:lnTo>
                    <a:lnTo>
                      <a:pt x="31" y="477"/>
                    </a:lnTo>
                    <a:lnTo>
                      <a:pt x="41" y="489"/>
                    </a:lnTo>
                    <a:lnTo>
                      <a:pt x="46" y="492"/>
                    </a:lnTo>
                    <a:lnTo>
                      <a:pt x="51" y="497"/>
                    </a:lnTo>
                    <a:lnTo>
                      <a:pt x="62" y="501"/>
                    </a:lnTo>
                    <a:lnTo>
                      <a:pt x="72" y="505"/>
                    </a:lnTo>
                    <a:lnTo>
                      <a:pt x="83" y="509"/>
                    </a:lnTo>
                    <a:lnTo>
                      <a:pt x="94" y="511"/>
                    </a:lnTo>
                    <a:lnTo>
                      <a:pt x="105" y="512"/>
                    </a:lnTo>
                    <a:lnTo>
                      <a:pt x="117" y="512"/>
                    </a:lnTo>
                    <a:lnTo>
                      <a:pt x="128" y="511"/>
                    </a:lnTo>
                    <a:lnTo>
                      <a:pt x="140" y="509"/>
                    </a:lnTo>
                    <a:lnTo>
                      <a:pt x="146" y="507"/>
                    </a:lnTo>
                    <a:lnTo>
                      <a:pt x="149" y="505"/>
                    </a:lnTo>
                    <a:lnTo>
                      <a:pt x="152" y="505"/>
                    </a:lnTo>
                    <a:lnTo>
                      <a:pt x="154" y="504"/>
                    </a:lnTo>
                    <a:lnTo>
                      <a:pt x="157" y="503"/>
                    </a:lnTo>
                    <a:lnTo>
                      <a:pt x="162" y="500"/>
                    </a:lnTo>
                    <a:lnTo>
                      <a:pt x="167" y="498"/>
                    </a:lnTo>
                    <a:lnTo>
                      <a:pt x="173" y="495"/>
                    </a:lnTo>
                    <a:lnTo>
                      <a:pt x="178" y="491"/>
                    </a:lnTo>
                    <a:lnTo>
                      <a:pt x="179" y="490"/>
                    </a:lnTo>
                    <a:lnTo>
                      <a:pt x="180" y="490"/>
                    </a:lnTo>
                    <a:lnTo>
                      <a:pt x="183" y="488"/>
                    </a:lnTo>
                    <a:lnTo>
                      <a:pt x="187" y="484"/>
                    </a:lnTo>
                    <a:lnTo>
                      <a:pt x="193" y="479"/>
                    </a:lnTo>
                    <a:lnTo>
                      <a:pt x="197" y="475"/>
                    </a:lnTo>
                    <a:lnTo>
                      <a:pt x="201" y="470"/>
                    </a:lnTo>
                    <a:lnTo>
                      <a:pt x="205" y="466"/>
                    </a:lnTo>
                    <a:lnTo>
                      <a:pt x="206" y="464"/>
                    </a:lnTo>
                    <a:lnTo>
                      <a:pt x="206" y="463"/>
                    </a:lnTo>
                    <a:lnTo>
                      <a:pt x="207" y="463"/>
                    </a:lnTo>
                    <a:lnTo>
                      <a:pt x="209" y="461"/>
                    </a:lnTo>
                    <a:lnTo>
                      <a:pt x="210" y="458"/>
                    </a:lnTo>
                    <a:lnTo>
                      <a:pt x="211" y="457"/>
                    </a:lnTo>
                    <a:lnTo>
                      <a:pt x="211" y="456"/>
                    </a:lnTo>
                    <a:lnTo>
                      <a:pt x="212" y="456"/>
                    </a:lnTo>
                    <a:lnTo>
                      <a:pt x="215" y="451"/>
                    </a:lnTo>
                    <a:lnTo>
                      <a:pt x="218" y="445"/>
                    </a:lnTo>
                    <a:lnTo>
                      <a:pt x="221" y="441"/>
                    </a:lnTo>
                    <a:lnTo>
                      <a:pt x="225" y="429"/>
                    </a:lnTo>
                    <a:lnTo>
                      <a:pt x="227" y="423"/>
                    </a:lnTo>
                    <a:lnTo>
                      <a:pt x="229" y="418"/>
                    </a:lnTo>
                    <a:lnTo>
                      <a:pt x="229" y="411"/>
                    </a:lnTo>
                    <a:lnTo>
                      <a:pt x="231" y="406"/>
                    </a:lnTo>
                    <a:lnTo>
                      <a:pt x="231" y="399"/>
                    </a:lnTo>
                    <a:lnTo>
                      <a:pt x="231" y="392"/>
                    </a:lnTo>
                    <a:lnTo>
                      <a:pt x="230" y="379"/>
                    </a:lnTo>
                    <a:lnTo>
                      <a:pt x="229" y="372"/>
                    </a:lnTo>
                    <a:lnTo>
                      <a:pt x="229" y="365"/>
                    </a:lnTo>
                    <a:lnTo>
                      <a:pt x="227" y="359"/>
                    </a:lnTo>
                    <a:lnTo>
                      <a:pt x="224" y="353"/>
                    </a:lnTo>
                    <a:lnTo>
                      <a:pt x="222" y="348"/>
                    </a:lnTo>
                    <a:lnTo>
                      <a:pt x="220" y="342"/>
                    </a:lnTo>
                    <a:lnTo>
                      <a:pt x="218" y="330"/>
                    </a:lnTo>
                    <a:lnTo>
                      <a:pt x="217" y="325"/>
                    </a:lnTo>
                    <a:lnTo>
                      <a:pt x="216" y="319"/>
                    </a:lnTo>
                    <a:lnTo>
                      <a:pt x="216" y="313"/>
                    </a:lnTo>
                    <a:lnTo>
                      <a:pt x="217" y="308"/>
                    </a:lnTo>
                    <a:lnTo>
                      <a:pt x="218" y="297"/>
                    </a:lnTo>
                    <a:lnTo>
                      <a:pt x="221" y="288"/>
                    </a:lnTo>
                    <a:lnTo>
                      <a:pt x="224" y="278"/>
                    </a:lnTo>
                    <a:lnTo>
                      <a:pt x="229" y="270"/>
                    </a:lnTo>
                    <a:lnTo>
                      <a:pt x="236" y="262"/>
                    </a:lnTo>
                    <a:lnTo>
                      <a:pt x="243" y="255"/>
                    </a:lnTo>
                    <a:lnTo>
                      <a:pt x="251" y="248"/>
                    </a:lnTo>
                    <a:lnTo>
                      <a:pt x="262" y="243"/>
                    </a:lnTo>
                    <a:lnTo>
                      <a:pt x="270" y="238"/>
                    </a:lnTo>
                    <a:lnTo>
                      <a:pt x="278" y="233"/>
                    </a:lnTo>
                    <a:lnTo>
                      <a:pt x="286" y="227"/>
                    </a:lnTo>
                    <a:lnTo>
                      <a:pt x="294" y="222"/>
                    </a:lnTo>
                    <a:lnTo>
                      <a:pt x="301" y="216"/>
                    </a:lnTo>
                    <a:lnTo>
                      <a:pt x="309" y="210"/>
                    </a:lnTo>
                    <a:lnTo>
                      <a:pt x="312" y="206"/>
                    </a:lnTo>
                    <a:lnTo>
                      <a:pt x="315" y="203"/>
                    </a:lnTo>
                    <a:lnTo>
                      <a:pt x="319" y="199"/>
                    </a:lnTo>
                    <a:lnTo>
                      <a:pt x="322" y="196"/>
                    </a:lnTo>
                    <a:lnTo>
                      <a:pt x="325" y="192"/>
                    </a:lnTo>
                    <a:lnTo>
                      <a:pt x="328" y="189"/>
                    </a:lnTo>
                    <a:lnTo>
                      <a:pt x="331" y="185"/>
                    </a:lnTo>
                    <a:lnTo>
                      <a:pt x="334" y="182"/>
                    </a:lnTo>
                    <a:lnTo>
                      <a:pt x="336" y="177"/>
                    </a:lnTo>
                    <a:lnTo>
                      <a:pt x="340" y="174"/>
                    </a:lnTo>
                    <a:lnTo>
                      <a:pt x="345" y="166"/>
                    </a:lnTo>
                    <a:lnTo>
                      <a:pt x="347" y="161"/>
                    </a:lnTo>
                    <a:lnTo>
                      <a:pt x="349" y="157"/>
                    </a:lnTo>
                    <a:lnTo>
                      <a:pt x="354" y="148"/>
                    </a:lnTo>
                    <a:lnTo>
                      <a:pt x="358" y="140"/>
                    </a:lnTo>
                    <a:lnTo>
                      <a:pt x="362" y="131"/>
                    </a:lnTo>
                    <a:lnTo>
                      <a:pt x="366" y="119"/>
                    </a:lnTo>
                    <a:lnTo>
                      <a:pt x="368" y="107"/>
                    </a:lnTo>
                    <a:lnTo>
                      <a:pt x="368" y="97"/>
                    </a:lnTo>
                    <a:lnTo>
                      <a:pt x="368" y="88"/>
                    </a:lnTo>
                    <a:lnTo>
                      <a:pt x="367" y="78"/>
                    </a:lnTo>
                    <a:lnTo>
                      <a:pt x="365" y="70"/>
                    </a:lnTo>
                    <a:lnTo>
                      <a:pt x="362" y="60"/>
                    </a:lnTo>
                    <a:lnTo>
                      <a:pt x="359" y="51"/>
                    </a:lnTo>
                    <a:lnTo>
                      <a:pt x="354" y="43"/>
                    </a:lnTo>
                    <a:lnTo>
                      <a:pt x="350" y="35"/>
                    </a:lnTo>
                    <a:lnTo>
                      <a:pt x="346" y="29"/>
                    </a:lnTo>
                    <a:lnTo>
                      <a:pt x="341" y="25"/>
                    </a:lnTo>
                    <a:lnTo>
                      <a:pt x="337" y="21"/>
                    </a:lnTo>
                    <a:lnTo>
                      <a:pt x="333" y="17"/>
                    </a:lnTo>
                    <a:lnTo>
                      <a:pt x="327" y="14"/>
                    </a:lnTo>
                    <a:lnTo>
                      <a:pt x="322" y="11"/>
                    </a:lnTo>
                    <a:lnTo>
                      <a:pt x="316" y="9"/>
                    </a:lnTo>
                    <a:lnTo>
                      <a:pt x="310" y="7"/>
                    </a:lnTo>
                    <a:lnTo>
                      <a:pt x="300" y="5"/>
                    </a:lnTo>
                    <a:lnTo>
                      <a:pt x="292" y="3"/>
                    </a:lnTo>
                    <a:lnTo>
                      <a:pt x="282" y="2"/>
                    </a:lnTo>
                    <a:lnTo>
                      <a:pt x="273" y="1"/>
                    </a:lnTo>
                    <a:lnTo>
                      <a:pt x="254" y="0"/>
                    </a:lnTo>
                    <a:lnTo>
                      <a:pt x="244" y="1"/>
                    </a:lnTo>
                    <a:lnTo>
                      <a:pt x="236" y="2"/>
                    </a:lnTo>
                    <a:lnTo>
                      <a:pt x="222" y="6"/>
                    </a:lnTo>
                    <a:lnTo>
                      <a:pt x="208" y="1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19" name="Freeform 11"/>
              <p:cNvSpPr>
                <a:spLocks noChangeAspect="1"/>
              </p:cNvSpPr>
              <p:nvPr/>
            </p:nvSpPr>
            <p:spPr bwMode="auto">
              <a:xfrm>
                <a:off x="3743" y="2767"/>
                <a:ext cx="544" cy="306"/>
              </a:xfrm>
              <a:custGeom>
                <a:avLst/>
                <a:gdLst>
                  <a:gd name="T0" fmla="*/ 41 w 544"/>
                  <a:gd name="T1" fmla="*/ 158 h 306"/>
                  <a:gd name="T2" fmla="*/ 58 w 544"/>
                  <a:gd name="T3" fmla="*/ 184 h 306"/>
                  <a:gd name="T4" fmla="*/ 96 w 544"/>
                  <a:gd name="T5" fmla="*/ 230 h 306"/>
                  <a:gd name="T6" fmla="*/ 119 w 544"/>
                  <a:gd name="T7" fmla="*/ 270 h 306"/>
                  <a:gd name="T8" fmla="*/ 126 w 544"/>
                  <a:gd name="T9" fmla="*/ 289 h 306"/>
                  <a:gd name="T10" fmla="*/ 139 w 544"/>
                  <a:gd name="T11" fmla="*/ 296 h 306"/>
                  <a:gd name="T12" fmla="*/ 197 w 544"/>
                  <a:gd name="T13" fmla="*/ 296 h 306"/>
                  <a:gd name="T14" fmla="*/ 343 w 544"/>
                  <a:gd name="T15" fmla="*/ 272 h 306"/>
                  <a:gd name="T16" fmla="*/ 353 w 544"/>
                  <a:gd name="T17" fmla="*/ 284 h 306"/>
                  <a:gd name="T18" fmla="*/ 374 w 544"/>
                  <a:gd name="T19" fmla="*/ 300 h 306"/>
                  <a:gd name="T20" fmla="*/ 395 w 544"/>
                  <a:gd name="T21" fmla="*/ 304 h 306"/>
                  <a:gd name="T22" fmla="*/ 399 w 544"/>
                  <a:gd name="T23" fmla="*/ 299 h 306"/>
                  <a:gd name="T24" fmla="*/ 402 w 544"/>
                  <a:gd name="T25" fmla="*/ 291 h 306"/>
                  <a:gd name="T26" fmla="*/ 401 w 544"/>
                  <a:gd name="T27" fmla="*/ 285 h 306"/>
                  <a:gd name="T28" fmla="*/ 416 w 544"/>
                  <a:gd name="T29" fmla="*/ 265 h 306"/>
                  <a:gd name="T30" fmla="*/ 445 w 544"/>
                  <a:gd name="T31" fmla="*/ 291 h 306"/>
                  <a:gd name="T32" fmla="*/ 481 w 544"/>
                  <a:gd name="T33" fmla="*/ 303 h 306"/>
                  <a:gd name="T34" fmla="*/ 484 w 544"/>
                  <a:gd name="T35" fmla="*/ 301 h 306"/>
                  <a:gd name="T36" fmla="*/ 487 w 544"/>
                  <a:gd name="T37" fmla="*/ 299 h 306"/>
                  <a:gd name="T38" fmla="*/ 490 w 544"/>
                  <a:gd name="T39" fmla="*/ 294 h 306"/>
                  <a:gd name="T40" fmla="*/ 490 w 544"/>
                  <a:gd name="T41" fmla="*/ 290 h 306"/>
                  <a:gd name="T42" fmla="*/ 484 w 544"/>
                  <a:gd name="T43" fmla="*/ 273 h 306"/>
                  <a:gd name="T44" fmla="*/ 464 w 544"/>
                  <a:gd name="T45" fmla="*/ 251 h 306"/>
                  <a:gd name="T46" fmla="*/ 458 w 544"/>
                  <a:gd name="T47" fmla="*/ 245 h 306"/>
                  <a:gd name="T48" fmla="*/ 495 w 544"/>
                  <a:gd name="T49" fmla="*/ 256 h 306"/>
                  <a:gd name="T50" fmla="*/ 514 w 544"/>
                  <a:gd name="T51" fmla="*/ 268 h 306"/>
                  <a:gd name="T52" fmla="*/ 527 w 544"/>
                  <a:gd name="T53" fmla="*/ 272 h 306"/>
                  <a:gd name="T54" fmla="*/ 540 w 544"/>
                  <a:gd name="T55" fmla="*/ 267 h 306"/>
                  <a:gd name="T56" fmla="*/ 544 w 544"/>
                  <a:gd name="T57" fmla="*/ 256 h 306"/>
                  <a:gd name="T58" fmla="*/ 531 w 544"/>
                  <a:gd name="T59" fmla="*/ 236 h 306"/>
                  <a:gd name="T60" fmla="*/ 513 w 544"/>
                  <a:gd name="T61" fmla="*/ 219 h 306"/>
                  <a:gd name="T62" fmla="*/ 490 w 544"/>
                  <a:gd name="T63" fmla="*/ 207 h 306"/>
                  <a:gd name="T64" fmla="*/ 463 w 544"/>
                  <a:gd name="T65" fmla="*/ 203 h 306"/>
                  <a:gd name="T66" fmla="*/ 386 w 544"/>
                  <a:gd name="T67" fmla="*/ 216 h 306"/>
                  <a:gd name="T68" fmla="*/ 329 w 544"/>
                  <a:gd name="T69" fmla="*/ 234 h 306"/>
                  <a:gd name="T70" fmla="*/ 313 w 544"/>
                  <a:gd name="T71" fmla="*/ 239 h 306"/>
                  <a:gd name="T72" fmla="*/ 261 w 544"/>
                  <a:gd name="T73" fmla="*/ 248 h 306"/>
                  <a:gd name="T74" fmla="*/ 214 w 544"/>
                  <a:gd name="T75" fmla="*/ 248 h 306"/>
                  <a:gd name="T76" fmla="*/ 198 w 544"/>
                  <a:gd name="T77" fmla="*/ 247 h 306"/>
                  <a:gd name="T78" fmla="*/ 165 w 544"/>
                  <a:gd name="T79" fmla="*/ 226 h 306"/>
                  <a:gd name="T80" fmla="*/ 131 w 544"/>
                  <a:gd name="T81" fmla="*/ 186 h 306"/>
                  <a:gd name="T82" fmla="*/ 106 w 544"/>
                  <a:gd name="T83" fmla="*/ 141 h 306"/>
                  <a:gd name="T84" fmla="*/ 86 w 544"/>
                  <a:gd name="T85" fmla="*/ 54 h 306"/>
                  <a:gd name="T86" fmla="*/ 76 w 544"/>
                  <a:gd name="T87" fmla="*/ 33 h 306"/>
                  <a:gd name="T88" fmla="*/ 60 w 544"/>
                  <a:gd name="T89" fmla="*/ 16 h 306"/>
                  <a:gd name="T90" fmla="*/ 35 w 544"/>
                  <a:gd name="T91" fmla="*/ 3 h 306"/>
                  <a:gd name="T92" fmla="*/ 14 w 544"/>
                  <a:gd name="T93" fmla="*/ 2 h 306"/>
                  <a:gd name="T94" fmla="*/ 7 w 544"/>
                  <a:gd name="T95" fmla="*/ 21 h 306"/>
                  <a:gd name="T96" fmla="*/ 1 w 544"/>
                  <a:gd name="T97" fmla="*/ 44 h 306"/>
                  <a:gd name="T98" fmla="*/ 0 w 544"/>
                  <a:gd name="T99" fmla="*/ 73 h 306"/>
                  <a:gd name="T100" fmla="*/ 14 w 544"/>
                  <a:gd name="T101" fmla="*/ 114 h 3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4"/>
                  <a:gd name="T154" fmla="*/ 0 h 306"/>
                  <a:gd name="T155" fmla="*/ 544 w 544"/>
                  <a:gd name="T156" fmla="*/ 306 h 3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4" h="306">
                    <a:moveTo>
                      <a:pt x="32" y="138"/>
                    </a:moveTo>
                    <a:lnTo>
                      <a:pt x="34" y="145"/>
                    </a:lnTo>
                    <a:lnTo>
                      <a:pt x="37" y="152"/>
                    </a:lnTo>
                    <a:lnTo>
                      <a:pt x="41" y="158"/>
                    </a:lnTo>
                    <a:lnTo>
                      <a:pt x="45" y="165"/>
                    </a:lnTo>
                    <a:lnTo>
                      <a:pt x="49" y="171"/>
                    </a:lnTo>
                    <a:lnTo>
                      <a:pt x="53" y="178"/>
                    </a:lnTo>
                    <a:lnTo>
                      <a:pt x="58" y="184"/>
                    </a:lnTo>
                    <a:lnTo>
                      <a:pt x="64" y="190"/>
                    </a:lnTo>
                    <a:lnTo>
                      <a:pt x="76" y="203"/>
                    </a:lnTo>
                    <a:lnTo>
                      <a:pt x="86" y="216"/>
                    </a:lnTo>
                    <a:lnTo>
                      <a:pt x="96" y="230"/>
                    </a:lnTo>
                    <a:lnTo>
                      <a:pt x="106" y="245"/>
                    </a:lnTo>
                    <a:lnTo>
                      <a:pt x="111" y="253"/>
                    </a:lnTo>
                    <a:lnTo>
                      <a:pt x="115" y="262"/>
                    </a:lnTo>
                    <a:lnTo>
                      <a:pt x="119" y="270"/>
                    </a:lnTo>
                    <a:lnTo>
                      <a:pt x="121" y="279"/>
                    </a:lnTo>
                    <a:lnTo>
                      <a:pt x="122" y="283"/>
                    </a:lnTo>
                    <a:lnTo>
                      <a:pt x="124" y="286"/>
                    </a:lnTo>
                    <a:lnTo>
                      <a:pt x="126" y="289"/>
                    </a:lnTo>
                    <a:lnTo>
                      <a:pt x="128" y="292"/>
                    </a:lnTo>
                    <a:lnTo>
                      <a:pt x="131" y="293"/>
                    </a:lnTo>
                    <a:lnTo>
                      <a:pt x="134" y="295"/>
                    </a:lnTo>
                    <a:lnTo>
                      <a:pt x="139" y="296"/>
                    </a:lnTo>
                    <a:lnTo>
                      <a:pt x="143" y="297"/>
                    </a:lnTo>
                    <a:lnTo>
                      <a:pt x="164" y="298"/>
                    </a:lnTo>
                    <a:lnTo>
                      <a:pt x="186" y="298"/>
                    </a:lnTo>
                    <a:lnTo>
                      <a:pt x="197" y="296"/>
                    </a:lnTo>
                    <a:lnTo>
                      <a:pt x="207" y="296"/>
                    </a:lnTo>
                    <a:lnTo>
                      <a:pt x="229" y="292"/>
                    </a:lnTo>
                    <a:lnTo>
                      <a:pt x="285" y="283"/>
                    </a:lnTo>
                    <a:lnTo>
                      <a:pt x="343" y="272"/>
                    </a:lnTo>
                    <a:lnTo>
                      <a:pt x="346" y="275"/>
                    </a:lnTo>
                    <a:lnTo>
                      <a:pt x="348" y="277"/>
                    </a:lnTo>
                    <a:lnTo>
                      <a:pt x="350" y="278"/>
                    </a:lnTo>
                    <a:lnTo>
                      <a:pt x="353" y="284"/>
                    </a:lnTo>
                    <a:lnTo>
                      <a:pt x="359" y="289"/>
                    </a:lnTo>
                    <a:lnTo>
                      <a:pt x="363" y="293"/>
                    </a:lnTo>
                    <a:lnTo>
                      <a:pt x="368" y="298"/>
                    </a:lnTo>
                    <a:lnTo>
                      <a:pt x="374" y="300"/>
                    </a:lnTo>
                    <a:lnTo>
                      <a:pt x="380" y="303"/>
                    </a:lnTo>
                    <a:lnTo>
                      <a:pt x="385" y="305"/>
                    </a:lnTo>
                    <a:lnTo>
                      <a:pt x="392" y="306"/>
                    </a:lnTo>
                    <a:lnTo>
                      <a:pt x="395" y="304"/>
                    </a:lnTo>
                    <a:lnTo>
                      <a:pt x="397" y="302"/>
                    </a:lnTo>
                    <a:lnTo>
                      <a:pt x="398" y="300"/>
                    </a:lnTo>
                    <a:lnTo>
                      <a:pt x="398" y="299"/>
                    </a:lnTo>
                    <a:lnTo>
                      <a:pt x="399" y="299"/>
                    </a:lnTo>
                    <a:lnTo>
                      <a:pt x="401" y="298"/>
                    </a:lnTo>
                    <a:lnTo>
                      <a:pt x="402" y="294"/>
                    </a:lnTo>
                    <a:lnTo>
                      <a:pt x="402" y="292"/>
                    </a:lnTo>
                    <a:lnTo>
                      <a:pt x="402" y="291"/>
                    </a:lnTo>
                    <a:lnTo>
                      <a:pt x="402" y="290"/>
                    </a:lnTo>
                    <a:lnTo>
                      <a:pt x="402" y="289"/>
                    </a:lnTo>
                    <a:lnTo>
                      <a:pt x="401" y="285"/>
                    </a:lnTo>
                    <a:lnTo>
                      <a:pt x="398" y="280"/>
                    </a:lnTo>
                    <a:lnTo>
                      <a:pt x="396" y="275"/>
                    </a:lnTo>
                    <a:lnTo>
                      <a:pt x="389" y="265"/>
                    </a:lnTo>
                    <a:lnTo>
                      <a:pt x="416" y="265"/>
                    </a:lnTo>
                    <a:lnTo>
                      <a:pt x="422" y="272"/>
                    </a:lnTo>
                    <a:lnTo>
                      <a:pt x="430" y="279"/>
                    </a:lnTo>
                    <a:lnTo>
                      <a:pt x="437" y="285"/>
                    </a:lnTo>
                    <a:lnTo>
                      <a:pt x="445" y="291"/>
                    </a:lnTo>
                    <a:lnTo>
                      <a:pt x="454" y="294"/>
                    </a:lnTo>
                    <a:lnTo>
                      <a:pt x="463" y="298"/>
                    </a:lnTo>
                    <a:lnTo>
                      <a:pt x="472" y="301"/>
                    </a:lnTo>
                    <a:lnTo>
                      <a:pt x="481" y="303"/>
                    </a:lnTo>
                    <a:lnTo>
                      <a:pt x="482" y="303"/>
                    </a:lnTo>
                    <a:lnTo>
                      <a:pt x="482" y="302"/>
                    </a:lnTo>
                    <a:lnTo>
                      <a:pt x="484" y="301"/>
                    </a:lnTo>
                    <a:lnTo>
                      <a:pt x="485" y="300"/>
                    </a:lnTo>
                    <a:lnTo>
                      <a:pt x="487" y="299"/>
                    </a:lnTo>
                    <a:lnTo>
                      <a:pt x="487" y="298"/>
                    </a:lnTo>
                    <a:lnTo>
                      <a:pt x="489" y="297"/>
                    </a:lnTo>
                    <a:lnTo>
                      <a:pt x="490" y="294"/>
                    </a:lnTo>
                    <a:lnTo>
                      <a:pt x="490" y="292"/>
                    </a:lnTo>
                    <a:lnTo>
                      <a:pt x="491" y="291"/>
                    </a:lnTo>
                    <a:lnTo>
                      <a:pt x="490" y="290"/>
                    </a:lnTo>
                    <a:lnTo>
                      <a:pt x="490" y="289"/>
                    </a:lnTo>
                    <a:lnTo>
                      <a:pt x="490" y="287"/>
                    </a:lnTo>
                    <a:lnTo>
                      <a:pt x="487" y="280"/>
                    </a:lnTo>
                    <a:lnTo>
                      <a:pt x="484" y="273"/>
                    </a:lnTo>
                    <a:lnTo>
                      <a:pt x="480" y="267"/>
                    </a:lnTo>
                    <a:lnTo>
                      <a:pt x="475" y="261"/>
                    </a:lnTo>
                    <a:lnTo>
                      <a:pt x="470" y="256"/>
                    </a:lnTo>
                    <a:lnTo>
                      <a:pt x="464" y="251"/>
                    </a:lnTo>
                    <a:lnTo>
                      <a:pt x="458" y="247"/>
                    </a:lnTo>
                    <a:lnTo>
                      <a:pt x="451" y="243"/>
                    </a:lnTo>
                    <a:lnTo>
                      <a:pt x="454" y="243"/>
                    </a:lnTo>
                    <a:lnTo>
                      <a:pt x="458" y="245"/>
                    </a:lnTo>
                    <a:lnTo>
                      <a:pt x="466" y="249"/>
                    </a:lnTo>
                    <a:lnTo>
                      <a:pt x="476" y="252"/>
                    </a:lnTo>
                    <a:lnTo>
                      <a:pt x="486" y="255"/>
                    </a:lnTo>
                    <a:lnTo>
                      <a:pt x="495" y="256"/>
                    </a:lnTo>
                    <a:lnTo>
                      <a:pt x="498" y="258"/>
                    </a:lnTo>
                    <a:lnTo>
                      <a:pt x="509" y="262"/>
                    </a:lnTo>
                    <a:lnTo>
                      <a:pt x="512" y="265"/>
                    </a:lnTo>
                    <a:lnTo>
                      <a:pt x="514" y="268"/>
                    </a:lnTo>
                    <a:lnTo>
                      <a:pt x="516" y="270"/>
                    </a:lnTo>
                    <a:lnTo>
                      <a:pt x="518" y="270"/>
                    </a:lnTo>
                    <a:lnTo>
                      <a:pt x="522" y="272"/>
                    </a:lnTo>
                    <a:lnTo>
                      <a:pt x="527" y="272"/>
                    </a:lnTo>
                    <a:lnTo>
                      <a:pt x="534" y="272"/>
                    </a:lnTo>
                    <a:lnTo>
                      <a:pt x="536" y="270"/>
                    </a:lnTo>
                    <a:lnTo>
                      <a:pt x="538" y="269"/>
                    </a:lnTo>
                    <a:lnTo>
                      <a:pt x="540" y="267"/>
                    </a:lnTo>
                    <a:lnTo>
                      <a:pt x="543" y="265"/>
                    </a:lnTo>
                    <a:lnTo>
                      <a:pt x="544" y="262"/>
                    </a:lnTo>
                    <a:lnTo>
                      <a:pt x="544" y="259"/>
                    </a:lnTo>
                    <a:lnTo>
                      <a:pt x="544" y="256"/>
                    </a:lnTo>
                    <a:lnTo>
                      <a:pt x="543" y="254"/>
                    </a:lnTo>
                    <a:lnTo>
                      <a:pt x="539" y="248"/>
                    </a:lnTo>
                    <a:lnTo>
                      <a:pt x="536" y="242"/>
                    </a:lnTo>
                    <a:lnTo>
                      <a:pt x="531" y="236"/>
                    </a:lnTo>
                    <a:lnTo>
                      <a:pt x="527" y="231"/>
                    </a:lnTo>
                    <a:lnTo>
                      <a:pt x="523" y="227"/>
                    </a:lnTo>
                    <a:lnTo>
                      <a:pt x="518" y="222"/>
                    </a:lnTo>
                    <a:lnTo>
                      <a:pt x="513" y="219"/>
                    </a:lnTo>
                    <a:lnTo>
                      <a:pt x="508" y="215"/>
                    </a:lnTo>
                    <a:lnTo>
                      <a:pt x="502" y="212"/>
                    </a:lnTo>
                    <a:lnTo>
                      <a:pt x="496" y="210"/>
                    </a:lnTo>
                    <a:lnTo>
                      <a:pt x="490" y="207"/>
                    </a:lnTo>
                    <a:lnTo>
                      <a:pt x="484" y="206"/>
                    </a:lnTo>
                    <a:lnTo>
                      <a:pt x="477" y="204"/>
                    </a:lnTo>
                    <a:lnTo>
                      <a:pt x="470" y="203"/>
                    </a:lnTo>
                    <a:lnTo>
                      <a:pt x="463" y="203"/>
                    </a:lnTo>
                    <a:lnTo>
                      <a:pt x="455" y="203"/>
                    </a:lnTo>
                    <a:lnTo>
                      <a:pt x="439" y="204"/>
                    </a:lnTo>
                    <a:lnTo>
                      <a:pt x="424" y="206"/>
                    </a:lnTo>
                    <a:lnTo>
                      <a:pt x="386" y="216"/>
                    </a:lnTo>
                    <a:lnTo>
                      <a:pt x="367" y="222"/>
                    </a:lnTo>
                    <a:lnTo>
                      <a:pt x="348" y="228"/>
                    </a:lnTo>
                    <a:lnTo>
                      <a:pt x="331" y="234"/>
                    </a:lnTo>
                    <a:lnTo>
                      <a:pt x="329" y="234"/>
                    </a:lnTo>
                    <a:lnTo>
                      <a:pt x="328" y="235"/>
                    </a:lnTo>
                    <a:lnTo>
                      <a:pt x="325" y="235"/>
                    </a:lnTo>
                    <a:lnTo>
                      <a:pt x="322" y="236"/>
                    </a:lnTo>
                    <a:lnTo>
                      <a:pt x="313" y="239"/>
                    </a:lnTo>
                    <a:lnTo>
                      <a:pt x="296" y="242"/>
                    </a:lnTo>
                    <a:lnTo>
                      <a:pt x="287" y="244"/>
                    </a:lnTo>
                    <a:lnTo>
                      <a:pt x="279" y="246"/>
                    </a:lnTo>
                    <a:lnTo>
                      <a:pt x="261" y="248"/>
                    </a:lnTo>
                    <a:lnTo>
                      <a:pt x="243" y="249"/>
                    </a:lnTo>
                    <a:lnTo>
                      <a:pt x="225" y="249"/>
                    </a:lnTo>
                    <a:lnTo>
                      <a:pt x="216" y="249"/>
                    </a:lnTo>
                    <a:lnTo>
                      <a:pt x="214" y="248"/>
                    </a:lnTo>
                    <a:lnTo>
                      <a:pt x="213" y="248"/>
                    </a:lnTo>
                    <a:lnTo>
                      <a:pt x="211" y="248"/>
                    </a:lnTo>
                    <a:lnTo>
                      <a:pt x="207" y="248"/>
                    </a:lnTo>
                    <a:lnTo>
                      <a:pt x="198" y="247"/>
                    </a:lnTo>
                    <a:lnTo>
                      <a:pt x="191" y="244"/>
                    </a:lnTo>
                    <a:lnTo>
                      <a:pt x="183" y="241"/>
                    </a:lnTo>
                    <a:lnTo>
                      <a:pt x="177" y="235"/>
                    </a:lnTo>
                    <a:lnTo>
                      <a:pt x="165" y="226"/>
                    </a:lnTo>
                    <a:lnTo>
                      <a:pt x="154" y="215"/>
                    </a:lnTo>
                    <a:lnTo>
                      <a:pt x="144" y="204"/>
                    </a:lnTo>
                    <a:lnTo>
                      <a:pt x="135" y="192"/>
                    </a:lnTo>
                    <a:lnTo>
                      <a:pt x="131" y="186"/>
                    </a:lnTo>
                    <a:lnTo>
                      <a:pt x="127" y="180"/>
                    </a:lnTo>
                    <a:lnTo>
                      <a:pt x="120" y="167"/>
                    </a:lnTo>
                    <a:lnTo>
                      <a:pt x="113" y="154"/>
                    </a:lnTo>
                    <a:lnTo>
                      <a:pt x="106" y="141"/>
                    </a:lnTo>
                    <a:lnTo>
                      <a:pt x="103" y="118"/>
                    </a:lnTo>
                    <a:lnTo>
                      <a:pt x="99" y="96"/>
                    </a:lnTo>
                    <a:lnTo>
                      <a:pt x="92" y="75"/>
                    </a:lnTo>
                    <a:lnTo>
                      <a:pt x="86" y="54"/>
                    </a:lnTo>
                    <a:lnTo>
                      <a:pt x="84" y="48"/>
                    </a:lnTo>
                    <a:lnTo>
                      <a:pt x="81" y="43"/>
                    </a:lnTo>
                    <a:lnTo>
                      <a:pt x="78" y="37"/>
                    </a:lnTo>
                    <a:lnTo>
                      <a:pt x="76" y="33"/>
                    </a:lnTo>
                    <a:lnTo>
                      <a:pt x="72" y="28"/>
                    </a:lnTo>
                    <a:lnTo>
                      <a:pt x="69" y="23"/>
                    </a:lnTo>
                    <a:lnTo>
                      <a:pt x="64" y="20"/>
                    </a:lnTo>
                    <a:lnTo>
                      <a:pt x="60" y="16"/>
                    </a:lnTo>
                    <a:lnTo>
                      <a:pt x="56" y="13"/>
                    </a:lnTo>
                    <a:lnTo>
                      <a:pt x="51" y="10"/>
                    </a:lnTo>
                    <a:lnTo>
                      <a:pt x="41" y="6"/>
                    </a:lnTo>
                    <a:lnTo>
                      <a:pt x="35" y="3"/>
                    </a:lnTo>
                    <a:lnTo>
                      <a:pt x="29" y="2"/>
                    </a:lnTo>
                    <a:lnTo>
                      <a:pt x="23" y="1"/>
                    </a:lnTo>
                    <a:lnTo>
                      <a:pt x="17" y="0"/>
                    </a:lnTo>
                    <a:lnTo>
                      <a:pt x="14" y="2"/>
                    </a:lnTo>
                    <a:lnTo>
                      <a:pt x="11" y="5"/>
                    </a:lnTo>
                    <a:lnTo>
                      <a:pt x="9" y="8"/>
                    </a:lnTo>
                    <a:lnTo>
                      <a:pt x="8" y="13"/>
                    </a:lnTo>
                    <a:lnTo>
                      <a:pt x="7" y="21"/>
                    </a:lnTo>
                    <a:lnTo>
                      <a:pt x="6" y="22"/>
                    </a:lnTo>
                    <a:lnTo>
                      <a:pt x="6" y="24"/>
                    </a:lnTo>
                    <a:lnTo>
                      <a:pt x="5" y="28"/>
                    </a:lnTo>
                    <a:lnTo>
                      <a:pt x="1" y="44"/>
                    </a:lnTo>
                    <a:lnTo>
                      <a:pt x="0" y="51"/>
                    </a:lnTo>
                    <a:lnTo>
                      <a:pt x="0" y="59"/>
                    </a:lnTo>
                    <a:lnTo>
                      <a:pt x="0" y="66"/>
                    </a:lnTo>
                    <a:lnTo>
                      <a:pt x="0" y="73"/>
                    </a:lnTo>
                    <a:lnTo>
                      <a:pt x="4" y="87"/>
                    </a:lnTo>
                    <a:lnTo>
                      <a:pt x="7" y="100"/>
                    </a:lnTo>
                    <a:lnTo>
                      <a:pt x="10" y="107"/>
                    </a:lnTo>
                    <a:lnTo>
                      <a:pt x="14" y="114"/>
                    </a:lnTo>
                    <a:lnTo>
                      <a:pt x="21" y="126"/>
                    </a:lnTo>
                    <a:lnTo>
                      <a:pt x="26" y="132"/>
                    </a:lnTo>
                    <a:lnTo>
                      <a:pt x="32" y="13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20" name="Freeform 12"/>
              <p:cNvSpPr>
                <a:spLocks noChangeAspect="1"/>
              </p:cNvSpPr>
              <p:nvPr/>
            </p:nvSpPr>
            <p:spPr bwMode="auto">
              <a:xfrm>
                <a:off x="2836" y="3137"/>
                <a:ext cx="760" cy="438"/>
              </a:xfrm>
              <a:custGeom>
                <a:avLst/>
                <a:gdLst>
                  <a:gd name="T0" fmla="*/ 753 w 760"/>
                  <a:gd name="T1" fmla="*/ 23 h 438"/>
                  <a:gd name="T2" fmla="*/ 731 w 760"/>
                  <a:gd name="T3" fmla="*/ 4 h 438"/>
                  <a:gd name="T4" fmla="*/ 704 w 760"/>
                  <a:gd name="T5" fmla="*/ 0 h 438"/>
                  <a:gd name="T6" fmla="*/ 659 w 760"/>
                  <a:gd name="T7" fmla="*/ 16 h 438"/>
                  <a:gd name="T8" fmla="*/ 632 w 760"/>
                  <a:gd name="T9" fmla="*/ 46 h 438"/>
                  <a:gd name="T10" fmla="*/ 576 w 760"/>
                  <a:gd name="T11" fmla="*/ 208 h 438"/>
                  <a:gd name="T12" fmla="*/ 532 w 760"/>
                  <a:gd name="T13" fmla="*/ 313 h 438"/>
                  <a:gd name="T14" fmla="*/ 517 w 760"/>
                  <a:gd name="T15" fmla="*/ 341 h 438"/>
                  <a:gd name="T16" fmla="*/ 499 w 760"/>
                  <a:gd name="T17" fmla="*/ 357 h 438"/>
                  <a:gd name="T18" fmla="*/ 484 w 760"/>
                  <a:gd name="T19" fmla="*/ 364 h 438"/>
                  <a:gd name="T20" fmla="*/ 467 w 760"/>
                  <a:gd name="T21" fmla="*/ 364 h 438"/>
                  <a:gd name="T22" fmla="*/ 432 w 760"/>
                  <a:gd name="T23" fmla="*/ 330 h 438"/>
                  <a:gd name="T24" fmla="*/ 378 w 760"/>
                  <a:gd name="T25" fmla="*/ 283 h 438"/>
                  <a:gd name="T26" fmla="*/ 322 w 760"/>
                  <a:gd name="T27" fmla="*/ 250 h 438"/>
                  <a:gd name="T28" fmla="*/ 292 w 760"/>
                  <a:gd name="T29" fmla="*/ 224 h 438"/>
                  <a:gd name="T30" fmla="*/ 262 w 760"/>
                  <a:gd name="T31" fmla="*/ 182 h 438"/>
                  <a:gd name="T32" fmla="*/ 246 w 760"/>
                  <a:gd name="T33" fmla="*/ 126 h 438"/>
                  <a:gd name="T34" fmla="*/ 231 w 760"/>
                  <a:gd name="T35" fmla="*/ 97 h 438"/>
                  <a:gd name="T36" fmla="*/ 196 w 760"/>
                  <a:gd name="T37" fmla="*/ 89 h 438"/>
                  <a:gd name="T38" fmla="*/ 164 w 760"/>
                  <a:gd name="T39" fmla="*/ 111 h 438"/>
                  <a:gd name="T40" fmla="*/ 106 w 760"/>
                  <a:gd name="T41" fmla="*/ 174 h 438"/>
                  <a:gd name="T42" fmla="*/ 66 w 760"/>
                  <a:gd name="T43" fmla="*/ 208 h 438"/>
                  <a:gd name="T44" fmla="*/ 47 w 760"/>
                  <a:gd name="T45" fmla="*/ 219 h 438"/>
                  <a:gd name="T46" fmla="*/ 32 w 760"/>
                  <a:gd name="T47" fmla="*/ 225 h 438"/>
                  <a:gd name="T48" fmla="*/ 13 w 760"/>
                  <a:gd name="T49" fmla="*/ 237 h 438"/>
                  <a:gd name="T50" fmla="*/ 2 w 760"/>
                  <a:gd name="T51" fmla="*/ 269 h 438"/>
                  <a:gd name="T52" fmla="*/ 4 w 760"/>
                  <a:gd name="T53" fmla="*/ 314 h 438"/>
                  <a:gd name="T54" fmla="*/ 15 w 760"/>
                  <a:gd name="T55" fmla="*/ 336 h 438"/>
                  <a:gd name="T56" fmla="*/ 38 w 760"/>
                  <a:gd name="T57" fmla="*/ 352 h 438"/>
                  <a:gd name="T58" fmla="*/ 63 w 760"/>
                  <a:gd name="T59" fmla="*/ 356 h 438"/>
                  <a:gd name="T60" fmla="*/ 88 w 760"/>
                  <a:gd name="T61" fmla="*/ 344 h 438"/>
                  <a:gd name="T62" fmla="*/ 89 w 760"/>
                  <a:gd name="T63" fmla="*/ 341 h 438"/>
                  <a:gd name="T64" fmla="*/ 129 w 760"/>
                  <a:gd name="T65" fmla="*/ 258 h 438"/>
                  <a:gd name="T66" fmla="*/ 140 w 760"/>
                  <a:gd name="T67" fmla="*/ 239 h 438"/>
                  <a:gd name="T68" fmla="*/ 169 w 760"/>
                  <a:gd name="T69" fmla="*/ 204 h 438"/>
                  <a:gd name="T70" fmla="*/ 222 w 760"/>
                  <a:gd name="T71" fmla="*/ 234 h 438"/>
                  <a:gd name="T72" fmla="*/ 294 w 760"/>
                  <a:gd name="T73" fmla="*/ 334 h 438"/>
                  <a:gd name="T74" fmla="*/ 338 w 760"/>
                  <a:gd name="T75" fmla="*/ 381 h 438"/>
                  <a:gd name="T76" fmla="*/ 387 w 760"/>
                  <a:gd name="T77" fmla="*/ 412 h 438"/>
                  <a:gd name="T78" fmla="*/ 457 w 760"/>
                  <a:gd name="T79" fmla="*/ 435 h 438"/>
                  <a:gd name="T80" fmla="*/ 501 w 760"/>
                  <a:gd name="T81" fmla="*/ 435 h 438"/>
                  <a:gd name="T82" fmla="*/ 529 w 760"/>
                  <a:gd name="T83" fmla="*/ 426 h 438"/>
                  <a:gd name="T84" fmla="*/ 542 w 760"/>
                  <a:gd name="T85" fmla="*/ 419 h 438"/>
                  <a:gd name="T86" fmla="*/ 588 w 760"/>
                  <a:gd name="T87" fmla="*/ 377 h 438"/>
                  <a:gd name="T88" fmla="*/ 623 w 760"/>
                  <a:gd name="T89" fmla="*/ 332 h 438"/>
                  <a:gd name="T90" fmla="*/ 666 w 760"/>
                  <a:gd name="T91" fmla="*/ 264 h 438"/>
                  <a:gd name="T92" fmla="*/ 687 w 760"/>
                  <a:gd name="T93" fmla="*/ 224 h 438"/>
                  <a:gd name="T94" fmla="*/ 730 w 760"/>
                  <a:gd name="T95" fmla="*/ 159 h 438"/>
                  <a:gd name="T96" fmla="*/ 733 w 760"/>
                  <a:gd name="T97" fmla="*/ 157 h 438"/>
                  <a:gd name="T98" fmla="*/ 749 w 760"/>
                  <a:gd name="T99" fmla="*/ 123 h 438"/>
                  <a:gd name="T100" fmla="*/ 751 w 760"/>
                  <a:gd name="T101" fmla="*/ 113 h 438"/>
                  <a:gd name="T102" fmla="*/ 758 w 760"/>
                  <a:gd name="T103" fmla="*/ 79 h 438"/>
                  <a:gd name="T104" fmla="*/ 760 w 760"/>
                  <a:gd name="T105" fmla="*/ 59 h 4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0"/>
                  <a:gd name="T160" fmla="*/ 0 h 438"/>
                  <a:gd name="T161" fmla="*/ 760 w 760"/>
                  <a:gd name="T162" fmla="*/ 438 h 4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0" h="438">
                    <a:moveTo>
                      <a:pt x="759" y="39"/>
                    </a:moveTo>
                    <a:lnTo>
                      <a:pt x="757" y="34"/>
                    </a:lnTo>
                    <a:lnTo>
                      <a:pt x="756" y="30"/>
                    </a:lnTo>
                    <a:lnTo>
                      <a:pt x="755" y="26"/>
                    </a:lnTo>
                    <a:lnTo>
                      <a:pt x="753" y="23"/>
                    </a:lnTo>
                    <a:lnTo>
                      <a:pt x="749" y="16"/>
                    </a:lnTo>
                    <a:lnTo>
                      <a:pt x="744" y="11"/>
                    </a:lnTo>
                    <a:lnTo>
                      <a:pt x="737" y="6"/>
                    </a:lnTo>
                    <a:lnTo>
                      <a:pt x="734" y="4"/>
                    </a:lnTo>
                    <a:lnTo>
                      <a:pt x="731" y="4"/>
                    </a:lnTo>
                    <a:lnTo>
                      <a:pt x="727" y="2"/>
                    </a:lnTo>
                    <a:lnTo>
                      <a:pt x="723" y="1"/>
                    </a:lnTo>
                    <a:lnTo>
                      <a:pt x="719" y="0"/>
                    </a:lnTo>
                    <a:lnTo>
                      <a:pt x="714" y="0"/>
                    </a:lnTo>
                    <a:lnTo>
                      <a:pt x="704" y="0"/>
                    </a:lnTo>
                    <a:lnTo>
                      <a:pt x="694" y="2"/>
                    </a:lnTo>
                    <a:lnTo>
                      <a:pt x="685" y="4"/>
                    </a:lnTo>
                    <a:lnTo>
                      <a:pt x="676" y="7"/>
                    </a:lnTo>
                    <a:lnTo>
                      <a:pt x="668" y="11"/>
                    </a:lnTo>
                    <a:lnTo>
                      <a:pt x="659" y="16"/>
                    </a:lnTo>
                    <a:lnTo>
                      <a:pt x="652" y="21"/>
                    </a:lnTo>
                    <a:lnTo>
                      <a:pt x="645" y="29"/>
                    </a:lnTo>
                    <a:lnTo>
                      <a:pt x="640" y="34"/>
                    </a:lnTo>
                    <a:lnTo>
                      <a:pt x="636" y="40"/>
                    </a:lnTo>
                    <a:lnTo>
                      <a:pt x="632" y="46"/>
                    </a:lnTo>
                    <a:lnTo>
                      <a:pt x="630" y="53"/>
                    </a:lnTo>
                    <a:lnTo>
                      <a:pt x="617" y="88"/>
                    </a:lnTo>
                    <a:lnTo>
                      <a:pt x="605" y="123"/>
                    </a:lnTo>
                    <a:lnTo>
                      <a:pt x="591" y="166"/>
                    </a:lnTo>
                    <a:lnTo>
                      <a:pt x="576" y="208"/>
                    </a:lnTo>
                    <a:lnTo>
                      <a:pt x="553" y="269"/>
                    </a:lnTo>
                    <a:lnTo>
                      <a:pt x="545" y="287"/>
                    </a:lnTo>
                    <a:lnTo>
                      <a:pt x="541" y="296"/>
                    </a:lnTo>
                    <a:lnTo>
                      <a:pt x="538" y="305"/>
                    </a:lnTo>
                    <a:lnTo>
                      <a:pt x="532" y="313"/>
                    </a:lnTo>
                    <a:lnTo>
                      <a:pt x="531" y="317"/>
                    </a:lnTo>
                    <a:lnTo>
                      <a:pt x="528" y="321"/>
                    </a:lnTo>
                    <a:lnTo>
                      <a:pt x="518" y="339"/>
                    </a:lnTo>
                    <a:lnTo>
                      <a:pt x="517" y="339"/>
                    </a:lnTo>
                    <a:lnTo>
                      <a:pt x="517" y="341"/>
                    </a:lnTo>
                    <a:lnTo>
                      <a:pt x="516" y="343"/>
                    </a:lnTo>
                    <a:lnTo>
                      <a:pt x="513" y="346"/>
                    </a:lnTo>
                    <a:lnTo>
                      <a:pt x="510" y="350"/>
                    </a:lnTo>
                    <a:lnTo>
                      <a:pt x="506" y="353"/>
                    </a:lnTo>
                    <a:lnTo>
                      <a:pt x="499" y="357"/>
                    </a:lnTo>
                    <a:lnTo>
                      <a:pt x="496" y="360"/>
                    </a:lnTo>
                    <a:lnTo>
                      <a:pt x="492" y="362"/>
                    </a:lnTo>
                    <a:lnTo>
                      <a:pt x="488" y="363"/>
                    </a:lnTo>
                    <a:lnTo>
                      <a:pt x="486" y="364"/>
                    </a:lnTo>
                    <a:lnTo>
                      <a:pt x="484" y="364"/>
                    </a:lnTo>
                    <a:lnTo>
                      <a:pt x="475" y="364"/>
                    </a:lnTo>
                    <a:lnTo>
                      <a:pt x="473" y="364"/>
                    </a:lnTo>
                    <a:lnTo>
                      <a:pt x="471" y="364"/>
                    </a:lnTo>
                    <a:lnTo>
                      <a:pt x="467" y="364"/>
                    </a:lnTo>
                    <a:lnTo>
                      <a:pt x="462" y="364"/>
                    </a:lnTo>
                    <a:lnTo>
                      <a:pt x="458" y="363"/>
                    </a:lnTo>
                    <a:lnTo>
                      <a:pt x="445" y="346"/>
                    </a:lnTo>
                    <a:lnTo>
                      <a:pt x="438" y="338"/>
                    </a:lnTo>
                    <a:lnTo>
                      <a:pt x="432" y="330"/>
                    </a:lnTo>
                    <a:lnTo>
                      <a:pt x="424" y="323"/>
                    </a:lnTo>
                    <a:lnTo>
                      <a:pt x="417" y="316"/>
                    </a:lnTo>
                    <a:lnTo>
                      <a:pt x="402" y="302"/>
                    </a:lnTo>
                    <a:lnTo>
                      <a:pt x="386" y="289"/>
                    </a:lnTo>
                    <a:lnTo>
                      <a:pt x="378" y="283"/>
                    </a:lnTo>
                    <a:lnTo>
                      <a:pt x="370" y="278"/>
                    </a:lnTo>
                    <a:lnTo>
                      <a:pt x="353" y="266"/>
                    </a:lnTo>
                    <a:lnTo>
                      <a:pt x="344" y="262"/>
                    </a:lnTo>
                    <a:lnTo>
                      <a:pt x="335" y="257"/>
                    </a:lnTo>
                    <a:lnTo>
                      <a:pt x="322" y="250"/>
                    </a:lnTo>
                    <a:lnTo>
                      <a:pt x="316" y="245"/>
                    </a:lnTo>
                    <a:lnTo>
                      <a:pt x="310" y="241"/>
                    </a:lnTo>
                    <a:lnTo>
                      <a:pt x="304" y="236"/>
                    </a:lnTo>
                    <a:lnTo>
                      <a:pt x="298" y="230"/>
                    </a:lnTo>
                    <a:lnTo>
                      <a:pt x="292" y="224"/>
                    </a:lnTo>
                    <a:lnTo>
                      <a:pt x="287" y="219"/>
                    </a:lnTo>
                    <a:lnTo>
                      <a:pt x="282" y="214"/>
                    </a:lnTo>
                    <a:lnTo>
                      <a:pt x="278" y="208"/>
                    </a:lnTo>
                    <a:lnTo>
                      <a:pt x="270" y="195"/>
                    </a:lnTo>
                    <a:lnTo>
                      <a:pt x="262" y="182"/>
                    </a:lnTo>
                    <a:lnTo>
                      <a:pt x="259" y="175"/>
                    </a:lnTo>
                    <a:lnTo>
                      <a:pt x="257" y="169"/>
                    </a:lnTo>
                    <a:lnTo>
                      <a:pt x="252" y="155"/>
                    </a:lnTo>
                    <a:lnTo>
                      <a:pt x="250" y="140"/>
                    </a:lnTo>
                    <a:lnTo>
                      <a:pt x="246" y="126"/>
                    </a:lnTo>
                    <a:lnTo>
                      <a:pt x="243" y="114"/>
                    </a:lnTo>
                    <a:lnTo>
                      <a:pt x="241" y="109"/>
                    </a:lnTo>
                    <a:lnTo>
                      <a:pt x="238" y="104"/>
                    </a:lnTo>
                    <a:lnTo>
                      <a:pt x="235" y="101"/>
                    </a:lnTo>
                    <a:lnTo>
                      <a:pt x="231" y="97"/>
                    </a:lnTo>
                    <a:lnTo>
                      <a:pt x="227" y="95"/>
                    </a:lnTo>
                    <a:lnTo>
                      <a:pt x="222" y="93"/>
                    </a:lnTo>
                    <a:lnTo>
                      <a:pt x="212" y="90"/>
                    </a:lnTo>
                    <a:lnTo>
                      <a:pt x="204" y="89"/>
                    </a:lnTo>
                    <a:lnTo>
                      <a:pt x="196" y="89"/>
                    </a:lnTo>
                    <a:lnTo>
                      <a:pt x="189" y="91"/>
                    </a:lnTo>
                    <a:lnTo>
                      <a:pt x="181" y="95"/>
                    </a:lnTo>
                    <a:lnTo>
                      <a:pt x="175" y="98"/>
                    </a:lnTo>
                    <a:lnTo>
                      <a:pt x="169" y="104"/>
                    </a:lnTo>
                    <a:lnTo>
                      <a:pt x="164" y="111"/>
                    </a:lnTo>
                    <a:lnTo>
                      <a:pt x="153" y="124"/>
                    </a:lnTo>
                    <a:lnTo>
                      <a:pt x="142" y="138"/>
                    </a:lnTo>
                    <a:lnTo>
                      <a:pt x="130" y="150"/>
                    </a:lnTo>
                    <a:lnTo>
                      <a:pt x="118" y="162"/>
                    </a:lnTo>
                    <a:lnTo>
                      <a:pt x="106" y="174"/>
                    </a:lnTo>
                    <a:lnTo>
                      <a:pt x="99" y="180"/>
                    </a:lnTo>
                    <a:lnTo>
                      <a:pt x="93" y="186"/>
                    </a:lnTo>
                    <a:lnTo>
                      <a:pt x="80" y="197"/>
                    </a:lnTo>
                    <a:lnTo>
                      <a:pt x="73" y="202"/>
                    </a:lnTo>
                    <a:lnTo>
                      <a:pt x="66" y="208"/>
                    </a:lnTo>
                    <a:lnTo>
                      <a:pt x="61" y="210"/>
                    </a:lnTo>
                    <a:lnTo>
                      <a:pt x="59" y="212"/>
                    </a:lnTo>
                    <a:lnTo>
                      <a:pt x="56" y="214"/>
                    </a:lnTo>
                    <a:lnTo>
                      <a:pt x="52" y="216"/>
                    </a:lnTo>
                    <a:lnTo>
                      <a:pt x="47" y="219"/>
                    </a:lnTo>
                    <a:lnTo>
                      <a:pt x="42" y="221"/>
                    </a:lnTo>
                    <a:lnTo>
                      <a:pt x="37" y="223"/>
                    </a:lnTo>
                    <a:lnTo>
                      <a:pt x="34" y="223"/>
                    </a:lnTo>
                    <a:lnTo>
                      <a:pt x="32" y="224"/>
                    </a:lnTo>
                    <a:lnTo>
                      <a:pt x="32" y="225"/>
                    </a:lnTo>
                    <a:lnTo>
                      <a:pt x="27" y="227"/>
                    </a:lnTo>
                    <a:lnTo>
                      <a:pt x="24" y="228"/>
                    </a:lnTo>
                    <a:lnTo>
                      <a:pt x="21" y="229"/>
                    </a:lnTo>
                    <a:lnTo>
                      <a:pt x="17" y="232"/>
                    </a:lnTo>
                    <a:lnTo>
                      <a:pt x="13" y="237"/>
                    </a:lnTo>
                    <a:lnTo>
                      <a:pt x="11" y="239"/>
                    </a:lnTo>
                    <a:lnTo>
                      <a:pt x="10" y="242"/>
                    </a:lnTo>
                    <a:lnTo>
                      <a:pt x="6" y="251"/>
                    </a:lnTo>
                    <a:lnTo>
                      <a:pt x="4" y="260"/>
                    </a:lnTo>
                    <a:lnTo>
                      <a:pt x="2" y="269"/>
                    </a:lnTo>
                    <a:lnTo>
                      <a:pt x="1" y="279"/>
                    </a:lnTo>
                    <a:lnTo>
                      <a:pt x="0" y="287"/>
                    </a:lnTo>
                    <a:lnTo>
                      <a:pt x="1" y="296"/>
                    </a:lnTo>
                    <a:lnTo>
                      <a:pt x="2" y="306"/>
                    </a:lnTo>
                    <a:lnTo>
                      <a:pt x="4" y="314"/>
                    </a:lnTo>
                    <a:lnTo>
                      <a:pt x="5" y="319"/>
                    </a:lnTo>
                    <a:lnTo>
                      <a:pt x="8" y="323"/>
                    </a:lnTo>
                    <a:lnTo>
                      <a:pt x="10" y="328"/>
                    </a:lnTo>
                    <a:lnTo>
                      <a:pt x="12" y="332"/>
                    </a:lnTo>
                    <a:lnTo>
                      <a:pt x="15" y="336"/>
                    </a:lnTo>
                    <a:lnTo>
                      <a:pt x="18" y="339"/>
                    </a:lnTo>
                    <a:lnTo>
                      <a:pt x="22" y="343"/>
                    </a:lnTo>
                    <a:lnTo>
                      <a:pt x="27" y="346"/>
                    </a:lnTo>
                    <a:lnTo>
                      <a:pt x="34" y="350"/>
                    </a:lnTo>
                    <a:lnTo>
                      <a:pt x="38" y="352"/>
                    </a:lnTo>
                    <a:lnTo>
                      <a:pt x="39" y="353"/>
                    </a:lnTo>
                    <a:lnTo>
                      <a:pt x="41" y="354"/>
                    </a:lnTo>
                    <a:lnTo>
                      <a:pt x="48" y="356"/>
                    </a:lnTo>
                    <a:lnTo>
                      <a:pt x="56" y="357"/>
                    </a:lnTo>
                    <a:lnTo>
                      <a:pt x="63" y="356"/>
                    </a:lnTo>
                    <a:lnTo>
                      <a:pt x="67" y="355"/>
                    </a:lnTo>
                    <a:lnTo>
                      <a:pt x="70" y="355"/>
                    </a:lnTo>
                    <a:lnTo>
                      <a:pt x="77" y="351"/>
                    </a:lnTo>
                    <a:lnTo>
                      <a:pt x="85" y="347"/>
                    </a:lnTo>
                    <a:lnTo>
                      <a:pt x="88" y="344"/>
                    </a:lnTo>
                    <a:lnTo>
                      <a:pt x="88" y="343"/>
                    </a:lnTo>
                    <a:lnTo>
                      <a:pt x="89" y="341"/>
                    </a:lnTo>
                    <a:lnTo>
                      <a:pt x="100" y="311"/>
                    </a:lnTo>
                    <a:lnTo>
                      <a:pt x="105" y="297"/>
                    </a:lnTo>
                    <a:lnTo>
                      <a:pt x="111" y="284"/>
                    </a:lnTo>
                    <a:lnTo>
                      <a:pt x="119" y="271"/>
                    </a:lnTo>
                    <a:lnTo>
                      <a:pt x="129" y="258"/>
                    </a:lnTo>
                    <a:lnTo>
                      <a:pt x="131" y="253"/>
                    </a:lnTo>
                    <a:lnTo>
                      <a:pt x="133" y="251"/>
                    </a:lnTo>
                    <a:lnTo>
                      <a:pt x="135" y="249"/>
                    </a:lnTo>
                    <a:lnTo>
                      <a:pt x="137" y="244"/>
                    </a:lnTo>
                    <a:lnTo>
                      <a:pt x="140" y="239"/>
                    </a:lnTo>
                    <a:lnTo>
                      <a:pt x="144" y="230"/>
                    </a:lnTo>
                    <a:lnTo>
                      <a:pt x="150" y="223"/>
                    </a:lnTo>
                    <a:lnTo>
                      <a:pt x="156" y="215"/>
                    </a:lnTo>
                    <a:lnTo>
                      <a:pt x="162" y="209"/>
                    </a:lnTo>
                    <a:lnTo>
                      <a:pt x="169" y="204"/>
                    </a:lnTo>
                    <a:lnTo>
                      <a:pt x="177" y="200"/>
                    </a:lnTo>
                    <a:lnTo>
                      <a:pt x="186" y="195"/>
                    </a:lnTo>
                    <a:lnTo>
                      <a:pt x="195" y="193"/>
                    </a:lnTo>
                    <a:lnTo>
                      <a:pt x="208" y="214"/>
                    </a:lnTo>
                    <a:lnTo>
                      <a:pt x="222" y="234"/>
                    </a:lnTo>
                    <a:lnTo>
                      <a:pt x="236" y="255"/>
                    </a:lnTo>
                    <a:lnTo>
                      <a:pt x="250" y="275"/>
                    </a:lnTo>
                    <a:lnTo>
                      <a:pt x="264" y="294"/>
                    </a:lnTo>
                    <a:lnTo>
                      <a:pt x="278" y="314"/>
                    </a:lnTo>
                    <a:lnTo>
                      <a:pt x="294" y="334"/>
                    </a:lnTo>
                    <a:lnTo>
                      <a:pt x="310" y="353"/>
                    </a:lnTo>
                    <a:lnTo>
                      <a:pt x="317" y="361"/>
                    </a:lnTo>
                    <a:lnTo>
                      <a:pt x="324" y="368"/>
                    </a:lnTo>
                    <a:lnTo>
                      <a:pt x="331" y="374"/>
                    </a:lnTo>
                    <a:lnTo>
                      <a:pt x="338" y="381"/>
                    </a:lnTo>
                    <a:lnTo>
                      <a:pt x="348" y="388"/>
                    </a:lnTo>
                    <a:lnTo>
                      <a:pt x="357" y="394"/>
                    </a:lnTo>
                    <a:lnTo>
                      <a:pt x="367" y="400"/>
                    </a:lnTo>
                    <a:lnTo>
                      <a:pt x="377" y="406"/>
                    </a:lnTo>
                    <a:lnTo>
                      <a:pt x="387" y="412"/>
                    </a:lnTo>
                    <a:lnTo>
                      <a:pt x="398" y="417"/>
                    </a:lnTo>
                    <a:lnTo>
                      <a:pt x="409" y="421"/>
                    </a:lnTo>
                    <a:lnTo>
                      <a:pt x="420" y="426"/>
                    </a:lnTo>
                    <a:lnTo>
                      <a:pt x="434" y="429"/>
                    </a:lnTo>
                    <a:lnTo>
                      <a:pt x="457" y="435"/>
                    </a:lnTo>
                    <a:lnTo>
                      <a:pt x="465" y="437"/>
                    </a:lnTo>
                    <a:lnTo>
                      <a:pt x="473" y="438"/>
                    </a:lnTo>
                    <a:lnTo>
                      <a:pt x="481" y="438"/>
                    </a:lnTo>
                    <a:lnTo>
                      <a:pt x="489" y="437"/>
                    </a:lnTo>
                    <a:lnTo>
                      <a:pt x="501" y="435"/>
                    </a:lnTo>
                    <a:lnTo>
                      <a:pt x="506" y="434"/>
                    </a:lnTo>
                    <a:lnTo>
                      <a:pt x="512" y="432"/>
                    </a:lnTo>
                    <a:lnTo>
                      <a:pt x="524" y="428"/>
                    </a:lnTo>
                    <a:lnTo>
                      <a:pt x="526" y="427"/>
                    </a:lnTo>
                    <a:lnTo>
                      <a:pt x="529" y="426"/>
                    </a:lnTo>
                    <a:lnTo>
                      <a:pt x="534" y="423"/>
                    </a:lnTo>
                    <a:lnTo>
                      <a:pt x="539" y="420"/>
                    </a:lnTo>
                    <a:lnTo>
                      <a:pt x="540" y="420"/>
                    </a:lnTo>
                    <a:lnTo>
                      <a:pt x="542" y="419"/>
                    </a:lnTo>
                    <a:lnTo>
                      <a:pt x="545" y="417"/>
                    </a:lnTo>
                    <a:lnTo>
                      <a:pt x="554" y="411"/>
                    </a:lnTo>
                    <a:lnTo>
                      <a:pt x="564" y="403"/>
                    </a:lnTo>
                    <a:lnTo>
                      <a:pt x="573" y="394"/>
                    </a:lnTo>
                    <a:lnTo>
                      <a:pt x="588" y="377"/>
                    </a:lnTo>
                    <a:lnTo>
                      <a:pt x="595" y="368"/>
                    </a:lnTo>
                    <a:lnTo>
                      <a:pt x="602" y="359"/>
                    </a:lnTo>
                    <a:lnTo>
                      <a:pt x="616" y="341"/>
                    </a:lnTo>
                    <a:lnTo>
                      <a:pt x="620" y="336"/>
                    </a:lnTo>
                    <a:lnTo>
                      <a:pt x="623" y="332"/>
                    </a:lnTo>
                    <a:lnTo>
                      <a:pt x="630" y="322"/>
                    </a:lnTo>
                    <a:lnTo>
                      <a:pt x="643" y="303"/>
                    </a:lnTo>
                    <a:lnTo>
                      <a:pt x="655" y="284"/>
                    </a:lnTo>
                    <a:lnTo>
                      <a:pt x="661" y="273"/>
                    </a:lnTo>
                    <a:lnTo>
                      <a:pt x="666" y="264"/>
                    </a:lnTo>
                    <a:lnTo>
                      <a:pt x="668" y="261"/>
                    </a:lnTo>
                    <a:lnTo>
                      <a:pt x="669" y="258"/>
                    </a:lnTo>
                    <a:lnTo>
                      <a:pt x="672" y="254"/>
                    </a:lnTo>
                    <a:lnTo>
                      <a:pt x="678" y="244"/>
                    </a:lnTo>
                    <a:lnTo>
                      <a:pt x="687" y="224"/>
                    </a:lnTo>
                    <a:lnTo>
                      <a:pt x="699" y="206"/>
                    </a:lnTo>
                    <a:lnTo>
                      <a:pt x="711" y="187"/>
                    </a:lnTo>
                    <a:lnTo>
                      <a:pt x="724" y="170"/>
                    </a:lnTo>
                    <a:lnTo>
                      <a:pt x="728" y="163"/>
                    </a:lnTo>
                    <a:lnTo>
                      <a:pt x="730" y="159"/>
                    </a:lnTo>
                    <a:lnTo>
                      <a:pt x="731" y="159"/>
                    </a:lnTo>
                    <a:lnTo>
                      <a:pt x="732" y="158"/>
                    </a:lnTo>
                    <a:lnTo>
                      <a:pt x="733" y="157"/>
                    </a:lnTo>
                    <a:lnTo>
                      <a:pt x="737" y="150"/>
                    </a:lnTo>
                    <a:lnTo>
                      <a:pt x="741" y="143"/>
                    </a:lnTo>
                    <a:lnTo>
                      <a:pt x="746" y="130"/>
                    </a:lnTo>
                    <a:lnTo>
                      <a:pt x="749" y="124"/>
                    </a:lnTo>
                    <a:lnTo>
                      <a:pt x="749" y="123"/>
                    </a:lnTo>
                    <a:lnTo>
                      <a:pt x="749" y="122"/>
                    </a:lnTo>
                    <a:lnTo>
                      <a:pt x="749" y="121"/>
                    </a:lnTo>
                    <a:lnTo>
                      <a:pt x="751" y="117"/>
                    </a:lnTo>
                    <a:lnTo>
                      <a:pt x="751" y="114"/>
                    </a:lnTo>
                    <a:lnTo>
                      <a:pt x="751" y="113"/>
                    </a:lnTo>
                    <a:lnTo>
                      <a:pt x="752" y="112"/>
                    </a:lnTo>
                    <a:lnTo>
                      <a:pt x="753" y="111"/>
                    </a:lnTo>
                    <a:lnTo>
                      <a:pt x="755" y="105"/>
                    </a:lnTo>
                    <a:lnTo>
                      <a:pt x="757" y="92"/>
                    </a:lnTo>
                    <a:lnTo>
                      <a:pt x="758" y="79"/>
                    </a:lnTo>
                    <a:lnTo>
                      <a:pt x="758" y="75"/>
                    </a:lnTo>
                    <a:lnTo>
                      <a:pt x="758" y="74"/>
                    </a:lnTo>
                    <a:lnTo>
                      <a:pt x="759" y="73"/>
                    </a:lnTo>
                    <a:lnTo>
                      <a:pt x="760" y="66"/>
                    </a:lnTo>
                    <a:lnTo>
                      <a:pt x="760" y="59"/>
                    </a:lnTo>
                    <a:lnTo>
                      <a:pt x="760" y="53"/>
                    </a:lnTo>
                    <a:lnTo>
                      <a:pt x="759" y="3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21" name="Freeform 13"/>
              <p:cNvSpPr>
                <a:spLocks noChangeAspect="1"/>
              </p:cNvSpPr>
              <p:nvPr/>
            </p:nvSpPr>
            <p:spPr bwMode="auto">
              <a:xfrm>
                <a:off x="3004" y="2741"/>
                <a:ext cx="682" cy="256"/>
              </a:xfrm>
              <a:custGeom>
                <a:avLst/>
                <a:gdLst>
                  <a:gd name="T0" fmla="*/ 635 w 682"/>
                  <a:gd name="T1" fmla="*/ 0 h 256"/>
                  <a:gd name="T2" fmla="*/ 605 w 682"/>
                  <a:gd name="T3" fmla="*/ 4 h 256"/>
                  <a:gd name="T4" fmla="*/ 552 w 682"/>
                  <a:gd name="T5" fmla="*/ 31 h 256"/>
                  <a:gd name="T6" fmla="*/ 472 w 682"/>
                  <a:gd name="T7" fmla="*/ 81 h 256"/>
                  <a:gd name="T8" fmla="*/ 343 w 682"/>
                  <a:gd name="T9" fmla="*/ 172 h 256"/>
                  <a:gd name="T10" fmla="*/ 314 w 682"/>
                  <a:gd name="T11" fmla="*/ 191 h 256"/>
                  <a:gd name="T12" fmla="*/ 306 w 682"/>
                  <a:gd name="T13" fmla="*/ 195 h 256"/>
                  <a:gd name="T14" fmla="*/ 298 w 682"/>
                  <a:gd name="T15" fmla="*/ 197 h 256"/>
                  <a:gd name="T16" fmla="*/ 295 w 682"/>
                  <a:gd name="T17" fmla="*/ 198 h 256"/>
                  <a:gd name="T18" fmla="*/ 269 w 682"/>
                  <a:gd name="T19" fmla="*/ 199 h 256"/>
                  <a:gd name="T20" fmla="*/ 227 w 682"/>
                  <a:gd name="T21" fmla="*/ 186 h 256"/>
                  <a:gd name="T22" fmla="*/ 181 w 682"/>
                  <a:gd name="T23" fmla="*/ 174 h 256"/>
                  <a:gd name="T24" fmla="*/ 142 w 682"/>
                  <a:gd name="T25" fmla="*/ 168 h 256"/>
                  <a:gd name="T26" fmla="*/ 98 w 682"/>
                  <a:gd name="T27" fmla="*/ 159 h 256"/>
                  <a:gd name="T28" fmla="*/ 90 w 682"/>
                  <a:gd name="T29" fmla="*/ 153 h 256"/>
                  <a:gd name="T30" fmla="*/ 90 w 682"/>
                  <a:gd name="T31" fmla="*/ 132 h 256"/>
                  <a:gd name="T32" fmla="*/ 91 w 682"/>
                  <a:gd name="T33" fmla="*/ 105 h 256"/>
                  <a:gd name="T34" fmla="*/ 87 w 682"/>
                  <a:gd name="T35" fmla="*/ 81 h 256"/>
                  <a:gd name="T36" fmla="*/ 78 w 682"/>
                  <a:gd name="T37" fmla="*/ 65 h 256"/>
                  <a:gd name="T38" fmla="*/ 65 w 682"/>
                  <a:gd name="T39" fmla="*/ 56 h 256"/>
                  <a:gd name="T40" fmla="*/ 50 w 682"/>
                  <a:gd name="T41" fmla="*/ 53 h 256"/>
                  <a:gd name="T42" fmla="*/ 38 w 682"/>
                  <a:gd name="T43" fmla="*/ 60 h 256"/>
                  <a:gd name="T44" fmla="*/ 33 w 682"/>
                  <a:gd name="T45" fmla="*/ 70 h 256"/>
                  <a:gd name="T46" fmla="*/ 37 w 682"/>
                  <a:gd name="T47" fmla="*/ 160 h 256"/>
                  <a:gd name="T48" fmla="*/ 4 w 682"/>
                  <a:gd name="T49" fmla="*/ 203 h 256"/>
                  <a:gd name="T50" fmla="*/ 1 w 682"/>
                  <a:gd name="T51" fmla="*/ 215 h 256"/>
                  <a:gd name="T52" fmla="*/ 10 w 682"/>
                  <a:gd name="T53" fmla="*/ 226 h 256"/>
                  <a:gd name="T54" fmla="*/ 87 w 682"/>
                  <a:gd name="T55" fmla="*/ 204 h 256"/>
                  <a:gd name="T56" fmla="*/ 135 w 682"/>
                  <a:gd name="T57" fmla="*/ 213 h 256"/>
                  <a:gd name="T58" fmla="*/ 207 w 682"/>
                  <a:gd name="T59" fmla="*/ 237 h 256"/>
                  <a:gd name="T60" fmla="*/ 284 w 682"/>
                  <a:gd name="T61" fmla="*/ 256 h 256"/>
                  <a:gd name="T62" fmla="*/ 305 w 682"/>
                  <a:gd name="T63" fmla="*/ 255 h 256"/>
                  <a:gd name="T64" fmla="*/ 326 w 682"/>
                  <a:gd name="T65" fmla="*/ 248 h 256"/>
                  <a:gd name="T66" fmla="*/ 345 w 682"/>
                  <a:gd name="T67" fmla="*/ 238 h 256"/>
                  <a:gd name="T68" fmla="*/ 399 w 682"/>
                  <a:gd name="T69" fmla="*/ 203 h 256"/>
                  <a:gd name="T70" fmla="*/ 469 w 682"/>
                  <a:gd name="T71" fmla="*/ 172 h 256"/>
                  <a:gd name="T72" fmla="*/ 571 w 682"/>
                  <a:gd name="T73" fmla="*/ 133 h 256"/>
                  <a:gd name="T74" fmla="*/ 595 w 682"/>
                  <a:gd name="T75" fmla="*/ 123 h 256"/>
                  <a:gd name="T76" fmla="*/ 620 w 682"/>
                  <a:gd name="T77" fmla="*/ 107 h 256"/>
                  <a:gd name="T78" fmla="*/ 638 w 682"/>
                  <a:gd name="T79" fmla="*/ 94 h 256"/>
                  <a:gd name="T80" fmla="*/ 656 w 682"/>
                  <a:gd name="T81" fmla="*/ 76 h 256"/>
                  <a:gd name="T82" fmla="*/ 675 w 682"/>
                  <a:gd name="T83" fmla="*/ 57 h 256"/>
                  <a:gd name="T84" fmla="*/ 681 w 682"/>
                  <a:gd name="T85" fmla="*/ 45 h 256"/>
                  <a:gd name="T86" fmla="*/ 682 w 682"/>
                  <a:gd name="T87" fmla="*/ 39 h 256"/>
                  <a:gd name="T88" fmla="*/ 682 w 682"/>
                  <a:gd name="T89" fmla="*/ 31 h 256"/>
                  <a:gd name="T90" fmla="*/ 681 w 682"/>
                  <a:gd name="T91" fmla="*/ 24 h 256"/>
                  <a:gd name="T92" fmla="*/ 675 w 682"/>
                  <a:gd name="T93" fmla="*/ 14 h 256"/>
                  <a:gd name="T94" fmla="*/ 666 w 682"/>
                  <a:gd name="T95" fmla="*/ 7 h 256"/>
                  <a:gd name="T96" fmla="*/ 647 w 682"/>
                  <a:gd name="T97" fmla="*/ 4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2"/>
                  <a:gd name="T148" fmla="*/ 0 h 256"/>
                  <a:gd name="T149" fmla="*/ 682 w 682"/>
                  <a:gd name="T150" fmla="*/ 256 h 2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2" h="256">
                    <a:moveTo>
                      <a:pt x="647" y="4"/>
                    </a:moveTo>
                    <a:lnTo>
                      <a:pt x="641" y="1"/>
                    </a:lnTo>
                    <a:lnTo>
                      <a:pt x="635" y="0"/>
                    </a:lnTo>
                    <a:lnTo>
                      <a:pt x="623" y="0"/>
                    </a:lnTo>
                    <a:lnTo>
                      <a:pt x="611" y="2"/>
                    </a:lnTo>
                    <a:lnTo>
                      <a:pt x="605" y="4"/>
                    </a:lnTo>
                    <a:lnTo>
                      <a:pt x="599" y="6"/>
                    </a:lnTo>
                    <a:lnTo>
                      <a:pt x="575" y="18"/>
                    </a:lnTo>
                    <a:lnTo>
                      <a:pt x="552" y="31"/>
                    </a:lnTo>
                    <a:lnTo>
                      <a:pt x="528" y="44"/>
                    </a:lnTo>
                    <a:lnTo>
                      <a:pt x="506" y="59"/>
                    </a:lnTo>
                    <a:lnTo>
                      <a:pt x="472" y="81"/>
                    </a:lnTo>
                    <a:lnTo>
                      <a:pt x="440" y="103"/>
                    </a:lnTo>
                    <a:lnTo>
                      <a:pt x="352" y="165"/>
                    </a:lnTo>
                    <a:lnTo>
                      <a:pt x="343" y="172"/>
                    </a:lnTo>
                    <a:lnTo>
                      <a:pt x="337" y="174"/>
                    </a:lnTo>
                    <a:lnTo>
                      <a:pt x="333" y="178"/>
                    </a:lnTo>
                    <a:lnTo>
                      <a:pt x="314" y="191"/>
                    </a:lnTo>
                    <a:lnTo>
                      <a:pt x="308" y="194"/>
                    </a:lnTo>
                    <a:lnTo>
                      <a:pt x="307" y="194"/>
                    </a:lnTo>
                    <a:lnTo>
                      <a:pt x="306" y="195"/>
                    </a:lnTo>
                    <a:lnTo>
                      <a:pt x="305" y="195"/>
                    </a:lnTo>
                    <a:lnTo>
                      <a:pt x="302" y="196"/>
                    </a:lnTo>
                    <a:lnTo>
                      <a:pt x="298" y="197"/>
                    </a:lnTo>
                    <a:lnTo>
                      <a:pt x="297" y="197"/>
                    </a:lnTo>
                    <a:lnTo>
                      <a:pt x="296" y="197"/>
                    </a:lnTo>
                    <a:lnTo>
                      <a:pt x="295" y="198"/>
                    </a:lnTo>
                    <a:lnTo>
                      <a:pt x="288" y="200"/>
                    </a:lnTo>
                    <a:lnTo>
                      <a:pt x="279" y="200"/>
                    </a:lnTo>
                    <a:lnTo>
                      <a:pt x="269" y="199"/>
                    </a:lnTo>
                    <a:lnTo>
                      <a:pt x="260" y="197"/>
                    </a:lnTo>
                    <a:lnTo>
                      <a:pt x="251" y="195"/>
                    </a:lnTo>
                    <a:lnTo>
                      <a:pt x="227" y="186"/>
                    </a:lnTo>
                    <a:lnTo>
                      <a:pt x="204" y="180"/>
                    </a:lnTo>
                    <a:lnTo>
                      <a:pt x="192" y="177"/>
                    </a:lnTo>
                    <a:lnTo>
                      <a:pt x="181" y="174"/>
                    </a:lnTo>
                    <a:lnTo>
                      <a:pt x="169" y="173"/>
                    </a:lnTo>
                    <a:lnTo>
                      <a:pt x="158" y="171"/>
                    </a:lnTo>
                    <a:lnTo>
                      <a:pt x="142" y="168"/>
                    </a:lnTo>
                    <a:lnTo>
                      <a:pt x="127" y="166"/>
                    </a:lnTo>
                    <a:lnTo>
                      <a:pt x="112" y="162"/>
                    </a:lnTo>
                    <a:lnTo>
                      <a:pt x="98" y="159"/>
                    </a:lnTo>
                    <a:lnTo>
                      <a:pt x="93" y="157"/>
                    </a:lnTo>
                    <a:lnTo>
                      <a:pt x="91" y="155"/>
                    </a:lnTo>
                    <a:lnTo>
                      <a:pt x="90" y="153"/>
                    </a:lnTo>
                    <a:lnTo>
                      <a:pt x="86" y="149"/>
                    </a:lnTo>
                    <a:lnTo>
                      <a:pt x="88" y="139"/>
                    </a:lnTo>
                    <a:lnTo>
                      <a:pt x="90" y="132"/>
                    </a:lnTo>
                    <a:lnTo>
                      <a:pt x="91" y="123"/>
                    </a:lnTo>
                    <a:lnTo>
                      <a:pt x="91" y="114"/>
                    </a:lnTo>
                    <a:lnTo>
                      <a:pt x="91" y="105"/>
                    </a:lnTo>
                    <a:lnTo>
                      <a:pt x="90" y="97"/>
                    </a:lnTo>
                    <a:lnTo>
                      <a:pt x="89" y="89"/>
                    </a:lnTo>
                    <a:lnTo>
                      <a:pt x="87" y="81"/>
                    </a:lnTo>
                    <a:lnTo>
                      <a:pt x="84" y="74"/>
                    </a:lnTo>
                    <a:lnTo>
                      <a:pt x="80" y="68"/>
                    </a:lnTo>
                    <a:lnTo>
                      <a:pt x="78" y="65"/>
                    </a:lnTo>
                    <a:lnTo>
                      <a:pt x="76" y="62"/>
                    </a:lnTo>
                    <a:lnTo>
                      <a:pt x="71" y="59"/>
                    </a:lnTo>
                    <a:lnTo>
                      <a:pt x="65" y="56"/>
                    </a:lnTo>
                    <a:lnTo>
                      <a:pt x="60" y="54"/>
                    </a:lnTo>
                    <a:lnTo>
                      <a:pt x="55" y="53"/>
                    </a:lnTo>
                    <a:lnTo>
                      <a:pt x="50" y="53"/>
                    </a:lnTo>
                    <a:lnTo>
                      <a:pt x="45" y="55"/>
                    </a:lnTo>
                    <a:lnTo>
                      <a:pt x="42" y="58"/>
                    </a:lnTo>
                    <a:lnTo>
                      <a:pt x="38" y="60"/>
                    </a:lnTo>
                    <a:lnTo>
                      <a:pt x="35" y="63"/>
                    </a:lnTo>
                    <a:lnTo>
                      <a:pt x="34" y="66"/>
                    </a:lnTo>
                    <a:lnTo>
                      <a:pt x="33" y="70"/>
                    </a:lnTo>
                    <a:lnTo>
                      <a:pt x="56" y="132"/>
                    </a:lnTo>
                    <a:lnTo>
                      <a:pt x="50" y="147"/>
                    </a:lnTo>
                    <a:lnTo>
                      <a:pt x="37" y="160"/>
                    </a:lnTo>
                    <a:lnTo>
                      <a:pt x="26" y="174"/>
                    </a:lnTo>
                    <a:lnTo>
                      <a:pt x="14" y="188"/>
                    </a:lnTo>
                    <a:lnTo>
                      <a:pt x="4" y="203"/>
                    </a:lnTo>
                    <a:lnTo>
                      <a:pt x="1" y="206"/>
                    </a:lnTo>
                    <a:lnTo>
                      <a:pt x="0" y="210"/>
                    </a:lnTo>
                    <a:lnTo>
                      <a:pt x="1" y="215"/>
                    </a:lnTo>
                    <a:lnTo>
                      <a:pt x="3" y="218"/>
                    </a:lnTo>
                    <a:lnTo>
                      <a:pt x="7" y="222"/>
                    </a:lnTo>
                    <a:lnTo>
                      <a:pt x="10" y="226"/>
                    </a:lnTo>
                    <a:lnTo>
                      <a:pt x="55" y="202"/>
                    </a:lnTo>
                    <a:lnTo>
                      <a:pt x="70" y="203"/>
                    </a:lnTo>
                    <a:lnTo>
                      <a:pt x="87" y="204"/>
                    </a:lnTo>
                    <a:lnTo>
                      <a:pt x="103" y="207"/>
                    </a:lnTo>
                    <a:lnTo>
                      <a:pt x="120" y="210"/>
                    </a:lnTo>
                    <a:lnTo>
                      <a:pt x="135" y="213"/>
                    </a:lnTo>
                    <a:lnTo>
                      <a:pt x="151" y="217"/>
                    </a:lnTo>
                    <a:lnTo>
                      <a:pt x="183" y="228"/>
                    </a:lnTo>
                    <a:lnTo>
                      <a:pt x="207" y="237"/>
                    </a:lnTo>
                    <a:lnTo>
                      <a:pt x="232" y="245"/>
                    </a:lnTo>
                    <a:lnTo>
                      <a:pt x="258" y="251"/>
                    </a:lnTo>
                    <a:lnTo>
                      <a:pt x="284" y="256"/>
                    </a:lnTo>
                    <a:lnTo>
                      <a:pt x="295" y="256"/>
                    </a:lnTo>
                    <a:lnTo>
                      <a:pt x="300" y="256"/>
                    </a:lnTo>
                    <a:lnTo>
                      <a:pt x="305" y="255"/>
                    </a:lnTo>
                    <a:lnTo>
                      <a:pt x="312" y="253"/>
                    </a:lnTo>
                    <a:lnTo>
                      <a:pt x="320" y="252"/>
                    </a:lnTo>
                    <a:lnTo>
                      <a:pt x="326" y="248"/>
                    </a:lnTo>
                    <a:lnTo>
                      <a:pt x="333" y="245"/>
                    </a:lnTo>
                    <a:lnTo>
                      <a:pt x="338" y="241"/>
                    </a:lnTo>
                    <a:lnTo>
                      <a:pt x="345" y="238"/>
                    </a:lnTo>
                    <a:lnTo>
                      <a:pt x="362" y="225"/>
                    </a:lnTo>
                    <a:lnTo>
                      <a:pt x="380" y="214"/>
                    </a:lnTo>
                    <a:lnTo>
                      <a:pt x="399" y="203"/>
                    </a:lnTo>
                    <a:lnTo>
                      <a:pt x="418" y="193"/>
                    </a:lnTo>
                    <a:lnTo>
                      <a:pt x="443" y="181"/>
                    </a:lnTo>
                    <a:lnTo>
                      <a:pt x="469" y="172"/>
                    </a:lnTo>
                    <a:lnTo>
                      <a:pt x="516" y="154"/>
                    </a:lnTo>
                    <a:lnTo>
                      <a:pt x="563" y="137"/>
                    </a:lnTo>
                    <a:lnTo>
                      <a:pt x="571" y="133"/>
                    </a:lnTo>
                    <a:lnTo>
                      <a:pt x="579" y="130"/>
                    </a:lnTo>
                    <a:lnTo>
                      <a:pt x="587" y="126"/>
                    </a:lnTo>
                    <a:lnTo>
                      <a:pt x="595" y="123"/>
                    </a:lnTo>
                    <a:lnTo>
                      <a:pt x="610" y="114"/>
                    </a:lnTo>
                    <a:lnTo>
                      <a:pt x="617" y="109"/>
                    </a:lnTo>
                    <a:lnTo>
                      <a:pt x="620" y="107"/>
                    </a:lnTo>
                    <a:lnTo>
                      <a:pt x="624" y="104"/>
                    </a:lnTo>
                    <a:lnTo>
                      <a:pt x="631" y="99"/>
                    </a:lnTo>
                    <a:lnTo>
                      <a:pt x="638" y="94"/>
                    </a:lnTo>
                    <a:lnTo>
                      <a:pt x="644" y="88"/>
                    </a:lnTo>
                    <a:lnTo>
                      <a:pt x="651" y="82"/>
                    </a:lnTo>
                    <a:lnTo>
                      <a:pt x="656" y="76"/>
                    </a:lnTo>
                    <a:lnTo>
                      <a:pt x="663" y="70"/>
                    </a:lnTo>
                    <a:lnTo>
                      <a:pt x="668" y="63"/>
                    </a:lnTo>
                    <a:lnTo>
                      <a:pt x="675" y="57"/>
                    </a:lnTo>
                    <a:lnTo>
                      <a:pt x="677" y="53"/>
                    </a:lnTo>
                    <a:lnTo>
                      <a:pt x="679" y="49"/>
                    </a:lnTo>
                    <a:lnTo>
                      <a:pt x="681" y="45"/>
                    </a:lnTo>
                    <a:lnTo>
                      <a:pt x="681" y="43"/>
                    </a:lnTo>
                    <a:lnTo>
                      <a:pt x="682" y="41"/>
                    </a:lnTo>
                    <a:lnTo>
                      <a:pt x="682" y="39"/>
                    </a:lnTo>
                    <a:lnTo>
                      <a:pt x="682" y="36"/>
                    </a:lnTo>
                    <a:lnTo>
                      <a:pt x="682" y="32"/>
                    </a:lnTo>
                    <a:lnTo>
                      <a:pt x="682" y="31"/>
                    </a:lnTo>
                    <a:lnTo>
                      <a:pt x="682" y="30"/>
                    </a:lnTo>
                    <a:lnTo>
                      <a:pt x="682" y="27"/>
                    </a:lnTo>
                    <a:lnTo>
                      <a:pt x="681" y="24"/>
                    </a:lnTo>
                    <a:lnTo>
                      <a:pt x="679" y="20"/>
                    </a:lnTo>
                    <a:lnTo>
                      <a:pt x="678" y="18"/>
                    </a:lnTo>
                    <a:lnTo>
                      <a:pt x="675" y="14"/>
                    </a:lnTo>
                    <a:lnTo>
                      <a:pt x="674" y="12"/>
                    </a:lnTo>
                    <a:lnTo>
                      <a:pt x="669" y="9"/>
                    </a:lnTo>
                    <a:lnTo>
                      <a:pt x="666" y="7"/>
                    </a:lnTo>
                    <a:lnTo>
                      <a:pt x="663" y="6"/>
                    </a:lnTo>
                    <a:lnTo>
                      <a:pt x="655" y="4"/>
                    </a:lnTo>
                    <a:lnTo>
                      <a:pt x="647" y="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22" name="Freeform 14"/>
              <p:cNvSpPr>
                <a:spLocks noChangeAspect="1"/>
              </p:cNvSpPr>
              <p:nvPr/>
            </p:nvSpPr>
            <p:spPr bwMode="auto">
              <a:xfrm>
                <a:off x="3580" y="3105"/>
                <a:ext cx="345" cy="686"/>
              </a:xfrm>
              <a:custGeom>
                <a:avLst/>
                <a:gdLst>
                  <a:gd name="T0" fmla="*/ 57 w 345"/>
                  <a:gd name="T1" fmla="*/ 2 h 686"/>
                  <a:gd name="T2" fmla="*/ 89 w 345"/>
                  <a:gd name="T3" fmla="*/ 0 h 686"/>
                  <a:gd name="T4" fmla="*/ 113 w 345"/>
                  <a:gd name="T5" fmla="*/ 15 h 686"/>
                  <a:gd name="T6" fmla="*/ 169 w 345"/>
                  <a:gd name="T7" fmla="*/ 64 h 686"/>
                  <a:gd name="T8" fmla="*/ 227 w 345"/>
                  <a:gd name="T9" fmla="*/ 121 h 686"/>
                  <a:gd name="T10" fmla="*/ 278 w 345"/>
                  <a:gd name="T11" fmla="*/ 176 h 686"/>
                  <a:gd name="T12" fmla="*/ 315 w 345"/>
                  <a:gd name="T13" fmla="*/ 225 h 686"/>
                  <a:gd name="T14" fmla="*/ 337 w 345"/>
                  <a:gd name="T15" fmla="*/ 263 h 686"/>
                  <a:gd name="T16" fmla="*/ 345 w 345"/>
                  <a:gd name="T17" fmla="*/ 293 h 686"/>
                  <a:gd name="T18" fmla="*/ 341 w 345"/>
                  <a:gd name="T19" fmla="*/ 321 h 686"/>
                  <a:gd name="T20" fmla="*/ 329 w 345"/>
                  <a:gd name="T21" fmla="*/ 349 h 686"/>
                  <a:gd name="T22" fmla="*/ 302 w 345"/>
                  <a:gd name="T23" fmla="*/ 382 h 686"/>
                  <a:gd name="T24" fmla="*/ 262 w 345"/>
                  <a:gd name="T25" fmla="*/ 416 h 686"/>
                  <a:gd name="T26" fmla="*/ 201 w 345"/>
                  <a:gd name="T27" fmla="*/ 467 h 686"/>
                  <a:gd name="T28" fmla="*/ 154 w 345"/>
                  <a:gd name="T29" fmla="*/ 496 h 686"/>
                  <a:gd name="T30" fmla="*/ 127 w 345"/>
                  <a:gd name="T31" fmla="*/ 521 h 686"/>
                  <a:gd name="T32" fmla="*/ 115 w 345"/>
                  <a:gd name="T33" fmla="*/ 544 h 686"/>
                  <a:gd name="T34" fmla="*/ 117 w 345"/>
                  <a:gd name="T35" fmla="*/ 559 h 686"/>
                  <a:gd name="T36" fmla="*/ 133 w 345"/>
                  <a:gd name="T37" fmla="*/ 575 h 686"/>
                  <a:gd name="T38" fmla="*/ 171 w 345"/>
                  <a:gd name="T39" fmla="*/ 600 h 686"/>
                  <a:gd name="T40" fmla="*/ 203 w 345"/>
                  <a:gd name="T41" fmla="*/ 619 h 686"/>
                  <a:gd name="T42" fmla="*/ 241 w 345"/>
                  <a:gd name="T43" fmla="*/ 631 h 686"/>
                  <a:gd name="T44" fmla="*/ 264 w 345"/>
                  <a:gd name="T45" fmla="*/ 638 h 686"/>
                  <a:gd name="T46" fmla="*/ 269 w 345"/>
                  <a:gd name="T47" fmla="*/ 654 h 686"/>
                  <a:gd name="T48" fmla="*/ 262 w 345"/>
                  <a:gd name="T49" fmla="*/ 664 h 686"/>
                  <a:gd name="T50" fmla="*/ 229 w 345"/>
                  <a:gd name="T51" fmla="*/ 678 h 686"/>
                  <a:gd name="T52" fmla="*/ 224 w 345"/>
                  <a:gd name="T53" fmla="*/ 680 h 686"/>
                  <a:gd name="T54" fmla="*/ 180 w 345"/>
                  <a:gd name="T55" fmla="*/ 686 h 686"/>
                  <a:gd name="T56" fmla="*/ 157 w 345"/>
                  <a:gd name="T57" fmla="*/ 686 h 686"/>
                  <a:gd name="T58" fmla="*/ 134 w 345"/>
                  <a:gd name="T59" fmla="*/ 668 h 686"/>
                  <a:gd name="T60" fmla="*/ 112 w 345"/>
                  <a:gd name="T61" fmla="*/ 635 h 686"/>
                  <a:gd name="T62" fmla="*/ 89 w 345"/>
                  <a:gd name="T63" fmla="*/ 614 h 686"/>
                  <a:gd name="T64" fmla="*/ 56 w 345"/>
                  <a:gd name="T65" fmla="*/ 596 h 686"/>
                  <a:gd name="T66" fmla="*/ 33 w 345"/>
                  <a:gd name="T67" fmla="*/ 575 h 686"/>
                  <a:gd name="T68" fmla="*/ 31 w 345"/>
                  <a:gd name="T69" fmla="*/ 547 h 686"/>
                  <a:gd name="T70" fmla="*/ 36 w 345"/>
                  <a:gd name="T71" fmla="*/ 526 h 686"/>
                  <a:gd name="T72" fmla="*/ 57 w 345"/>
                  <a:gd name="T73" fmla="*/ 505 h 686"/>
                  <a:gd name="T74" fmla="*/ 91 w 345"/>
                  <a:gd name="T75" fmla="*/ 486 h 686"/>
                  <a:gd name="T76" fmla="*/ 119 w 345"/>
                  <a:gd name="T77" fmla="*/ 463 h 686"/>
                  <a:gd name="T78" fmla="*/ 145 w 345"/>
                  <a:gd name="T79" fmla="*/ 424 h 686"/>
                  <a:gd name="T80" fmla="*/ 169 w 345"/>
                  <a:gd name="T81" fmla="*/ 381 h 686"/>
                  <a:gd name="T82" fmla="*/ 201 w 345"/>
                  <a:gd name="T83" fmla="*/ 339 h 686"/>
                  <a:gd name="T84" fmla="*/ 234 w 345"/>
                  <a:gd name="T85" fmla="*/ 314 h 686"/>
                  <a:gd name="T86" fmla="*/ 252 w 345"/>
                  <a:gd name="T87" fmla="*/ 302 h 686"/>
                  <a:gd name="T88" fmla="*/ 255 w 345"/>
                  <a:gd name="T89" fmla="*/ 291 h 686"/>
                  <a:gd name="T90" fmla="*/ 238 w 345"/>
                  <a:gd name="T91" fmla="*/ 279 h 686"/>
                  <a:gd name="T92" fmla="*/ 185 w 345"/>
                  <a:gd name="T93" fmla="*/ 237 h 686"/>
                  <a:gd name="T94" fmla="*/ 115 w 345"/>
                  <a:gd name="T95" fmla="*/ 193 h 686"/>
                  <a:gd name="T96" fmla="*/ 63 w 345"/>
                  <a:gd name="T97" fmla="*/ 153 h 686"/>
                  <a:gd name="T98" fmla="*/ 19 w 345"/>
                  <a:gd name="T99" fmla="*/ 102 h 686"/>
                  <a:gd name="T100" fmla="*/ 0 w 345"/>
                  <a:gd name="T101" fmla="*/ 53 h 686"/>
                  <a:gd name="T102" fmla="*/ 7 w 345"/>
                  <a:gd name="T103" fmla="*/ 27 h 686"/>
                  <a:gd name="T104" fmla="*/ 33 w 345"/>
                  <a:gd name="T105" fmla="*/ 9 h 686"/>
                  <a:gd name="T106" fmla="*/ 57 w 345"/>
                  <a:gd name="T107" fmla="*/ 2 h 68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5"/>
                  <a:gd name="T163" fmla="*/ 0 h 686"/>
                  <a:gd name="T164" fmla="*/ 345 w 345"/>
                  <a:gd name="T165" fmla="*/ 686 h 68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5" h="686">
                    <a:moveTo>
                      <a:pt x="57" y="2"/>
                    </a:moveTo>
                    <a:lnTo>
                      <a:pt x="89" y="0"/>
                    </a:lnTo>
                    <a:lnTo>
                      <a:pt x="113" y="15"/>
                    </a:lnTo>
                    <a:lnTo>
                      <a:pt x="169" y="64"/>
                    </a:lnTo>
                    <a:lnTo>
                      <a:pt x="227" y="121"/>
                    </a:lnTo>
                    <a:lnTo>
                      <a:pt x="278" y="176"/>
                    </a:lnTo>
                    <a:lnTo>
                      <a:pt x="315" y="225"/>
                    </a:lnTo>
                    <a:lnTo>
                      <a:pt x="337" y="263"/>
                    </a:lnTo>
                    <a:lnTo>
                      <a:pt x="345" y="293"/>
                    </a:lnTo>
                    <a:lnTo>
                      <a:pt x="341" y="321"/>
                    </a:lnTo>
                    <a:lnTo>
                      <a:pt x="329" y="349"/>
                    </a:lnTo>
                    <a:lnTo>
                      <a:pt x="302" y="382"/>
                    </a:lnTo>
                    <a:lnTo>
                      <a:pt x="262" y="416"/>
                    </a:lnTo>
                    <a:lnTo>
                      <a:pt x="201" y="467"/>
                    </a:lnTo>
                    <a:lnTo>
                      <a:pt x="154" y="496"/>
                    </a:lnTo>
                    <a:lnTo>
                      <a:pt x="127" y="521"/>
                    </a:lnTo>
                    <a:lnTo>
                      <a:pt x="115" y="544"/>
                    </a:lnTo>
                    <a:lnTo>
                      <a:pt x="117" y="559"/>
                    </a:lnTo>
                    <a:lnTo>
                      <a:pt x="133" y="575"/>
                    </a:lnTo>
                    <a:lnTo>
                      <a:pt x="171" y="600"/>
                    </a:lnTo>
                    <a:lnTo>
                      <a:pt x="203" y="619"/>
                    </a:lnTo>
                    <a:lnTo>
                      <a:pt x="241" y="631"/>
                    </a:lnTo>
                    <a:lnTo>
                      <a:pt x="264" y="638"/>
                    </a:lnTo>
                    <a:lnTo>
                      <a:pt x="269" y="654"/>
                    </a:lnTo>
                    <a:lnTo>
                      <a:pt x="262" y="664"/>
                    </a:lnTo>
                    <a:lnTo>
                      <a:pt x="229" y="678"/>
                    </a:lnTo>
                    <a:lnTo>
                      <a:pt x="224" y="680"/>
                    </a:lnTo>
                    <a:lnTo>
                      <a:pt x="180" y="686"/>
                    </a:lnTo>
                    <a:lnTo>
                      <a:pt x="157" y="686"/>
                    </a:lnTo>
                    <a:lnTo>
                      <a:pt x="134" y="668"/>
                    </a:lnTo>
                    <a:lnTo>
                      <a:pt x="112" y="635"/>
                    </a:lnTo>
                    <a:lnTo>
                      <a:pt x="89" y="614"/>
                    </a:lnTo>
                    <a:lnTo>
                      <a:pt x="56" y="596"/>
                    </a:lnTo>
                    <a:lnTo>
                      <a:pt x="33" y="575"/>
                    </a:lnTo>
                    <a:lnTo>
                      <a:pt x="31" y="547"/>
                    </a:lnTo>
                    <a:lnTo>
                      <a:pt x="36" y="526"/>
                    </a:lnTo>
                    <a:lnTo>
                      <a:pt x="57" y="505"/>
                    </a:lnTo>
                    <a:lnTo>
                      <a:pt x="91" y="486"/>
                    </a:lnTo>
                    <a:lnTo>
                      <a:pt x="119" y="463"/>
                    </a:lnTo>
                    <a:lnTo>
                      <a:pt x="145" y="424"/>
                    </a:lnTo>
                    <a:lnTo>
                      <a:pt x="169" y="381"/>
                    </a:lnTo>
                    <a:lnTo>
                      <a:pt x="201" y="339"/>
                    </a:lnTo>
                    <a:lnTo>
                      <a:pt x="234" y="314"/>
                    </a:lnTo>
                    <a:lnTo>
                      <a:pt x="252" y="302"/>
                    </a:lnTo>
                    <a:lnTo>
                      <a:pt x="255" y="291"/>
                    </a:lnTo>
                    <a:lnTo>
                      <a:pt x="238" y="279"/>
                    </a:lnTo>
                    <a:lnTo>
                      <a:pt x="185" y="237"/>
                    </a:lnTo>
                    <a:lnTo>
                      <a:pt x="115" y="193"/>
                    </a:lnTo>
                    <a:lnTo>
                      <a:pt x="63" y="153"/>
                    </a:lnTo>
                    <a:lnTo>
                      <a:pt x="19" y="102"/>
                    </a:lnTo>
                    <a:lnTo>
                      <a:pt x="0" y="53"/>
                    </a:lnTo>
                    <a:lnTo>
                      <a:pt x="7" y="27"/>
                    </a:lnTo>
                    <a:lnTo>
                      <a:pt x="33" y="9"/>
                    </a:lnTo>
                    <a:lnTo>
                      <a:pt x="57" y="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2255" name="Group 15"/>
            <p:cNvGrpSpPr>
              <a:grpSpLocks noChangeAspect="1"/>
            </p:cNvGrpSpPr>
            <p:nvPr/>
          </p:nvGrpSpPr>
          <p:grpSpPr bwMode="auto">
            <a:xfrm>
              <a:off x="1355" y="2053"/>
              <a:ext cx="144" cy="186"/>
              <a:chOff x="2895" y="2582"/>
              <a:chExt cx="322" cy="418"/>
            </a:xfrm>
          </p:grpSpPr>
          <p:sp>
            <p:nvSpPr>
              <p:cNvPr id="52315" name="Freeform 16"/>
              <p:cNvSpPr>
                <a:spLocks noChangeAspect="1"/>
              </p:cNvSpPr>
              <p:nvPr/>
            </p:nvSpPr>
            <p:spPr bwMode="auto">
              <a:xfrm>
                <a:off x="2895" y="2582"/>
                <a:ext cx="322" cy="418"/>
              </a:xfrm>
              <a:custGeom>
                <a:avLst/>
                <a:gdLst>
                  <a:gd name="T0" fmla="*/ 20 w 322"/>
                  <a:gd name="T1" fmla="*/ 319 h 418"/>
                  <a:gd name="T2" fmla="*/ 5 w 322"/>
                  <a:gd name="T3" fmla="*/ 347 h 418"/>
                  <a:gd name="T4" fmla="*/ 1 w 322"/>
                  <a:gd name="T5" fmla="*/ 386 h 418"/>
                  <a:gd name="T6" fmla="*/ 8 w 322"/>
                  <a:gd name="T7" fmla="*/ 398 h 418"/>
                  <a:gd name="T8" fmla="*/ 23 w 322"/>
                  <a:gd name="T9" fmla="*/ 410 h 418"/>
                  <a:gd name="T10" fmla="*/ 54 w 322"/>
                  <a:gd name="T11" fmla="*/ 417 h 418"/>
                  <a:gd name="T12" fmla="*/ 83 w 322"/>
                  <a:gd name="T13" fmla="*/ 413 h 418"/>
                  <a:gd name="T14" fmla="*/ 107 w 322"/>
                  <a:gd name="T15" fmla="*/ 399 h 418"/>
                  <a:gd name="T16" fmla="*/ 120 w 322"/>
                  <a:gd name="T17" fmla="*/ 384 h 418"/>
                  <a:gd name="T18" fmla="*/ 121 w 322"/>
                  <a:gd name="T19" fmla="*/ 378 h 418"/>
                  <a:gd name="T20" fmla="*/ 133 w 322"/>
                  <a:gd name="T21" fmla="*/ 362 h 418"/>
                  <a:gd name="T22" fmla="*/ 150 w 322"/>
                  <a:gd name="T23" fmla="*/ 333 h 418"/>
                  <a:gd name="T24" fmla="*/ 171 w 322"/>
                  <a:gd name="T25" fmla="*/ 288 h 418"/>
                  <a:gd name="T26" fmla="*/ 237 w 322"/>
                  <a:gd name="T27" fmla="*/ 196 h 418"/>
                  <a:gd name="T28" fmla="*/ 315 w 322"/>
                  <a:gd name="T29" fmla="*/ 90 h 418"/>
                  <a:gd name="T30" fmla="*/ 321 w 322"/>
                  <a:gd name="T31" fmla="*/ 76 h 418"/>
                  <a:gd name="T32" fmla="*/ 322 w 322"/>
                  <a:gd name="T33" fmla="*/ 72 h 418"/>
                  <a:gd name="T34" fmla="*/ 319 w 322"/>
                  <a:gd name="T35" fmla="*/ 42 h 418"/>
                  <a:gd name="T36" fmla="*/ 306 w 322"/>
                  <a:gd name="T37" fmla="*/ 20 h 418"/>
                  <a:gd name="T38" fmla="*/ 277 w 322"/>
                  <a:gd name="T39" fmla="*/ 1 h 418"/>
                  <a:gd name="T40" fmla="*/ 211 w 322"/>
                  <a:gd name="T41" fmla="*/ 6 h 418"/>
                  <a:gd name="T42" fmla="*/ 207 w 322"/>
                  <a:gd name="T43" fmla="*/ 24 h 418"/>
                  <a:gd name="T44" fmla="*/ 185 w 322"/>
                  <a:gd name="T45" fmla="*/ 66 h 418"/>
                  <a:gd name="T46" fmla="*/ 163 w 322"/>
                  <a:gd name="T47" fmla="*/ 105 h 418"/>
                  <a:gd name="T48" fmla="*/ 144 w 322"/>
                  <a:gd name="T49" fmla="*/ 140 h 418"/>
                  <a:gd name="T50" fmla="*/ 52 w 322"/>
                  <a:gd name="T51" fmla="*/ 280 h 418"/>
                  <a:gd name="T52" fmla="*/ 37 w 322"/>
                  <a:gd name="T53" fmla="*/ 298 h 418"/>
                  <a:gd name="T54" fmla="*/ 48 w 322"/>
                  <a:gd name="T55" fmla="*/ 318 h 418"/>
                  <a:gd name="T56" fmla="*/ 106 w 322"/>
                  <a:gd name="T57" fmla="*/ 238 h 418"/>
                  <a:gd name="T58" fmla="*/ 170 w 322"/>
                  <a:gd name="T59" fmla="*/ 138 h 418"/>
                  <a:gd name="T60" fmla="*/ 181 w 322"/>
                  <a:gd name="T61" fmla="*/ 117 h 418"/>
                  <a:gd name="T62" fmla="*/ 188 w 322"/>
                  <a:gd name="T63" fmla="*/ 104 h 418"/>
                  <a:gd name="T64" fmla="*/ 226 w 322"/>
                  <a:gd name="T65" fmla="*/ 38 h 418"/>
                  <a:gd name="T66" fmla="*/ 269 w 322"/>
                  <a:gd name="T67" fmla="*/ 21 h 418"/>
                  <a:gd name="T68" fmla="*/ 297 w 322"/>
                  <a:gd name="T69" fmla="*/ 47 h 418"/>
                  <a:gd name="T70" fmla="*/ 291 w 322"/>
                  <a:gd name="T71" fmla="*/ 83 h 418"/>
                  <a:gd name="T72" fmla="*/ 220 w 322"/>
                  <a:gd name="T73" fmla="*/ 181 h 418"/>
                  <a:gd name="T74" fmla="*/ 203 w 322"/>
                  <a:gd name="T75" fmla="*/ 208 h 418"/>
                  <a:gd name="T76" fmla="*/ 165 w 322"/>
                  <a:gd name="T77" fmla="*/ 259 h 418"/>
                  <a:gd name="T78" fmla="*/ 134 w 322"/>
                  <a:gd name="T79" fmla="*/ 316 h 418"/>
                  <a:gd name="T80" fmla="*/ 131 w 322"/>
                  <a:gd name="T81" fmla="*/ 319 h 418"/>
                  <a:gd name="T82" fmla="*/ 120 w 322"/>
                  <a:gd name="T83" fmla="*/ 345 h 418"/>
                  <a:gd name="T84" fmla="*/ 107 w 322"/>
                  <a:gd name="T85" fmla="*/ 364 h 418"/>
                  <a:gd name="T86" fmla="*/ 83 w 322"/>
                  <a:gd name="T87" fmla="*/ 389 h 418"/>
                  <a:gd name="T88" fmla="*/ 55 w 322"/>
                  <a:gd name="T89" fmla="*/ 399 h 418"/>
                  <a:gd name="T90" fmla="*/ 27 w 322"/>
                  <a:gd name="T91" fmla="*/ 387 h 418"/>
                  <a:gd name="T92" fmla="*/ 21 w 322"/>
                  <a:gd name="T93" fmla="*/ 369 h 418"/>
                  <a:gd name="T94" fmla="*/ 37 w 322"/>
                  <a:gd name="T95" fmla="*/ 350 h 418"/>
                  <a:gd name="T96" fmla="*/ 62 w 322"/>
                  <a:gd name="T97" fmla="*/ 350 h 418"/>
                  <a:gd name="T98" fmla="*/ 89 w 322"/>
                  <a:gd name="T99" fmla="*/ 365 h 418"/>
                  <a:gd name="T100" fmla="*/ 90 w 322"/>
                  <a:gd name="T101" fmla="*/ 350 h 418"/>
                  <a:gd name="T102" fmla="*/ 75 w 322"/>
                  <a:gd name="T103" fmla="*/ 330 h 4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2"/>
                  <a:gd name="T157" fmla="*/ 0 h 418"/>
                  <a:gd name="T158" fmla="*/ 322 w 322"/>
                  <a:gd name="T159" fmla="*/ 418 h 4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2" h="418">
                    <a:moveTo>
                      <a:pt x="37" y="298"/>
                    </a:moveTo>
                    <a:lnTo>
                      <a:pt x="35" y="299"/>
                    </a:lnTo>
                    <a:lnTo>
                      <a:pt x="30" y="303"/>
                    </a:lnTo>
                    <a:lnTo>
                      <a:pt x="27" y="308"/>
                    </a:lnTo>
                    <a:lnTo>
                      <a:pt x="20" y="319"/>
                    </a:lnTo>
                    <a:lnTo>
                      <a:pt x="14" y="329"/>
                    </a:lnTo>
                    <a:lnTo>
                      <a:pt x="10" y="341"/>
                    </a:lnTo>
                    <a:lnTo>
                      <a:pt x="7" y="343"/>
                    </a:lnTo>
                    <a:lnTo>
                      <a:pt x="6" y="344"/>
                    </a:lnTo>
                    <a:lnTo>
                      <a:pt x="5" y="347"/>
                    </a:lnTo>
                    <a:lnTo>
                      <a:pt x="2" y="351"/>
                    </a:lnTo>
                    <a:lnTo>
                      <a:pt x="1" y="357"/>
                    </a:lnTo>
                    <a:lnTo>
                      <a:pt x="0" y="363"/>
                    </a:lnTo>
                    <a:lnTo>
                      <a:pt x="1" y="369"/>
                    </a:lnTo>
                    <a:lnTo>
                      <a:pt x="1" y="386"/>
                    </a:lnTo>
                    <a:lnTo>
                      <a:pt x="2" y="387"/>
                    </a:lnTo>
                    <a:lnTo>
                      <a:pt x="3" y="389"/>
                    </a:lnTo>
                    <a:lnTo>
                      <a:pt x="5" y="392"/>
                    </a:lnTo>
                    <a:lnTo>
                      <a:pt x="7" y="393"/>
                    </a:lnTo>
                    <a:lnTo>
                      <a:pt x="8" y="398"/>
                    </a:lnTo>
                    <a:lnTo>
                      <a:pt x="11" y="402"/>
                    </a:lnTo>
                    <a:lnTo>
                      <a:pt x="15" y="406"/>
                    </a:lnTo>
                    <a:lnTo>
                      <a:pt x="21" y="408"/>
                    </a:lnTo>
                    <a:lnTo>
                      <a:pt x="21" y="409"/>
                    </a:lnTo>
                    <a:lnTo>
                      <a:pt x="23" y="410"/>
                    </a:lnTo>
                    <a:lnTo>
                      <a:pt x="27" y="411"/>
                    </a:lnTo>
                    <a:lnTo>
                      <a:pt x="34" y="414"/>
                    </a:lnTo>
                    <a:lnTo>
                      <a:pt x="41" y="415"/>
                    </a:lnTo>
                    <a:lnTo>
                      <a:pt x="48" y="416"/>
                    </a:lnTo>
                    <a:lnTo>
                      <a:pt x="54" y="417"/>
                    </a:lnTo>
                    <a:lnTo>
                      <a:pt x="60" y="418"/>
                    </a:lnTo>
                    <a:lnTo>
                      <a:pt x="66" y="417"/>
                    </a:lnTo>
                    <a:lnTo>
                      <a:pt x="72" y="416"/>
                    </a:lnTo>
                    <a:lnTo>
                      <a:pt x="78" y="415"/>
                    </a:lnTo>
                    <a:lnTo>
                      <a:pt x="83" y="413"/>
                    </a:lnTo>
                    <a:lnTo>
                      <a:pt x="89" y="410"/>
                    </a:lnTo>
                    <a:lnTo>
                      <a:pt x="96" y="407"/>
                    </a:lnTo>
                    <a:lnTo>
                      <a:pt x="101" y="404"/>
                    </a:lnTo>
                    <a:lnTo>
                      <a:pt x="106" y="400"/>
                    </a:lnTo>
                    <a:lnTo>
                      <a:pt x="107" y="399"/>
                    </a:lnTo>
                    <a:lnTo>
                      <a:pt x="109" y="398"/>
                    </a:lnTo>
                    <a:lnTo>
                      <a:pt x="111" y="396"/>
                    </a:lnTo>
                    <a:lnTo>
                      <a:pt x="116" y="391"/>
                    </a:lnTo>
                    <a:lnTo>
                      <a:pt x="119" y="386"/>
                    </a:lnTo>
                    <a:lnTo>
                      <a:pt x="120" y="384"/>
                    </a:lnTo>
                    <a:lnTo>
                      <a:pt x="120" y="383"/>
                    </a:lnTo>
                    <a:lnTo>
                      <a:pt x="120" y="382"/>
                    </a:lnTo>
                    <a:lnTo>
                      <a:pt x="121" y="380"/>
                    </a:lnTo>
                    <a:lnTo>
                      <a:pt x="120" y="379"/>
                    </a:lnTo>
                    <a:lnTo>
                      <a:pt x="121" y="378"/>
                    </a:lnTo>
                    <a:lnTo>
                      <a:pt x="124" y="375"/>
                    </a:lnTo>
                    <a:lnTo>
                      <a:pt x="126" y="373"/>
                    </a:lnTo>
                    <a:lnTo>
                      <a:pt x="127" y="372"/>
                    </a:lnTo>
                    <a:lnTo>
                      <a:pt x="128" y="371"/>
                    </a:lnTo>
                    <a:lnTo>
                      <a:pt x="133" y="362"/>
                    </a:lnTo>
                    <a:lnTo>
                      <a:pt x="136" y="357"/>
                    </a:lnTo>
                    <a:lnTo>
                      <a:pt x="137" y="355"/>
                    </a:lnTo>
                    <a:lnTo>
                      <a:pt x="139" y="352"/>
                    </a:lnTo>
                    <a:lnTo>
                      <a:pt x="144" y="342"/>
                    </a:lnTo>
                    <a:lnTo>
                      <a:pt x="150" y="333"/>
                    </a:lnTo>
                    <a:lnTo>
                      <a:pt x="151" y="331"/>
                    </a:lnTo>
                    <a:lnTo>
                      <a:pt x="151" y="329"/>
                    </a:lnTo>
                    <a:lnTo>
                      <a:pt x="157" y="315"/>
                    </a:lnTo>
                    <a:lnTo>
                      <a:pt x="164" y="301"/>
                    </a:lnTo>
                    <a:lnTo>
                      <a:pt x="171" y="288"/>
                    </a:lnTo>
                    <a:lnTo>
                      <a:pt x="180" y="276"/>
                    </a:lnTo>
                    <a:lnTo>
                      <a:pt x="191" y="262"/>
                    </a:lnTo>
                    <a:lnTo>
                      <a:pt x="203" y="249"/>
                    </a:lnTo>
                    <a:lnTo>
                      <a:pt x="219" y="222"/>
                    </a:lnTo>
                    <a:lnTo>
                      <a:pt x="237" y="196"/>
                    </a:lnTo>
                    <a:lnTo>
                      <a:pt x="295" y="113"/>
                    </a:lnTo>
                    <a:lnTo>
                      <a:pt x="300" y="108"/>
                    </a:lnTo>
                    <a:lnTo>
                      <a:pt x="306" y="102"/>
                    </a:lnTo>
                    <a:lnTo>
                      <a:pt x="310" y="97"/>
                    </a:lnTo>
                    <a:lnTo>
                      <a:pt x="315" y="90"/>
                    </a:lnTo>
                    <a:lnTo>
                      <a:pt x="315" y="89"/>
                    </a:lnTo>
                    <a:lnTo>
                      <a:pt x="316" y="88"/>
                    </a:lnTo>
                    <a:lnTo>
                      <a:pt x="318" y="85"/>
                    </a:lnTo>
                    <a:lnTo>
                      <a:pt x="320" y="81"/>
                    </a:lnTo>
                    <a:lnTo>
                      <a:pt x="321" y="76"/>
                    </a:lnTo>
                    <a:lnTo>
                      <a:pt x="321" y="75"/>
                    </a:lnTo>
                    <a:lnTo>
                      <a:pt x="321" y="74"/>
                    </a:lnTo>
                    <a:lnTo>
                      <a:pt x="322" y="74"/>
                    </a:lnTo>
                    <a:lnTo>
                      <a:pt x="322" y="72"/>
                    </a:lnTo>
                    <a:lnTo>
                      <a:pt x="322" y="65"/>
                    </a:lnTo>
                    <a:lnTo>
                      <a:pt x="322" y="59"/>
                    </a:lnTo>
                    <a:lnTo>
                      <a:pt x="321" y="54"/>
                    </a:lnTo>
                    <a:lnTo>
                      <a:pt x="321" y="48"/>
                    </a:lnTo>
                    <a:lnTo>
                      <a:pt x="319" y="42"/>
                    </a:lnTo>
                    <a:lnTo>
                      <a:pt x="317" y="38"/>
                    </a:lnTo>
                    <a:lnTo>
                      <a:pt x="315" y="32"/>
                    </a:lnTo>
                    <a:lnTo>
                      <a:pt x="312" y="28"/>
                    </a:lnTo>
                    <a:lnTo>
                      <a:pt x="309" y="24"/>
                    </a:lnTo>
                    <a:lnTo>
                      <a:pt x="306" y="20"/>
                    </a:lnTo>
                    <a:lnTo>
                      <a:pt x="301" y="16"/>
                    </a:lnTo>
                    <a:lnTo>
                      <a:pt x="298" y="12"/>
                    </a:lnTo>
                    <a:lnTo>
                      <a:pt x="293" y="9"/>
                    </a:lnTo>
                    <a:lnTo>
                      <a:pt x="288" y="6"/>
                    </a:lnTo>
                    <a:lnTo>
                      <a:pt x="277" y="1"/>
                    </a:lnTo>
                    <a:lnTo>
                      <a:pt x="225" y="0"/>
                    </a:lnTo>
                    <a:lnTo>
                      <a:pt x="222" y="1"/>
                    </a:lnTo>
                    <a:lnTo>
                      <a:pt x="218" y="2"/>
                    </a:lnTo>
                    <a:lnTo>
                      <a:pt x="214" y="4"/>
                    </a:lnTo>
                    <a:lnTo>
                      <a:pt x="211" y="6"/>
                    </a:lnTo>
                    <a:lnTo>
                      <a:pt x="209" y="10"/>
                    </a:lnTo>
                    <a:lnTo>
                      <a:pt x="207" y="12"/>
                    </a:lnTo>
                    <a:lnTo>
                      <a:pt x="207" y="16"/>
                    </a:lnTo>
                    <a:lnTo>
                      <a:pt x="207" y="22"/>
                    </a:lnTo>
                    <a:lnTo>
                      <a:pt x="207" y="24"/>
                    </a:lnTo>
                    <a:lnTo>
                      <a:pt x="203" y="33"/>
                    </a:lnTo>
                    <a:lnTo>
                      <a:pt x="198" y="44"/>
                    </a:lnTo>
                    <a:lnTo>
                      <a:pt x="192" y="54"/>
                    </a:lnTo>
                    <a:lnTo>
                      <a:pt x="187" y="63"/>
                    </a:lnTo>
                    <a:lnTo>
                      <a:pt x="185" y="66"/>
                    </a:lnTo>
                    <a:lnTo>
                      <a:pt x="185" y="68"/>
                    </a:lnTo>
                    <a:lnTo>
                      <a:pt x="182" y="73"/>
                    </a:lnTo>
                    <a:lnTo>
                      <a:pt x="176" y="83"/>
                    </a:lnTo>
                    <a:lnTo>
                      <a:pt x="164" y="103"/>
                    </a:lnTo>
                    <a:lnTo>
                      <a:pt x="163" y="105"/>
                    </a:lnTo>
                    <a:lnTo>
                      <a:pt x="162" y="108"/>
                    </a:lnTo>
                    <a:lnTo>
                      <a:pt x="159" y="115"/>
                    </a:lnTo>
                    <a:lnTo>
                      <a:pt x="157" y="121"/>
                    </a:lnTo>
                    <a:lnTo>
                      <a:pt x="150" y="134"/>
                    </a:lnTo>
                    <a:lnTo>
                      <a:pt x="144" y="140"/>
                    </a:lnTo>
                    <a:lnTo>
                      <a:pt x="139" y="147"/>
                    </a:lnTo>
                    <a:lnTo>
                      <a:pt x="128" y="163"/>
                    </a:lnTo>
                    <a:lnTo>
                      <a:pt x="116" y="180"/>
                    </a:lnTo>
                    <a:lnTo>
                      <a:pt x="96" y="213"/>
                    </a:lnTo>
                    <a:lnTo>
                      <a:pt x="52" y="280"/>
                    </a:lnTo>
                    <a:lnTo>
                      <a:pt x="48" y="282"/>
                    </a:lnTo>
                    <a:lnTo>
                      <a:pt x="43" y="286"/>
                    </a:lnTo>
                    <a:lnTo>
                      <a:pt x="39" y="292"/>
                    </a:lnTo>
                    <a:lnTo>
                      <a:pt x="38" y="296"/>
                    </a:lnTo>
                    <a:lnTo>
                      <a:pt x="37" y="298"/>
                    </a:lnTo>
                    <a:lnTo>
                      <a:pt x="69" y="328"/>
                    </a:lnTo>
                    <a:lnTo>
                      <a:pt x="67" y="327"/>
                    </a:lnTo>
                    <a:lnTo>
                      <a:pt x="65" y="327"/>
                    </a:lnTo>
                    <a:lnTo>
                      <a:pt x="40" y="328"/>
                    </a:lnTo>
                    <a:lnTo>
                      <a:pt x="48" y="318"/>
                    </a:lnTo>
                    <a:lnTo>
                      <a:pt x="66" y="294"/>
                    </a:lnTo>
                    <a:lnTo>
                      <a:pt x="75" y="282"/>
                    </a:lnTo>
                    <a:lnTo>
                      <a:pt x="83" y="270"/>
                    </a:lnTo>
                    <a:lnTo>
                      <a:pt x="95" y="254"/>
                    </a:lnTo>
                    <a:lnTo>
                      <a:pt x="106" y="238"/>
                    </a:lnTo>
                    <a:lnTo>
                      <a:pt x="128" y="205"/>
                    </a:lnTo>
                    <a:lnTo>
                      <a:pt x="138" y="188"/>
                    </a:lnTo>
                    <a:lnTo>
                      <a:pt x="144" y="180"/>
                    </a:lnTo>
                    <a:lnTo>
                      <a:pt x="150" y="172"/>
                    </a:lnTo>
                    <a:lnTo>
                      <a:pt x="170" y="138"/>
                    </a:lnTo>
                    <a:lnTo>
                      <a:pt x="170" y="137"/>
                    </a:lnTo>
                    <a:lnTo>
                      <a:pt x="171" y="136"/>
                    </a:lnTo>
                    <a:lnTo>
                      <a:pt x="172" y="133"/>
                    </a:lnTo>
                    <a:lnTo>
                      <a:pt x="180" y="119"/>
                    </a:lnTo>
                    <a:lnTo>
                      <a:pt x="181" y="117"/>
                    </a:lnTo>
                    <a:lnTo>
                      <a:pt x="181" y="116"/>
                    </a:lnTo>
                    <a:lnTo>
                      <a:pt x="182" y="115"/>
                    </a:lnTo>
                    <a:lnTo>
                      <a:pt x="184" y="112"/>
                    </a:lnTo>
                    <a:lnTo>
                      <a:pt x="188" y="104"/>
                    </a:lnTo>
                    <a:lnTo>
                      <a:pt x="196" y="90"/>
                    </a:lnTo>
                    <a:lnTo>
                      <a:pt x="204" y="76"/>
                    </a:lnTo>
                    <a:lnTo>
                      <a:pt x="218" y="54"/>
                    </a:lnTo>
                    <a:lnTo>
                      <a:pt x="222" y="46"/>
                    </a:lnTo>
                    <a:lnTo>
                      <a:pt x="226" y="38"/>
                    </a:lnTo>
                    <a:lnTo>
                      <a:pt x="228" y="31"/>
                    </a:lnTo>
                    <a:lnTo>
                      <a:pt x="229" y="24"/>
                    </a:lnTo>
                    <a:lnTo>
                      <a:pt x="231" y="21"/>
                    </a:lnTo>
                    <a:lnTo>
                      <a:pt x="268" y="20"/>
                    </a:lnTo>
                    <a:lnTo>
                      <a:pt x="269" y="21"/>
                    </a:lnTo>
                    <a:lnTo>
                      <a:pt x="277" y="26"/>
                    </a:lnTo>
                    <a:lnTo>
                      <a:pt x="286" y="32"/>
                    </a:lnTo>
                    <a:lnTo>
                      <a:pt x="290" y="34"/>
                    </a:lnTo>
                    <a:lnTo>
                      <a:pt x="293" y="40"/>
                    </a:lnTo>
                    <a:lnTo>
                      <a:pt x="297" y="47"/>
                    </a:lnTo>
                    <a:lnTo>
                      <a:pt x="299" y="51"/>
                    </a:lnTo>
                    <a:lnTo>
                      <a:pt x="301" y="54"/>
                    </a:lnTo>
                    <a:lnTo>
                      <a:pt x="303" y="64"/>
                    </a:lnTo>
                    <a:lnTo>
                      <a:pt x="303" y="66"/>
                    </a:lnTo>
                    <a:lnTo>
                      <a:pt x="291" y="83"/>
                    </a:lnTo>
                    <a:lnTo>
                      <a:pt x="268" y="114"/>
                    </a:lnTo>
                    <a:lnTo>
                      <a:pt x="247" y="146"/>
                    </a:lnTo>
                    <a:lnTo>
                      <a:pt x="226" y="178"/>
                    </a:lnTo>
                    <a:lnTo>
                      <a:pt x="222" y="179"/>
                    </a:lnTo>
                    <a:lnTo>
                      <a:pt x="220" y="181"/>
                    </a:lnTo>
                    <a:lnTo>
                      <a:pt x="217" y="184"/>
                    </a:lnTo>
                    <a:lnTo>
                      <a:pt x="212" y="192"/>
                    </a:lnTo>
                    <a:lnTo>
                      <a:pt x="208" y="200"/>
                    </a:lnTo>
                    <a:lnTo>
                      <a:pt x="207" y="202"/>
                    </a:lnTo>
                    <a:lnTo>
                      <a:pt x="203" y="208"/>
                    </a:lnTo>
                    <a:lnTo>
                      <a:pt x="199" y="215"/>
                    </a:lnTo>
                    <a:lnTo>
                      <a:pt x="190" y="227"/>
                    </a:lnTo>
                    <a:lnTo>
                      <a:pt x="180" y="241"/>
                    </a:lnTo>
                    <a:lnTo>
                      <a:pt x="171" y="253"/>
                    </a:lnTo>
                    <a:lnTo>
                      <a:pt x="165" y="259"/>
                    </a:lnTo>
                    <a:lnTo>
                      <a:pt x="161" y="266"/>
                    </a:lnTo>
                    <a:lnTo>
                      <a:pt x="153" y="280"/>
                    </a:lnTo>
                    <a:lnTo>
                      <a:pt x="148" y="285"/>
                    </a:lnTo>
                    <a:lnTo>
                      <a:pt x="145" y="292"/>
                    </a:lnTo>
                    <a:lnTo>
                      <a:pt x="134" y="316"/>
                    </a:lnTo>
                    <a:lnTo>
                      <a:pt x="133" y="317"/>
                    </a:lnTo>
                    <a:lnTo>
                      <a:pt x="132" y="317"/>
                    </a:lnTo>
                    <a:lnTo>
                      <a:pt x="132" y="318"/>
                    </a:lnTo>
                    <a:lnTo>
                      <a:pt x="131" y="319"/>
                    </a:lnTo>
                    <a:lnTo>
                      <a:pt x="130" y="321"/>
                    </a:lnTo>
                    <a:lnTo>
                      <a:pt x="130" y="324"/>
                    </a:lnTo>
                    <a:lnTo>
                      <a:pt x="127" y="331"/>
                    </a:lnTo>
                    <a:lnTo>
                      <a:pt x="123" y="338"/>
                    </a:lnTo>
                    <a:lnTo>
                      <a:pt x="120" y="345"/>
                    </a:lnTo>
                    <a:lnTo>
                      <a:pt x="116" y="351"/>
                    </a:lnTo>
                    <a:lnTo>
                      <a:pt x="113" y="355"/>
                    </a:lnTo>
                    <a:lnTo>
                      <a:pt x="111" y="358"/>
                    </a:lnTo>
                    <a:lnTo>
                      <a:pt x="110" y="361"/>
                    </a:lnTo>
                    <a:lnTo>
                      <a:pt x="107" y="364"/>
                    </a:lnTo>
                    <a:lnTo>
                      <a:pt x="103" y="371"/>
                    </a:lnTo>
                    <a:lnTo>
                      <a:pt x="96" y="377"/>
                    </a:lnTo>
                    <a:lnTo>
                      <a:pt x="93" y="380"/>
                    </a:lnTo>
                    <a:lnTo>
                      <a:pt x="90" y="384"/>
                    </a:lnTo>
                    <a:lnTo>
                      <a:pt x="83" y="389"/>
                    </a:lnTo>
                    <a:lnTo>
                      <a:pt x="79" y="393"/>
                    </a:lnTo>
                    <a:lnTo>
                      <a:pt x="75" y="395"/>
                    </a:lnTo>
                    <a:lnTo>
                      <a:pt x="70" y="397"/>
                    </a:lnTo>
                    <a:lnTo>
                      <a:pt x="65" y="398"/>
                    </a:lnTo>
                    <a:lnTo>
                      <a:pt x="55" y="399"/>
                    </a:lnTo>
                    <a:lnTo>
                      <a:pt x="51" y="398"/>
                    </a:lnTo>
                    <a:lnTo>
                      <a:pt x="46" y="398"/>
                    </a:lnTo>
                    <a:lnTo>
                      <a:pt x="36" y="394"/>
                    </a:lnTo>
                    <a:lnTo>
                      <a:pt x="33" y="393"/>
                    </a:lnTo>
                    <a:lnTo>
                      <a:pt x="27" y="387"/>
                    </a:lnTo>
                    <a:lnTo>
                      <a:pt x="25" y="384"/>
                    </a:lnTo>
                    <a:lnTo>
                      <a:pt x="22" y="380"/>
                    </a:lnTo>
                    <a:lnTo>
                      <a:pt x="21" y="378"/>
                    </a:lnTo>
                    <a:lnTo>
                      <a:pt x="21" y="374"/>
                    </a:lnTo>
                    <a:lnTo>
                      <a:pt x="21" y="369"/>
                    </a:lnTo>
                    <a:lnTo>
                      <a:pt x="21" y="366"/>
                    </a:lnTo>
                    <a:lnTo>
                      <a:pt x="25" y="360"/>
                    </a:lnTo>
                    <a:lnTo>
                      <a:pt x="29" y="356"/>
                    </a:lnTo>
                    <a:lnTo>
                      <a:pt x="34" y="351"/>
                    </a:lnTo>
                    <a:lnTo>
                      <a:pt x="37" y="350"/>
                    </a:lnTo>
                    <a:lnTo>
                      <a:pt x="41" y="349"/>
                    </a:lnTo>
                    <a:lnTo>
                      <a:pt x="47" y="347"/>
                    </a:lnTo>
                    <a:lnTo>
                      <a:pt x="55" y="346"/>
                    </a:lnTo>
                    <a:lnTo>
                      <a:pt x="57" y="348"/>
                    </a:lnTo>
                    <a:lnTo>
                      <a:pt x="62" y="350"/>
                    </a:lnTo>
                    <a:lnTo>
                      <a:pt x="68" y="354"/>
                    </a:lnTo>
                    <a:lnTo>
                      <a:pt x="73" y="358"/>
                    </a:lnTo>
                    <a:lnTo>
                      <a:pt x="77" y="364"/>
                    </a:lnTo>
                    <a:lnTo>
                      <a:pt x="80" y="365"/>
                    </a:lnTo>
                    <a:lnTo>
                      <a:pt x="89" y="365"/>
                    </a:lnTo>
                    <a:lnTo>
                      <a:pt x="89" y="364"/>
                    </a:lnTo>
                    <a:lnTo>
                      <a:pt x="90" y="362"/>
                    </a:lnTo>
                    <a:lnTo>
                      <a:pt x="90" y="361"/>
                    </a:lnTo>
                    <a:lnTo>
                      <a:pt x="91" y="355"/>
                    </a:lnTo>
                    <a:lnTo>
                      <a:pt x="90" y="350"/>
                    </a:lnTo>
                    <a:lnTo>
                      <a:pt x="89" y="345"/>
                    </a:lnTo>
                    <a:lnTo>
                      <a:pt x="87" y="341"/>
                    </a:lnTo>
                    <a:lnTo>
                      <a:pt x="83" y="336"/>
                    </a:lnTo>
                    <a:lnTo>
                      <a:pt x="80" y="334"/>
                    </a:lnTo>
                    <a:lnTo>
                      <a:pt x="75" y="330"/>
                    </a:lnTo>
                    <a:lnTo>
                      <a:pt x="69" y="328"/>
                    </a:lnTo>
                    <a:lnTo>
                      <a:pt x="37" y="29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16" name="Freeform 17"/>
              <p:cNvSpPr>
                <a:spLocks noChangeAspect="1"/>
              </p:cNvSpPr>
              <p:nvPr/>
            </p:nvSpPr>
            <p:spPr bwMode="auto">
              <a:xfrm>
                <a:off x="2916" y="2602"/>
                <a:ext cx="284" cy="378"/>
              </a:xfrm>
              <a:custGeom>
                <a:avLst/>
                <a:gdLst>
                  <a:gd name="T0" fmla="*/ 46 w 284"/>
                  <a:gd name="T1" fmla="*/ 307 h 378"/>
                  <a:gd name="T2" fmla="*/ 54 w 284"/>
                  <a:gd name="T3" fmla="*/ 310 h 378"/>
                  <a:gd name="T4" fmla="*/ 63 w 284"/>
                  <a:gd name="T5" fmla="*/ 316 h 378"/>
                  <a:gd name="T6" fmla="*/ 69 w 284"/>
                  <a:gd name="T7" fmla="*/ 325 h 378"/>
                  <a:gd name="T8" fmla="*/ 71 w 284"/>
                  <a:gd name="T9" fmla="*/ 335 h 378"/>
                  <a:gd name="T10" fmla="*/ 70 w 284"/>
                  <a:gd name="T11" fmla="*/ 342 h 378"/>
                  <a:gd name="T12" fmla="*/ 68 w 284"/>
                  <a:gd name="T13" fmla="*/ 345 h 378"/>
                  <a:gd name="T14" fmla="*/ 57 w 284"/>
                  <a:gd name="T15" fmla="*/ 343 h 378"/>
                  <a:gd name="T16" fmla="*/ 47 w 284"/>
                  <a:gd name="T17" fmla="*/ 334 h 378"/>
                  <a:gd name="T18" fmla="*/ 37 w 284"/>
                  <a:gd name="T19" fmla="*/ 328 h 378"/>
                  <a:gd name="T20" fmla="*/ 26 w 284"/>
                  <a:gd name="T21" fmla="*/ 327 h 378"/>
                  <a:gd name="T22" fmla="*/ 17 w 284"/>
                  <a:gd name="T23" fmla="*/ 329 h 378"/>
                  <a:gd name="T24" fmla="*/ 9 w 284"/>
                  <a:gd name="T25" fmla="*/ 335 h 378"/>
                  <a:gd name="T26" fmla="*/ 0 w 284"/>
                  <a:gd name="T27" fmla="*/ 346 h 378"/>
                  <a:gd name="T28" fmla="*/ 0 w 284"/>
                  <a:gd name="T29" fmla="*/ 354 h 378"/>
                  <a:gd name="T30" fmla="*/ 2 w 284"/>
                  <a:gd name="T31" fmla="*/ 360 h 378"/>
                  <a:gd name="T32" fmla="*/ 7 w 284"/>
                  <a:gd name="T33" fmla="*/ 367 h 378"/>
                  <a:gd name="T34" fmla="*/ 16 w 284"/>
                  <a:gd name="T35" fmla="*/ 374 h 378"/>
                  <a:gd name="T36" fmla="*/ 31 w 284"/>
                  <a:gd name="T37" fmla="*/ 378 h 378"/>
                  <a:gd name="T38" fmla="*/ 45 w 284"/>
                  <a:gd name="T39" fmla="*/ 378 h 378"/>
                  <a:gd name="T40" fmla="*/ 55 w 284"/>
                  <a:gd name="T41" fmla="*/ 375 h 378"/>
                  <a:gd name="T42" fmla="*/ 63 w 284"/>
                  <a:gd name="T43" fmla="*/ 369 h 378"/>
                  <a:gd name="T44" fmla="*/ 73 w 284"/>
                  <a:gd name="T45" fmla="*/ 360 h 378"/>
                  <a:gd name="T46" fmla="*/ 82 w 284"/>
                  <a:gd name="T47" fmla="*/ 350 h 378"/>
                  <a:gd name="T48" fmla="*/ 89 w 284"/>
                  <a:gd name="T49" fmla="*/ 341 h 378"/>
                  <a:gd name="T50" fmla="*/ 93 w 284"/>
                  <a:gd name="T51" fmla="*/ 335 h 378"/>
                  <a:gd name="T52" fmla="*/ 100 w 284"/>
                  <a:gd name="T53" fmla="*/ 325 h 378"/>
                  <a:gd name="T54" fmla="*/ 107 w 284"/>
                  <a:gd name="T55" fmla="*/ 311 h 378"/>
                  <a:gd name="T56" fmla="*/ 110 w 284"/>
                  <a:gd name="T57" fmla="*/ 300 h 378"/>
                  <a:gd name="T58" fmla="*/ 112 w 284"/>
                  <a:gd name="T59" fmla="*/ 298 h 378"/>
                  <a:gd name="T60" fmla="*/ 112 w 284"/>
                  <a:gd name="T61" fmla="*/ 297 h 378"/>
                  <a:gd name="T62" fmla="*/ 114 w 284"/>
                  <a:gd name="T63" fmla="*/ 296 h 378"/>
                  <a:gd name="T64" fmla="*/ 128 w 284"/>
                  <a:gd name="T65" fmla="*/ 265 h 378"/>
                  <a:gd name="T66" fmla="*/ 141 w 284"/>
                  <a:gd name="T67" fmla="*/ 246 h 378"/>
                  <a:gd name="T68" fmla="*/ 151 w 284"/>
                  <a:gd name="T69" fmla="*/ 233 h 378"/>
                  <a:gd name="T70" fmla="*/ 170 w 284"/>
                  <a:gd name="T71" fmla="*/ 207 h 378"/>
                  <a:gd name="T72" fmla="*/ 183 w 284"/>
                  <a:gd name="T73" fmla="*/ 188 h 378"/>
                  <a:gd name="T74" fmla="*/ 188 w 284"/>
                  <a:gd name="T75" fmla="*/ 180 h 378"/>
                  <a:gd name="T76" fmla="*/ 197 w 284"/>
                  <a:gd name="T77" fmla="*/ 164 h 378"/>
                  <a:gd name="T78" fmla="*/ 202 w 284"/>
                  <a:gd name="T79" fmla="*/ 159 h 378"/>
                  <a:gd name="T80" fmla="*/ 227 w 284"/>
                  <a:gd name="T81" fmla="*/ 126 h 378"/>
                  <a:gd name="T82" fmla="*/ 272 w 284"/>
                  <a:gd name="T83" fmla="*/ 63 h 378"/>
                  <a:gd name="T84" fmla="*/ 284 w 284"/>
                  <a:gd name="T85" fmla="*/ 44 h 378"/>
                  <a:gd name="T86" fmla="*/ 280 w 284"/>
                  <a:gd name="T87" fmla="*/ 31 h 378"/>
                  <a:gd name="T88" fmla="*/ 273 w 284"/>
                  <a:gd name="T89" fmla="*/ 21 h 378"/>
                  <a:gd name="T90" fmla="*/ 266 w 284"/>
                  <a:gd name="T91" fmla="*/ 13 h 378"/>
                  <a:gd name="T92" fmla="*/ 250 w 284"/>
                  <a:gd name="T93" fmla="*/ 1 h 378"/>
                  <a:gd name="T94" fmla="*/ 211 w 284"/>
                  <a:gd name="T95" fmla="*/ 1 h 378"/>
                  <a:gd name="T96" fmla="*/ 209 w 284"/>
                  <a:gd name="T97" fmla="*/ 11 h 378"/>
                  <a:gd name="T98" fmla="*/ 202 w 284"/>
                  <a:gd name="T99" fmla="*/ 26 h 378"/>
                  <a:gd name="T100" fmla="*/ 184 w 284"/>
                  <a:gd name="T101" fmla="*/ 56 h 378"/>
                  <a:gd name="T102" fmla="*/ 168 w 284"/>
                  <a:gd name="T103" fmla="*/ 85 h 378"/>
                  <a:gd name="T104" fmla="*/ 162 w 284"/>
                  <a:gd name="T105" fmla="*/ 95 h 378"/>
                  <a:gd name="T106" fmla="*/ 161 w 284"/>
                  <a:gd name="T107" fmla="*/ 96 h 378"/>
                  <a:gd name="T108" fmla="*/ 160 w 284"/>
                  <a:gd name="T109" fmla="*/ 99 h 378"/>
                  <a:gd name="T110" fmla="*/ 151 w 284"/>
                  <a:gd name="T111" fmla="*/ 116 h 378"/>
                  <a:gd name="T112" fmla="*/ 150 w 284"/>
                  <a:gd name="T113" fmla="*/ 118 h 378"/>
                  <a:gd name="T114" fmla="*/ 124 w 284"/>
                  <a:gd name="T115" fmla="*/ 160 h 378"/>
                  <a:gd name="T116" fmla="*/ 108 w 284"/>
                  <a:gd name="T117" fmla="*/ 185 h 378"/>
                  <a:gd name="T118" fmla="*/ 75 w 284"/>
                  <a:gd name="T119" fmla="*/ 234 h 378"/>
                  <a:gd name="T120" fmla="*/ 54 w 284"/>
                  <a:gd name="T121" fmla="*/ 262 h 378"/>
                  <a:gd name="T122" fmla="*/ 27 w 284"/>
                  <a:gd name="T123" fmla="*/ 298 h 378"/>
                  <a:gd name="T124" fmla="*/ 45 w 284"/>
                  <a:gd name="T125" fmla="*/ 307 h 3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4"/>
                  <a:gd name="T190" fmla="*/ 0 h 378"/>
                  <a:gd name="T191" fmla="*/ 284 w 284"/>
                  <a:gd name="T192" fmla="*/ 378 h 3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4" h="378">
                    <a:moveTo>
                      <a:pt x="45" y="307"/>
                    </a:moveTo>
                    <a:lnTo>
                      <a:pt x="46" y="307"/>
                    </a:lnTo>
                    <a:lnTo>
                      <a:pt x="48" y="308"/>
                    </a:lnTo>
                    <a:lnTo>
                      <a:pt x="54" y="310"/>
                    </a:lnTo>
                    <a:lnTo>
                      <a:pt x="60" y="314"/>
                    </a:lnTo>
                    <a:lnTo>
                      <a:pt x="63" y="316"/>
                    </a:lnTo>
                    <a:lnTo>
                      <a:pt x="67" y="321"/>
                    </a:lnTo>
                    <a:lnTo>
                      <a:pt x="69" y="325"/>
                    </a:lnTo>
                    <a:lnTo>
                      <a:pt x="70" y="329"/>
                    </a:lnTo>
                    <a:lnTo>
                      <a:pt x="71" y="335"/>
                    </a:lnTo>
                    <a:lnTo>
                      <a:pt x="70" y="341"/>
                    </a:lnTo>
                    <a:lnTo>
                      <a:pt x="70" y="342"/>
                    </a:lnTo>
                    <a:lnTo>
                      <a:pt x="69" y="343"/>
                    </a:lnTo>
                    <a:lnTo>
                      <a:pt x="68" y="345"/>
                    </a:lnTo>
                    <a:lnTo>
                      <a:pt x="60" y="345"/>
                    </a:lnTo>
                    <a:lnTo>
                      <a:pt x="57" y="343"/>
                    </a:lnTo>
                    <a:lnTo>
                      <a:pt x="53" y="338"/>
                    </a:lnTo>
                    <a:lnTo>
                      <a:pt x="47" y="334"/>
                    </a:lnTo>
                    <a:lnTo>
                      <a:pt x="42" y="330"/>
                    </a:lnTo>
                    <a:lnTo>
                      <a:pt x="37" y="328"/>
                    </a:lnTo>
                    <a:lnTo>
                      <a:pt x="34" y="326"/>
                    </a:lnTo>
                    <a:lnTo>
                      <a:pt x="26" y="327"/>
                    </a:lnTo>
                    <a:lnTo>
                      <a:pt x="20" y="328"/>
                    </a:lnTo>
                    <a:lnTo>
                      <a:pt x="17" y="329"/>
                    </a:lnTo>
                    <a:lnTo>
                      <a:pt x="14" y="331"/>
                    </a:lnTo>
                    <a:lnTo>
                      <a:pt x="9" y="335"/>
                    </a:lnTo>
                    <a:lnTo>
                      <a:pt x="4" y="340"/>
                    </a:lnTo>
                    <a:lnTo>
                      <a:pt x="0" y="346"/>
                    </a:lnTo>
                    <a:lnTo>
                      <a:pt x="0" y="349"/>
                    </a:lnTo>
                    <a:lnTo>
                      <a:pt x="0" y="354"/>
                    </a:lnTo>
                    <a:lnTo>
                      <a:pt x="0" y="358"/>
                    </a:lnTo>
                    <a:lnTo>
                      <a:pt x="2" y="360"/>
                    </a:lnTo>
                    <a:lnTo>
                      <a:pt x="4" y="364"/>
                    </a:lnTo>
                    <a:lnTo>
                      <a:pt x="7" y="367"/>
                    </a:lnTo>
                    <a:lnTo>
                      <a:pt x="12" y="373"/>
                    </a:lnTo>
                    <a:lnTo>
                      <a:pt x="16" y="374"/>
                    </a:lnTo>
                    <a:lnTo>
                      <a:pt x="25" y="378"/>
                    </a:lnTo>
                    <a:lnTo>
                      <a:pt x="31" y="378"/>
                    </a:lnTo>
                    <a:lnTo>
                      <a:pt x="35" y="378"/>
                    </a:lnTo>
                    <a:lnTo>
                      <a:pt x="45" y="378"/>
                    </a:lnTo>
                    <a:lnTo>
                      <a:pt x="50" y="377"/>
                    </a:lnTo>
                    <a:lnTo>
                      <a:pt x="55" y="375"/>
                    </a:lnTo>
                    <a:lnTo>
                      <a:pt x="59" y="372"/>
                    </a:lnTo>
                    <a:lnTo>
                      <a:pt x="63" y="369"/>
                    </a:lnTo>
                    <a:lnTo>
                      <a:pt x="70" y="364"/>
                    </a:lnTo>
                    <a:lnTo>
                      <a:pt x="73" y="360"/>
                    </a:lnTo>
                    <a:lnTo>
                      <a:pt x="76" y="357"/>
                    </a:lnTo>
                    <a:lnTo>
                      <a:pt x="82" y="350"/>
                    </a:lnTo>
                    <a:lnTo>
                      <a:pt x="87" y="343"/>
                    </a:lnTo>
                    <a:lnTo>
                      <a:pt x="89" y="341"/>
                    </a:lnTo>
                    <a:lnTo>
                      <a:pt x="91" y="338"/>
                    </a:lnTo>
                    <a:lnTo>
                      <a:pt x="93" y="335"/>
                    </a:lnTo>
                    <a:lnTo>
                      <a:pt x="96" y="331"/>
                    </a:lnTo>
                    <a:lnTo>
                      <a:pt x="100" y="325"/>
                    </a:lnTo>
                    <a:lnTo>
                      <a:pt x="103" y="318"/>
                    </a:lnTo>
                    <a:lnTo>
                      <a:pt x="107" y="311"/>
                    </a:lnTo>
                    <a:lnTo>
                      <a:pt x="110" y="304"/>
                    </a:lnTo>
                    <a:lnTo>
                      <a:pt x="110" y="300"/>
                    </a:lnTo>
                    <a:lnTo>
                      <a:pt x="111" y="299"/>
                    </a:lnTo>
                    <a:lnTo>
                      <a:pt x="112" y="298"/>
                    </a:lnTo>
                    <a:lnTo>
                      <a:pt x="112" y="297"/>
                    </a:lnTo>
                    <a:lnTo>
                      <a:pt x="113" y="297"/>
                    </a:lnTo>
                    <a:lnTo>
                      <a:pt x="114" y="296"/>
                    </a:lnTo>
                    <a:lnTo>
                      <a:pt x="125" y="272"/>
                    </a:lnTo>
                    <a:lnTo>
                      <a:pt x="128" y="265"/>
                    </a:lnTo>
                    <a:lnTo>
                      <a:pt x="133" y="260"/>
                    </a:lnTo>
                    <a:lnTo>
                      <a:pt x="141" y="246"/>
                    </a:lnTo>
                    <a:lnTo>
                      <a:pt x="146" y="239"/>
                    </a:lnTo>
                    <a:lnTo>
                      <a:pt x="151" y="233"/>
                    </a:lnTo>
                    <a:lnTo>
                      <a:pt x="160" y="221"/>
                    </a:lnTo>
                    <a:lnTo>
                      <a:pt x="170" y="207"/>
                    </a:lnTo>
                    <a:lnTo>
                      <a:pt x="179" y="195"/>
                    </a:lnTo>
                    <a:lnTo>
                      <a:pt x="183" y="188"/>
                    </a:lnTo>
                    <a:lnTo>
                      <a:pt x="188" y="182"/>
                    </a:lnTo>
                    <a:lnTo>
                      <a:pt x="188" y="180"/>
                    </a:lnTo>
                    <a:lnTo>
                      <a:pt x="192" y="172"/>
                    </a:lnTo>
                    <a:lnTo>
                      <a:pt x="197" y="164"/>
                    </a:lnTo>
                    <a:lnTo>
                      <a:pt x="201" y="161"/>
                    </a:lnTo>
                    <a:lnTo>
                      <a:pt x="202" y="159"/>
                    </a:lnTo>
                    <a:lnTo>
                      <a:pt x="206" y="158"/>
                    </a:lnTo>
                    <a:lnTo>
                      <a:pt x="227" y="126"/>
                    </a:lnTo>
                    <a:lnTo>
                      <a:pt x="249" y="94"/>
                    </a:lnTo>
                    <a:lnTo>
                      <a:pt x="272" y="63"/>
                    </a:lnTo>
                    <a:lnTo>
                      <a:pt x="284" y="46"/>
                    </a:lnTo>
                    <a:lnTo>
                      <a:pt x="284" y="44"/>
                    </a:lnTo>
                    <a:lnTo>
                      <a:pt x="281" y="35"/>
                    </a:lnTo>
                    <a:lnTo>
                      <a:pt x="280" y="31"/>
                    </a:lnTo>
                    <a:lnTo>
                      <a:pt x="278" y="28"/>
                    </a:lnTo>
                    <a:lnTo>
                      <a:pt x="273" y="21"/>
                    </a:lnTo>
                    <a:lnTo>
                      <a:pt x="271" y="14"/>
                    </a:lnTo>
                    <a:lnTo>
                      <a:pt x="266" y="13"/>
                    </a:lnTo>
                    <a:lnTo>
                      <a:pt x="258" y="7"/>
                    </a:lnTo>
                    <a:lnTo>
                      <a:pt x="250" y="1"/>
                    </a:lnTo>
                    <a:lnTo>
                      <a:pt x="249" y="0"/>
                    </a:lnTo>
                    <a:lnTo>
                      <a:pt x="211" y="1"/>
                    </a:lnTo>
                    <a:lnTo>
                      <a:pt x="209" y="4"/>
                    </a:lnTo>
                    <a:lnTo>
                      <a:pt x="209" y="11"/>
                    </a:lnTo>
                    <a:lnTo>
                      <a:pt x="206" y="18"/>
                    </a:lnTo>
                    <a:lnTo>
                      <a:pt x="202" y="26"/>
                    </a:lnTo>
                    <a:lnTo>
                      <a:pt x="198" y="34"/>
                    </a:lnTo>
                    <a:lnTo>
                      <a:pt x="184" y="56"/>
                    </a:lnTo>
                    <a:lnTo>
                      <a:pt x="176" y="70"/>
                    </a:lnTo>
                    <a:lnTo>
                      <a:pt x="168" y="85"/>
                    </a:lnTo>
                    <a:lnTo>
                      <a:pt x="164" y="92"/>
                    </a:lnTo>
                    <a:lnTo>
                      <a:pt x="162" y="95"/>
                    </a:lnTo>
                    <a:lnTo>
                      <a:pt x="161" y="96"/>
                    </a:lnTo>
                    <a:lnTo>
                      <a:pt x="161" y="97"/>
                    </a:lnTo>
                    <a:lnTo>
                      <a:pt x="160" y="99"/>
                    </a:lnTo>
                    <a:lnTo>
                      <a:pt x="153" y="114"/>
                    </a:lnTo>
                    <a:lnTo>
                      <a:pt x="151" y="116"/>
                    </a:lnTo>
                    <a:lnTo>
                      <a:pt x="150" y="117"/>
                    </a:lnTo>
                    <a:lnTo>
                      <a:pt x="150" y="118"/>
                    </a:lnTo>
                    <a:lnTo>
                      <a:pt x="130" y="152"/>
                    </a:lnTo>
                    <a:lnTo>
                      <a:pt x="124" y="160"/>
                    </a:lnTo>
                    <a:lnTo>
                      <a:pt x="118" y="168"/>
                    </a:lnTo>
                    <a:lnTo>
                      <a:pt x="108" y="185"/>
                    </a:lnTo>
                    <a:lnTo>
                      <a:pt x="86" y="218"/>
                    </a:lnTo>
                    <a:lnTo>
                      <a:pt x="75" y="234"/>
                    </a:lnTo>
                    <a:lnTo>
                      <a:pt x="63" y="250"/>
                    </a:lnTo>
                    <a:lnTo>
                      <a:pt x="54" y="262"/>
                    </a:lnTo>
                    <a:lnTo>
                      <a:pt x="46" y="274"/>
                    </a:lnTo>
                    <a:lnTo>
                      <a:pt x="27" y="298"/>
                    </a:lnTo>
                    <a:lnTo>
                      <a:pt x="19" y="308"/>
                    </a:lnTo>
                    <a:lnTo>
                      <a:pt x="45" y="30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2256" name="Group 18"/>
            <p:cNvGrpSpPr>
              <a:grpSpLocks noChangeAspect="1"/>
            </p:cNvGrpSpPr>
            <p:nvPr/>
          </p:nvGrpSpPr>
          <p:grpSpPr bwMode="auto">
            <a:xfrm>
              <a:off x="720" y="1912"/>
              <a:ext cx="762" cy="646"/>
              <a:chOff x="1471" y="2266"/>
              <a:chExt cx="1709" cy="1449"/>
            </a:xfrm>
          </p:grpSpPr>
          <p:sp>
            <p:nvSpPr>
              <p:cNvPr id="52309" name="Freeform 19"/>
              <p:cNvSpPr>
                <a:spLocks noChangeAspect="1"/>
              </p:cNvSpPr>
              <p:nvPr/>
            </p:nvSpPr>
            <p:spPr bwMode="auto">
              <a:xfrm>
                <a:off x="2351" y="2266"/>
                <a:ext cx="351" cy="352"/>
              </a:xfrm>
              <a:custGeom>
                <a:avLst/>
                <a:gdLst>
                  <a:gd name="T0" fmla="*/ 201 w 351"/>
                  <a:gd name="T1" fmla="*/ 22 h 352"/>
                  <a:gd name="T2" fmla="*/ 175 w 351"/>
                  <a:gd name="T3" fmla="*/ 7 h 352"/>
                  <a:gd name="T4" fmla="*/ 151 w 351"/>
                  <a:gd name="T5" fmla="*/ 1 h 352"/>
                  <a:gd name="T6" fmla="*/ 127 w 351"/>
                  <a:gd name="T7" fmla="*/ 0 h 352"/>
                  <a:gd name="T8" fmla="*/ 100 w 351"/>
                  <a:gd name="T9" fmla="*/ 7 h 352"/>
                  <a:gd name="T10" fmla="*/ 73 w 351"/>
                  <a:gd name="T11" fmla="*/ 20 h 352"/>
                  <a:gd name="T12" fmla="*/ 55 w 351"/>
                  <a:gd name="T13" fmla="*/ 35 h 352"/>
                  <a:gd name="T14" fmla="*/ 33 w 351"/>
                  <a:gd name="T15" fmla="*/ 61 h 352"/>
                  <a:gd name="T16" fmla="*/ 15 w 351"/>
                  <a:gd name="T17" fmla="*/ 95 h 352"/>
                  <a:gd name="T18" fmla="*/ 4 w 351"/>
                  <a:gd name="T19" fmla="*/ 133 h 352"/>
                  <a:gd name="T20" fmla="*/ 0 w 351"/>
                  <a:gd name="T21" fmla="*/ 204 h 352"/>
                  <a:gd name="T22" fmla="*/ 10 w 351"/>
                  <a:gd name="T23" fmla="*/ 254 h 352"/>
                  <a:gd name="T24" fmla="*/ 24 w 351"/>
                  <a:gd name="T25" fmla="*/ 289 h 352"/>
                  <a:gd name="T26" fmla="*/ 39 w 351"/>
                  <a:gd name="T27" fmla="*/ 310 h 352"/>
                  <a:gd name="T28" fmla="*/ 53 w 351"/>
                  <a:gd name="T29" fmla="*/ 324 h 352"/>
                  <a:gd name="T30" fmla="*/ 69 w 351"/>
                  <a:gd name="T31" fmla="*/ 337 h 352"/>
                  <a:gd name="T32" fmla="*/ 93 w 351"/>
                  <a:gd name="T33" fmla="*/ 348 h 352"/>
                  <a:gd name="T34" fmla="*/ 131 w 351"/>
                  <a:gd name="T35" fmla="*/ 352 h 352"/>
                  <a:gd name="T36" fmla="*/ 158 w 351"/>
                  <a:gd name="T37" fmla="*/ 345 h 352"/>
                  <a:gd name="T38" fmla="*/ 167 w 351"/>
                  <a:gd name="T39" fmla="*/ 340 h 352"/>
                  <a:gd name="T40" fmla="*/ 180 w 351"/>
                  <a:gd name="T41" fmla="*/ 332 h 352"/>
                  <a:gd name="T42" fmla="*/ 189 w 351"/>
                  <a:gd name="T43" fmla="*/ 324 h 352"/>
                  <a:gd name="T44" fmla="*/ 198 w 351"/>
                  <a:gd name="T45" fmla="*/ 314 h 352"/>
                  <a:gd name="T46" fmla="*/ 225 w 351"/>
                  <a:gd name="T47" fmla="*/ 266 h 352"/>
                  <a:gd name="T48" fmla="*/ 248 w 351"/>
                  <a:gd name="T49" fmla="*/ 225 h 352"/>
                  <a:gd name="T50" fmla="*/ 259 w 351"/>
                  <a:gd name="T51" fmla="*/ 228 h 352"/>
                  <a:gd name="T52" fmla="*/ 269 w 351"/>
                  <a:gd name="T53" fmla="*/ 236 h 352"/>
                  <a:gd name="T54" fmla="*/ 284 w 351"/>
                  <a:gd name="T55" fmla="*/ 253 h 352"/>
                  <a:gd name="T56" fmla="*/ 296 w 351"/>
                  <a:gd name="T57" fmla="*/ 261 h 352"/>
                  <a:gd name="T58" fmla="*/ 311 w 351"/>
                  <a:gd name="T59" fmla="*/ 265 h 352"/>
                  <a:gd name="T60" fmla="*/ 325 w 351"/>
                  <a:gd name="T61" fmla="*/ 264 h 352"/>
                  <a:gd name="T62" fmla="*/ 335 w 351"/>
                  <a:gd name="T63" fmla="*/ 259 h 352"/>
                  <a:gd name="T64" fmla="*/ 344 w 351"/>
                  <a:gd name="T65" fmla="*/ 252 h 352"/>
                  <a:gd name="T66" fmla="*/ 350 w 351"/>
                  <a:gd name="T67" fmla="*/ 237 h 352"/>
                  <a:gd name="T68" fmla="*/ 349 w 351"/>
                  <a:gd name="T69" fmla="*/ 222 h 352"/>
                  <a:gd name="T70" fmla="*/ 340 w 351"/>
                  <a:gd name="T71" fmla="*/ 208 h 352"/>
                  <a:gd name="T72" fmla="*/ 328 w 351"/>
                  <a:gd name="T73" fmla="*/ 199 h 352"/>
                  <a:gd name="T74" fmla="*/ 297 w 351"/>
                  <a:gd name="T75" fmla="*/ 186 h 352"/>
                  <a:gd name="T76" fmla="*/ 277 w 351"/>
                  <a:gd name="T77" fmla="*/ 176 h 352"/>
                  <a:gd name="T78" fmla="*/ 262 w 351"/>
                  <a:gd name="T79" fmla="*/ 159 h 352"/>
                  <a:gd name="T80" fmla="*/ 253 w 351"/>
                  <a:gd name="T81" fmla="*/ 131 h 352"/>
                  <a:gd name="T82" fmla="*/ 244 w 351"/>
                  <a:gd name="T83" fmla="*/ 90 h 352"/>
                  <a:gd name="T84" fmla="*/ 227 w 351"/>
                  <a:gd name="T85" fmla="*/ 53 h 3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51"/>
                  <a:gd name="T130" fmla="*/ 0 h 352"/>
                  <a:gd name="T131" fmla="*/ 351 w 351"/>
                  <a:gd name="T132" fmla="*/ 352 h 3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51" h="352">
                    <a:moveTo>
                      <a:pt x="210" y="31"/>
                    </a:moveTo>
                    <a:lnTo>
                      <a:pt x="206" y="26"/>
                    </a:lnTo>
                    <a:lnTo>
                      <a:pt x="201" y="22"/>
                    </a:lnTo>
                    <a:lnTo>
                      <a:pt x="196" y="18"/>
                    </a:lnTo>
                    <a:lnTo>
                      <a:pt x="192" y="14"/>
                    </a:lnTo>
                    <a:lnTo>
                      <a:pt x="175" y="7"/>
                    </a:lnTo>
                    <a:lnTo>
                      <a:pt x="167" y="5"/>
                    </a:lnTo>
                    <a:lnTo>
                      <a:pt x="159" y="3"/>
                    </a:lnTo>
                    <a:lnTo>
                      <a:pt x="151" y="1"/>
                    </a:lnTo>
                    <a:lnTo>
                      <a:pt x="143" y="0"/>
                    </a:lnTo>
                    <a:lnTo>
                      <a:pt x="135" y="0"/>
                    </a:lnTo>
                    <a:lnTo>
                      <a:pt x="127" y="0"/>
                    </a:lnTo>
                    <a:lnTo>
                      <a:pt x="112" y="2"/>
                    </a:lnTo>
                    <a:lnTo>
                      <a:pt x="106" y="4"/>
                    </a:lnTo>
                    <a:lnTo>
                      <a:pt x="100" y="7"/>
                    </a:lnTo>
                    <a:lnTo>
                      <a:pt x="85" y="13"/>
                    </a:lnTo>
                    <a:lnTo>
                      <a:pt x="79" y="16"/>
                    </a:lnTo>
                    <a:lnTo>
                      <a:pt x="73" y="20"/>
                    </a:lnTo>
                    <a:lnTo>
                      <a:pt x="66" y="24"/>
                    </a:lnTo>
                    <a:lnTo>
                      <a:pt x="60" y="29"/>
                    </a:lnTo>
                    <a:lnTo>
                      <a:pt x="55" y="35"/>
                    </a:lnTo>
                    <a:lnTo>
                      <a:pt x="50" y="40"/>
                    </a:lnTo>
                    <a:lnTo>
                      <a:pt x="41" y="50"/>
                    </a:lnTo>
                    <a:lnTo>
                      <a:pt x="33" y="61"/>
                    </a:lnTo>
                    <a:lnTo>
                      <a:pt x="26" y="71"/>
                    </a:lnTo>
                    <a:lnTo>
                      <a:pt x="20" y="83"/>
                    </a:lnTo>
                    <a:lnTo>
                      <a:pt x="15" y="95"/>
                    </a:lnTo>
                    <a:lnTo>
                      <a:pt x="10" y="107"/>
                    </a:lnTo>
                    <a:lnTo>
                      <a:pt x="7" y="120"/>
                    </a:lnTo>
                    <a:lnTo>
                      <a:pt x="4" y="133"/>
                    </a:lnTo>
                    <a:lnTo>
                      <a:pt x="1" y="157"/>
                    </a:lnTo>
                    <a:lnTo>
                      <a:pt x="0" y="180"/>
                    </a:lnTo>
                    <a:lnTo>
                      <a:pt x="0" y="204"/>
                    </a:lnTo>
                    <a:lnTo>
                      <a:pt x="3" y="228"/>
                    </a:lnTo>
                    <a:lnTo>
                      <a:pt x="6" y="241"/>
                    </a:lnTo>
                    <a:lnTo>
                      <a:pt x="10" y="254"/>
                    </a:lnTo>
                    <a:lnTo>
                      <a:pt x="13" y="265"/>
                    </a:lnTo>
                    <a:lnTo>
                      <a:pt x="18" y="277"/>
                    </a:lnTo>
                    <a:lnTo>
                      <a:pt x="24" y="289"/>
                    </a:lnTo>
                    <a:lnTo>
                      <a:pt x="28" y="294"/>
                    </a:lnTo>
                    <a:lnTo>
                      <a:pt x="31" y="299"/>
                    </a:lnTo>
                    <a:lnTo>
                      <a:pt x="39" y="310"/>
                    </a:lnTo>
                    <a:lnTo>
                      <a:pt x="44" y="314"/>
                    </a:lnTo>
                    <a:lnTo>
                      <a:pt x="48" y="319"/>
                    </a:lnTo>
                    <a:lnTo>
                      <a:pt x="53" y="324"/>
                    </a:lnTo>
                    <a:lnTo>
                      <a:pt x="59" y="329"/>
                    </a:lnTo>
                    <a:lnTo>
                      <a:pt x="64" y="333"/>
                    </a:lnTo>
                    <a:lnTo>
                      <a:pt x="69" y="337"/>
                    </a:lnTo>
                    <a:lnTo>
                      <a:pt x="74" y="340"/>
                    </a:lnTo>
                    <a:lnTo>
                      <a:pt x="80" y="343"/>
                    </a:lnTo>
                    <a:lnTo>
                      <a:pt x="93" y="348"/>
                    </a:lnTo>
                    <a:lnTo>
                      <a:pt x="105" y="351"/>
                    </a:lnTo>
                    <a:lnTo>
                      <a:pt x="117" y="352"/>
                    </a:lnTo>
                    <a:lnTo>
                      <a:pt x="131" y="352"/>
                    </a:lnTo>
                    <a:lnTo>
                      <a:pt x="145" y="349"/>
                    </a:lnTo>
                    <a:lnTo>
                      <a:pt x="154" y="346"/>
                    </a:lnTo>
                    <a:lnTo>
                      <a:pt x="158" y="345"/>
                    </a:lnTo>
                    <a:lnTo>
                      <a:pt x="163" y="343"/>
                    </a:lnTo>
                    <a:lnTo>
                      <a:pt x="164" y="341"/>
                    </a:lnTo>
                    <a:lnTo>
                      <a:pt x="167" y="340"/>
                    </a:lnTo>
                    <a:lnTo>
                      <a:pt x="171" y="338"/>
                    </a:lnTo>
                    <a:lnTo>
                      <a:pt x="179" y="334"/>
                    </a:lnTo>
                    <a:lnTo>
                      <a:pt x="180" y="332"/>
                    </a:lnTo>
                    <a:lnTo>
                      <a:pt x="182" y="331"/>
                    </a:lnTo>
                    <a:lnTo>
                      <a:pt x="186" y="328"/>
                    </a:lnTo>
                    <a:lnTo>
                      <a:pt x="189" y="324"/>
                    </a:lnTo>
                    <a:lnTo>
                      <a:pt x="193" y="321"/>
                    </a:lnTo>
                    <a:lnTo>
                      <a:pt x="195" y="317"/>
                    </a:lnTo>
                    <a:lnTo>
                      <a:pt x="198" y="314"/>
                    </a:lnTo>
                    <a:lnTo>
                      <a:pt x="204" y="306"/>
                    </a:lnTo>
                    <a:lnTo>
                      <a:pt x="214" y="286"/>
                    </a:lnTo>
                    <a:lnTo>
                      <a:pt x="225" y="266"/>
                    </a:lnTo>
                    <a:lnTo>
                      <a:pt x="235" y="245"/>
                    </a:lnTo>
                    <a:lnTo>
                      <a:pt x="244" y="225"/>
                    </a:lnTo>
                    <a:lnTo>
                      <a:pt x="248" y="225"/>
                    </a:lnTo>
                    <a:lnTo>
                      <a:pt x="252" y="226"/>
                    </a:lnTo>
                    <a:lnTo>
                      <a:pt x="256" y="227"/>
                    </a:lnTo>
                    <a:lnTo>
                      <a:pt x="259" y="228"/>
                    </a:lnTo>
                    <a:lnTo>
                      <a:pt x="263" y="230"/>
                    </a:lnTo>
                    <a:lnTo>
                      <a:pt x="266" y="234"/>
                    </a:lnTo>
                    <a:lnTo>
                      <a:pt x="269" y="236"/>
                    </a:lnTo>
                    <a:lnTo>
                      <a:pt x="272" y="240"/>
                    </a:lnTo>
                    <a:lnTo>
                      <a:pt x="280" y="249"/>
                    </a:lnTo>
                    <a:lnTo>
                      <a:pt x="284" y="253"/>
                    </a:lnTo>
                    <a:lnTo>
                      <a:pt x="287" y="255"/>
                    </a:lnTo>
                    <a:lnTo>
                      <a:pt x="291" y="259"/>
                    </a:lnTo>
                    <a:lnTo>
                      <a:pt x="296" y="261"/>
                    </a:lnTo>
                    <a:lnTo>
                      <a:pt x="300" y="262"/>
                    </a:lnTo>
                    <a:lnTo>
                      <a:pt x="305" y="264"/>
                    </a:lnTo>
                    <a:lnTo>
                      <a:pt x="311" y="265"/>
                    </a:lnTo>
                    <a:lnTo>
                      <a:pt x="317" y="265"/>
                    </a:lnTo>
                    <a:lnTo>
                      <a:pt x="320" y="264"/>
                    </a:lnTo>
                    <a:lnTo>
                      <a:pt x="325" y="264"/>
                    </a:lnTo>
                    <a:lnTo>
                      <a:pt x="328" y="262"/>
                    </a:lnTo>
                    <a:lnTo>
                      <a:pt x="333" y="262"/>
                    </a:lnTo>
                    <a:lnTo>
                      <a:pt x="335" y="259"/>
                    </a:lnTo>
                    <a:lnTo>
                      <a:pt x="339" y="257"/>
                    </a:lnTo>
                    <a:lnTo>
                      <a:pt x="341" y="255"/>
                    </a:lnTo>
                    <a:lnTo>
                      <a:pt x="344" y="252"/>
                    </a:lnTo>
                    <a:lnTo>
                      <a:pt x="347" y="247"/>
                    </a:lnTo>
                    <a:lnTo>
                      <a:pt x="349" y="241"/>
                    </a:lnTo>
                    <a:lnTo>
                      <a:pt x="350" y="237"/>
                    </a:lnTo>
                    <a:lnTo>
                      <a:pt x="351" y="232"/>
                    </a:lnTo>
                    <a:lnTo>
                      <a:pt x="350" y="227"/>
                    </a:lnTo>
                    <a:lnTo>
                      <a:pt x="349" y="222"/>
                    </a:lnTo>
                    <a:lnTo>
                      <a:pt x="347" y="217"/>
                    </a:lnTo>
                    <a:lnTo>
                      <a:pt x="345" y="213"/>
                    </a:lnTo>
                    <a:lnTo>
                      <a:pt x="340" y="208"/>
                    </a:lnTo>
                    <a:lnTo>
                      <a:pt x="337" y="205"/>
                    </a:lnTo>
                    <a:lnTo>
                      <a:pt x="333" y="201"/>
                    </a:lnTo>
                    <a:lnTo>
                      <a:pt x="328" y="199"/>
                    </a:lnTo>
                    <a:lnTo>
                      <a:pt x="316" y="193"/>
                    </a:lnTo>
                    <a:lnTo>
                      <a:pt x="305" y="189"/>
                    </a:lnTo>
                    <a:lnTo>
                      <a:pt x="297" y="186"/>
                    </a:lnTo>
                    <a:lnTo>
                      <a:pt x="289" y="184"/>
                    </a:lnTo>
                    <a:lnTo>
                      <a:pt x="283" y="180"/>
                    </a:lnTo>
                    <a:lnTo>
                      <a:pt x="277" y="176"/>
                    </a:lnTo>
                    <a:lnTo>
                      <a:pt x="270" y="171"/>
                    </a:lnTo>
                    <a:lnTo>
                      <a:pt x="266" y="166"/>
                    </a:lnTo>
                    <a:lnTo>
                      <a:pt x="262" y="159"/>
                    </a:lnTo>
                    <a:lnTo>
                      <a:pt x="258" y="153"/>
                    </a:lnTo>
                    <a:lnTo>
                      <a:pt x="255" y="142"/>
                    </a:lnTo>
                    <a:lnTo>
                      <a:pt x="253" y="131"/>
                    </a:lnTo>
                    <a:lnTo>
                      <a:pt x="251" y="117"/>
                    </a:lnTo>
                    <a:lnTo>
                      <a:pt x="248" y="104"/>
                    </a:lnTo>
                    <a:lnTo>
                      <a:pt x="244" y="90"/>
                    </a:lnTo>
                    <a:lnTo>
                      <a:pt x="239" y="77"/>
                    </a:lnTo>
                    <a:lnTo>
                      <a:pt x="234" y="65"/>
                    </a:lnTo>
                    <a:lnTo>
                      <a:pt x="227" y="53"/>
                    </a:lnTo>
                    <a:lnTo>
                      <a:pt x="219" y="42"/>
                    </a:lnTo>
                    <a:lnTo>
                      <a:pt x="210" y="3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10" name="Freeform 20"/>
              <p:cNvSpPr>
                <a:spLocks noChangeAspect="1"/>
              </p:cNvSpPr>
              <p:nvPr/>
            </p:nvSpPr>
            <p:spPr bwMode="auto">
              <a:xfrm>
                <a:off x="2122" y="2623"/>
                <a:ext cx="357" cy="538"/>
              </a:xfrm>
              <a:custGeom>
                <a:avLst/>
                <a:gdLst>
                  <a:gd name="T0" fmla="*/ 229 w 357"/>
                  <a:gd name="T1" fmla="*/ 2 h 538"/>
                  <a:gd name="T2" fmla="*/ 191 w 357"/>
                  <a:gd name="T3" fmla="*/ 4 h 538"/>
                  <a:gd name="T4" fmla="*/ 151 w 357"/>
                  <a:gd name="T5" fmla="*/ 18 h 538"/>
                  <a:gd name="T6" fmla="*/ 116 w 357"/>
                  <a:gd name="T7" fmla="*/ 41 h 538"/>
                  <a:gd name="T8" fmla="*/ 87 w 357"/>
                  <a:gd name="T9" fmla="*/ 67 h 538"/>
                  <a:gd name="T10" fmla="*/ 54 w 357"/>
                  <a:gd name="T11" fmla="*/ 113 h 538"/>
                  <a:gd name="T12" fmla="*/ 31 w 357"/>
                  <a:gd name="T13" fmla="*/ 159 h 538"/>
                  <a:gd name="T14" fmla="*/ 18 w 357"/>
                  <a:gd name="T15" fmla="*/ 191 h 538"/>
                  <a:gd name="T16" fmla="*/ 8 w 357"/>
                  <a:gd name="T17" fmla="*/ 237 h 538"/>
                  <a:gd name="T18" fmla="*/ 7 w 357"/>
                  <a:gd name="T19" fmla="*/ 276 h 538"/>
                  <a:gd name="T20" fmla="*/ 5 w 357"/>
                  <a:gd name="T21" fmla="*/ 307 h 538"/>
                  <a:gd name="T22" fmla="*/ 1 w 357"/>
                  <a:gd name="T23" fmla="*/ 351 h 538"/>
                  <a:gd name="T24" fmla="*/ 5 w 357"/>
                  <a:gd name="T25" fmla="*/ 406 h 538"/>
                  <a:gd name="T26" fmla="*/ 8 w 357"/>
                  <a:gd name="T27" fmla="*/ 415 h 538"/>
                  <a:gd name="T28" fmla="*/ 13 w 357"/>
                  <a:gd name="T29" fmla="*/ 433 h 538"/>
                  <a:gd name="T30" fmla="*/ 18 w 357"/>
                  <a:gd name="T31" fmla="*/ 452 h 538"/>
                  <a:gd name="T32" fmla="*/ 28 w 357"/>
                  <a:gd name="T33" fmla="*/ 472 h 538"/>
                  <a:gd name="T34" fmla="*/ 38 w 357"/>
                  <a:gd name="T35" fmla="*/ 487 h 538"/>
                  <a:gd name="T36" fmla="*/ 57 w 357"/>
                  <a:gd name="T37" fmla="*/ 504 h 538"/>
                  <a:gd name="T38" fmla="*/ 81 w 357"/>
                  <a:gd name="T39" fmla="*/ 520 h 538"/>
                  <a:gd name="T40" fmla="*/ 108 w 357"/>
                  <a:gd name="T41" fmla="*/ 531 h 538"/>
                  <a:gd name="T42" fmla="*/ 133 w 357"/>
                  <a:gd name="T43" fmla="*/ 537 h 538"/>
                  <a:gd name="T44" fmla="*/ 155 w 357"/>
                  <a:gd name="T45" fmla="*/ 538 h 538"/>
                  <a:gd name="T46" fmla="*/ 177 w 357"/>
                  <a:gd name="T47" fmla="*/ 534 h 538"/>
                  <a:gd name="T48" fmla="*/ 203 w 357"/>
                  <a:gd name="T49" fmla="*/ 526 h 538"/>
                  <a:gd name="T50" fmla="*/ 219 w 357"/>
                  <a:gd name="T51" fmla="*/ 518 h 538"/>
                  <a:gd name="T52" fmla="*/ 236 w 357"/>
                  <a:gd name="T53" fmla="*/ 500 h 538"/>
                  <a:gd name="T54" fmla="*/ 245 w 357"/>
                  <a:gd name="T55" fmla="*/ 488 h 538"/>
                  <a:gd name="T56" fmla="*/ 249 w 357"/>
                  <a:gd name="T57" fmla="*/ 485 h 538"/>
                  <a:gd name="T58" fmla="*/ 252 w 357"/>
                  <a:gd name="T59" fmla="*/ 480 h 538"/>
                  <a:gd name="T60" fmla="*/ 259 w 357"/>
                  <a:gd name="T61" fmla="*/ 464 h 538"/>
                  <a:gd name="T62" fmla="*/ 264 w 357"/>
                  <a:gd name="T63" fmla="*/ 454 h 538"/>
                  <a:gd name="T64" fmla="*/ 268 w 357"/>
                  <a:gd name="T65" fmla="*/ 440 h 538"/>
                  <a:gd name="T66" fmla="*/ 269 w 357"/>
                  <a:gd name="T67" fmla="*/ 433 h 538"/>
                  <a:gd name="T68" fmla="*/ 272 w 357"/>
                  <a:gd name="T69" fmla="*/ 412 h 538"/>
                  <a:gd name="T70" fmla="*/ 271 w 357"/>
                  <a:gd name="T71" fmla="*/ 401 h 538"/>
                  <a:gd name="T72" fmla="*/ 268 w 357"/>
                  <a:gd name="T73" fmla="*/ 379 h 538"/>
                  <a:gd name="T74" fmla="*/ 267 w 357"/>
                  <a:gd name="T75" fmla="*/ 371 h 538"/>
                  <a:gd name="T76" fmla="*/ 257 w 357"/>
                  <a:gd name="T77" fmla="*/ 342 h 538"/>
                  <a:gd name="T78" fmla="*/ 252 w 357"/>
                  <a:gd name="T79" fmla="*/ 313 h 538"/>
                  <a:gd name="T80" fmla="*/ 256 w 357"/>
                  <a:gd name="T81" fmla="*/ 283 h 538"/>
                  <a:gd name="T82" fmla="*/ 266 w 357"/>
                  <a:gd name="T83" fmla="*/ 257 h 538"/>
                  <a:gd name="T84" fmla="*/ 280 w 357"/>
                  <a:gd name="T85" fmla="*/ 234 h 538"/>
                  <a:gd name="T86" fmla="*/ 300 w 357"/>
                  <a:gd name="T87" fmla="*/ 214 h 538"/>
                  <a:gd name="T88" fmla="*/ 314 w 357"/>
                  <a:gd name="T89" fmla="*/ 200 h 538"/>
                  <a:gd name="T90" fmla="*/ 327 w 357"/>
                  <a:gd name="T91" fmla="*/ 184 h 538"/>
                  <a:gd name="T92" fmla="*/ 343 w 357"/>
                  <a:gd name="T93" fmla="*/ 158 h 538"/>
                  <a:gd name="T94" fmla="*/ 352 w 357"/>
                  <a:gd name="T95" fmla="*/ 137 h 538"/>
                  <a:gd name="T96" fmla="*/ 357 w 357"/>
                  <a:gd name="T97" fmla="*/ 110 h 538"/>
                  <a:gd name="T98" fmla="*/ 357 w 357"/>
                  <a:gd name="T99" fmla="*/ 96 h 538"/>
                  <a:gd name="T100" fmla="*/ 353 w 357"/>
                  <a:gd name="T101" fmla="*/ 77 h 538"/>
                  <a:gd name="T102" fmla="*/ 345 w 357"/>
                  <a:gd name="T103" fmla="*/ 60 h 538"/>
                  <a:gd name="T104" fmla="*/ 330 w 357"/>
                  <a:gd name="T105" fmla="*/ 43 h 538"/>
                  <a:gd name="T106" fmla="*/ 315 w 357"/>
                  <a:gd name="T107" fmla="*/ 32 h 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57"/>
                  <a:gd name="T163" fmla="*/ 0 h 538"/>
                  <a:gd name="T164" fmla="*/ 357 w 357"/>
                  <a:gd name="T165" fmla="*/ 538 h 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57" h="538">
                    <a:moveTo>
                      <a:pt x="304" y="26"/>
                    </a:moveTo>
                    <a:lnTo>
                      <a:pt x="266" y="13"/>
                    </a:lnTo>
                    <a:lnTo>
                      <a:pt x="229" y="2"/>
                    </a:lnTo>
                    <a:lnTo>
                      <a:pt x="221" y="0"/>
                    </a:lnTo>
                    <a:lnTo>
                      <a:pt x="214" y="0"/>
                    </a:lnTo>
                    <a:lnTo>
                      <a:pt x="191" y="4"/>
                    </a:lnTo>
                    <a:lnTo>
                      <a:pt x="181" y="5"/>
                    </a:lnTo>
                    <a:lnTo>
                      <a:pt x="170" y="10"/>
                    </a:lnTo>
                    <a:lnTo>
                      <a:pt x="151" y="18"/>
                    </a:lnTo>
                    <a:lnTo>
                      <a:pt x="141" y="24"/>
                    </a:lnTo>
                    <a:lnTo>
                      <a:pt x="132" y="30"/>
                    </a:lnTo>
                    <a:lnTo>
                      <a:pt x="116" y="41"/>
                    </a:lnTo>
                    <a:lnTo>
                      <a:pt x="108" y="47"/>
                    </a:lnTo>
                    <a:lnTo>
                      <a:pt x="101" y="54"/>
                    </a:lnTo>
                    <a:lnTo>
                      <a:pt x="87" y="67"/>
                    </a:lnTo>
                    <a:lnTo>
                      <a:pt x="75" y="82"/>
                    </a:lnTo>
                    <a:lnTo>
                      <a:pt x="63" y="97"/>
                    </a:lnTo>
                    <a:lnTo>
                      <a:pt x="54" y="113"/>
                    </a:lnTo>
                    <a:lnTo>
                      <a:pt x="44" y="130"/>
                    </a:lnTo>
                    <a:lnTo>
                      <a:pt x="36" y="147"/>
                    </a:lnTo>
                    <a:lnTo>
                      <a:pt x="31" y="159"/>
                    </a:lnTo>
                    <a:lnTo>
                      <a:pt x="27" y="169"/>
                    </a:lnTo>
                    <a:lnTo>
                      <a:pt x="21" y="181"/>
                    </a:lnTo>
                    <a:lnTo>
                      <a:pt x="18" y="191"/>
                    </a:lnTo>
                    <a:lnTo>
                      <a:pt x="12" y="215"/>
                    </a:lnTo>
                    <a:lnTo>
                      <a:pt x="9" y="225"/>
                    </a:lnTo>
                    <a:lnTo>
                      <a:pt x="8" y="237"/>
                    </a:lnTo>
                    <a:lnTo>
                      <a:pt x="7" y="250"/>
                    </a:lnTo>
                    <a:lnTo>
                      <a:pt x="8" y="261"/>
                    </a:lnTo>
                    <a:lnTo>
                      <a:pt x="7" y="276"/>
                    </a:lnTo>
                    <a:lnTo>
                      <a:pt x="7" y="292"/>
                    </a:lnTo>
                    <a:lnTo>
                      <a:pt x="6" y="300"/>
                    </a:lnTo>
                    <a:lnTo>
                      <a:pt x="5" y="307"/>
                    </a:lnTo>
                    <a:lnTo>
                      <a:pt x="7" y="323"/>
                    </a:lnTo>
                    <a:lnTo>
                      <a:pt x="4" y="334"/>
                    </a:lnTo>
                    <a:lnTo>
                      <a:pt x="1" y="351"/>
                    </a:lnTo>
                    <a:lnTo>
                      <a:pt x="0" y="370"/>
                    </a:lnTo>
                    <a:lnTo>
                      <a:pt x="2" y="388"/>
                    </a:lnTo>
                    <a:lnTo>
                      <a:pt x="5" y="406"/>
                    </a:lnTo>
                    <a:lnTo>
                      <a:pt x="6" y="409"/>
                    </a:lnTo>
                    <a:lnTo>
                      <a:pt x="7" y="413"/>
                    </a:lnTo>
                    <a:lnTo>
                      <a:pt x="8" y="415"/>
                    </a:lnTo>
                    <a:lnTo>
                      <a:pt x="11" y="418"/>
                    </a:lnTo>
                    <a:lnTo>
                      <a:pt x="12" y="425"/>
                    </a:lnTo>
                    <a:lnTo>
                      <a:pt x="13" y="433"/>
                    </a:lnTo>
                    <a:lnTo>
                      <a:pt x="14" y="439"/>
                    </a:lnTo>
                    <a:lnTo>
                      <a:pt x="16" y="446"/>
                    </a:lnTo>
                    <a:lnTo>
                      <a:pt x="18" y="452"/>
                    </a:lnTo>
                    <a:lnTo>
                      <a:pt x="21" y="459"/>
                    </a:lnTo>
                    <a:lnTo>
                      <a:pt x="24" y="465"/>
                    </a:lnTo>
                    <a:lnTo>
                      <a:pt x="28" y="472"/>
                    </a:lnTo>
                    <a:lnTo>
                      <a:pt x="30" y="478"/>
                    </a:lnTo>
                    <a:lnTo>
                      <a:pt x="35" y="483"/>
                    </a:lnTo>
                    <a:lnTo>
                      <a:pt x="38" y="487"/>
                    </a:lnTo>
                    <a:lnTo>
                      <a:pt x="43" y="492"/>
                    </a:lnTo>
                    <a:lnTo>
                      <a:pt x="49" y="498"/>
                    </a:lnTo>
                    <a:lnTo>
                      <a:pt x="57" y="504"/>
                    </a:lnTo>
                    <a:lnTo>
                      <a:pt x="64" y="509"/>
                    </a:lnTo>
                    <a:lnTo>
                      <a:pt x="73" y="514"/>
                    </a:lnTo>
                    <a:lnTo>
                      <a:pt x="81" y="520"/>
                    </a:lnTo>
                    <a:lnTo>
                      <a:pt x="91" y="524"/>
                    </a:lnTo>
                    <a:lnTo>
                      <a:pt x="98" y="527"/>
                    </a:lnTo>
                    <a:lnTo>
                      <a:pt x="108" y="531"/>
                    </a:lnTo>
                    <a:lnTo>
                      <a:pt x="116" y="534"/>
                    </a:lnTo>
                    <a:lnTo>
                      <a:pt x="126" y="536"/>
                    </a:lnTo>
                    <a:lnTo>
                      <a:pt x="133" y="537"/>
                    </a:lnTo>
                    <a:lnTo>
                      <a:pt x="143" y="538"/>
                    </a:lnTo>
                    <a:lnTo>
                      <a:pt x="151" y="538"/>
                    </a:lnTo>
                    <a:lnTo>
                      <a:pt x="155" y="538"/>
                    </a:lnTo>
                    <a:lnTo>
                      <a:pt x="160" y="538"/>
                    </a:lnTo>
                    <a:lnTo>
                      <a:pt x="168" y="536"/>
                    </a:lnTo>
                    <a:lnTo>
                      <a:pt x="177" y="534"/>
                    </a:lnTo>
                    <a:lnTo>
                      <a:pt x="186" y="533"/>
                    </a:lnTo>
                    <a:lnTo>
                      <a:pt x="195" y="529"/>
                    </a:lnTo>
                    <a:lnTo>
                      <a:pt x="203" y="526"/>
                    </a:lnTo>
                    <a:lnTo>
                      <a:pt x="212" y="522"/>
                    </a:lnTo>
                    <a:lnTo>
                      <a:pt x="217" y="520"/>
                    </a:lnTo>
                    <a:lnTo>
                      <a:pt x="219" y="518"/>
                    </a:lnTo>
                    <a:lnTo>
                      <a:pt x="221" y="516"/>
                    </a:lnTo>
                    <a:lnTo>
                      <a:pt x="229" y="508"/>
                    </a:lnTo>
                    <a:lnTo>
                      <a:pt x="236" y="500"/>
                    </a:lnTo>
                    <a:lnTo>
                      <a:pt x="239" y="496"/>
                    </a:lnTo>
                    <a:lnTo>
                      <a:pt x="243" y="492"/>
                    </a:lnTo>
                    <a:lnTo>
                      <a:pt x="245" y="488"/>
                    </a:lnTo>
                    <a:lnTo>
                      <a:pt x="247" y="486"/>
                    </a:lnTo>
                    <a:lnTo>
                      <a:pt x="248" y="485"/>
                    </a:lnTo>
                    <a:lnTo>
                      <a:pt x="249" y="485"/>
                    </a:lnTo>
                    <a:lnTo>
                      <a:pt x="249" y="483"/>
                    </a:lnTo>
                    <a:lnTo>
                      <a:pt x="250" y="482"/>
                    </a:lnTo>
                    <a:lnTo>
                      <a:pt x="252" y="480"/>
                    </a:lnTo>
                    <a:lnTo>
                      <a:pt x="254" y="476"/>
                    </a:lnTo>
                    <a:lnTo>
                      <a:pt x="259" y="467"/>
                    </a:lnTo>
                    <a:lnTo>
                      <a:pt x="259" y="464"/>
                    </a:lnTo>
                    <a:lnTo>
                      <a:pt x="260" y="463"/>
                    </a:lnTo>
                    <a:lnTo>
                      <a:pt x="262" y="458"/>
                    </a:lnTo>
                    <a:lnTo>
                      <a:pt x="264" y="454"/>
                    </a:lnTo>
                    <a:lnTo>
                      <a:pt x="266" y="450"/>
                    </a:lnTo>
                    <a:lnTo>
                      <a:pt x="266" y="445"/>
                    </a:lnTo>
                    <a:lnTo>
                      <a:pt x="268" y="440"/>
                    </a:lnTo>
                    <a:lnTo>
                      <a:pt x="269" y="435"/>
                    </a:lnTo>
                    <a:lnTo>
                      <a:pt x="269" y="434"/>
                    </a:lnTo>
                    <a:lnTo>
                      <a:pt x="269" y="433"/>
                    </a:lnTo>
                    <a:lnTo>
                      <a:pt x="270" y="431"/>
                    </a:lnTo>
                    <a:lnTo>
                      <a:pt x="271" y="421"/>
                    </a:lnTo>
                    <a:lnTo>
                      <a:pt x="272" y="412"/>
                    </a:lnTo>
                    <a:lnTo>
                      <a:pt x="271" y="409"/>
                    </a:lnTo>
                    <a:lnTo>
                      <a:pt x="271" y="407"/>
                    </a:lnTo>
                    <a:lnTo>
                      <a:pt x="271" y="401"/>
                    </a:lnTo>
                    <a:lnTo>
                      <a:pt x="271" y="392"/>
                    </a:lnTo>
                    <a:lnTo>
                      <a:pt x="269" y="381"/>
                    </a:lnTo>
                    <a:lnTo>
                      <a:pt x="268" y="379"/>
                    </a:lnTo>
                    <a:lnTo>
                      <a:pt x="267" y="377"/>
                    </a:lnTo>
                    <a:lnTo>
                      <a:pt x="267" y="376"/>
                    </a:lnTo>
                    <a:lnTo>
                      <a:pt x="267" y="371"/>
                    </a:lnTo>
                    <a:lnTo>
                      <a:pt x="264" y="361"/>
                    </a:lnTo>
                    <a:lnTo>
                      <a:pt x="261" y="351"/>
                    </a:lnTo>
                    <a:lnTo>
                      <a:pt x="257" y="342"/>
                    </a:lnTo>
                    <a:lnTo>
                      <a:pt x="254" y="332"/>
                    </a:lnTo>
                    <a:lnTo>
                      <a:pt x="252" y="322"/>
                    </a:lnTo>
                    <a:lnTo>
                      <a:pt x="252" y="313"/>
                    </a:lnTo>
                    <a:lnTo>
                      <a:pt x="252" y="302"/>
                    </a:lnTo>
                    <a:lnTo>
                      <a:pt x="253" y="293"/>
                    </a:lnTo>
                    <a:lnTo>
                      <a:pt x="256" y="283"/>
                    </a:lnTo>
                    <a:lnTo>
                      <a:pt x="259" y="274"/>
                    </a:lnTo>
                    <a:lnTo>
                      <a:pt x="263" y="265"/>
                    </a:lnTo>
                    <a:lnTo>
                      <a:pt x="266" y="257"/>
                    </a:lnTo>
                    <a:lnTo>
                      <a:pt x="271" y="249"/>
                    </a:lnTo>
                    <a:lnTo>
                      <a:pt x="276" y="241"/>
                    </a:lnTo>
                    <a:lnTo>
                      <a:pt x="280" y="234"/>
                    </a:lnTo>
                    <a:lnTo>
                      <a:pt x="287" y="227"/>
                    </a:lnTo>
                    <a:lnTo>
                      <a:pt x="293" y="220"/>
                    </a:lnTo>
                    <a:lnTo>
                      <a:pt x="300" y="214"/>
                    </a:lnTo>
                    <a:lnTo>
                      <a:pt x="303" y="210"/>
                    </a:lnTo>
                    <a:lnTo>
                      <a:pt x="307" y="207"/>
                    </a:lnTo>
                    <a:lnTo>
                      <a:pt x="314" y="200"/>
                    </a:lnTo>
                    <a:lnTo>
                      <a:pt x="317" y="195"/>
                    </a:lnTo>
                    <a:lnTo>
                      <a:pt x="321" y="191"/>
                    </a:lnTo>
                    <a:lnTo>
                      <a:pt x="327" y="184"/>
                    </a:lnTo>
                    <a:lnTo>
                      <a:pt x="333" y="175"/>
                    </a:lnTo>
                    <a:lnTo>
                      <a:pt x="338" y="166"/>
                    </a:lnTo>
                    <a:lnTo>
                      <a:pt x="343" y="158"/>
                    </a:lnTo>
                    <a:lnTo>
                      <a:pt x="349" y="148"/>
                    </a:lnTo>
                    <a:lnTo>
                      <a:pt x="350" y="143"/>
                    </a:lnTo>
                    <a:lnTo>
                      <a:pt x="352" y="137"/>
                    </a:lnTo>
                    <a:lnTo>
                      <a:pt x="356" y="125"/>
                    </a:lnTo>
                    <a:lnTo>
                      <a:pt x="357" y="114"/>
                    </a:lnTo>
                    <a:lnTo>
                      <a:pt x="357" y="110"/>
                    </a:lnTo>
                    <a:lnTo>
                      <a:pt x="357" y="108"/>
                    </a:lnTo>
                    <a:lnTo>
                      <a:pt x="357" y="103"/>
                    </a:lnTo>
                    <a:lnTo>
                      <a:pt x="357" y="96"/>
                    </a:lnTo>
                    <a:lnTo>
                      <a:pt x="356" y="89"/>
                    </a:lnTo>
                    <a:lnTo>
                      <a:pt x="354" y="82"/>
                    </a:lnTo>
                    <a:lnTo>
                      <a:pt x="353" y="77"/>
                    </a:lnTo>
                    <a:lnTo>
                      <a:pt x="350" y="71"/>
                    </a:lnTo>
                    <a:lnTo>
                      <a:pt x="348" y="66"/>
                    </a:lnTo>
                    <a:lnTo>
                      <a:pt x="345" y="60"/>
                    </a:lnTo>
                    <a:lnTo>
                      <a:pt x="343" y="56"/>
                    </a:lnTo>
                    <a:lnTo>
                      <a:pt x="335" y="46"/>
                    </a:lnTo>
                    <a:lnTo>
                      <a:pt x="330" y="43"/>
                    </a:lnTo>
                    <a:lnTo>
                      <a:pt x="326" y="39"/>
                    </a:lnTo>
                    <a:lnTo>
                      <a:pt x="321" y="35"/>
                    </a:lnTo>
                    <a:lnTo>
                      <a:pt x="315" y="32"/>
                    </a:lnTo>
                    <a:lnTo>
                      <a:pt x="310" y="29"/>
                    </a:lnTo>
                    <a:lnTo>
                      <a:pt x="304" y="2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11" name="Freeform 21"/>
              <p:cNvSpPr>
                <a:spLocks noChangeAspect="1"/>
              </p:cNvSpPr>
              <p:nvPr/>
            </p:nvSpPr>
            <p:spPr bwMode="auto">
              <a:xfrm>
                <a:off x="2368" y="2629"/>
                <a:ext cx="812" cy="237"/>
              </a:xfrm>
              <a:custGeom>
                <a:avLst/>
                <a:gdLst>
                  <a:gd name="T0" fmla="*/ 368 w 812"/>
                  <a:gd name="T1" fmla="*/ 166 h 237"/>
                  <a:gd name="T2" fmla="*/ 318 w 812"/>
                  <a:gd name="T3" fmla="*/ 151 h 237"/>
                  <a:gd name="T4" fmla="*/ 243 w 812"/>
                  <a:gd name="T5" fmla="*/ 112 h 237"/>
                  <a:gd name="T6" fmla="*/ 198 w 812"/>
                  <a:gd name="T7" fmla="*/ 86 h 237"/>
                  <a:gd name="T8" fmla="*/ 155 w 812"/>
                  <a:gd name="T9" fmla="*/ 61 h 237"/>
                  <a:gd name="T10" fmla="*/ 101 w 812"/>
                  <a:gd name="T11" fmla="*/ 41 h 237"/>
                  <a:gd name="T12" fmla="*/ 60 w 812"/>
                  <a:gd name="T13" fmla="*/ 35 h 237"/>
                  <a:gd name="T14" fmla="*/ 29 w 812"/>
                  <a:gd name="T15" fmla="*/ 39 h 237"/>
                  <a:gd name="T16" fmla="*/ 8 w 812"/>
                  <a:gd name="T17" fmla="*/ 53 h 237"/>
                  <a:gd name="T18" fmla="*/ 0 w 812"/>
                  <a:gd name="T19" fmla="*/ 77 h 237"/>
                  <a:gd name="T20" fmla="*/ 8 w 812"/>
                  <a:gd name="T21" fmla="*/ 102 h 237"/>
                  <a:gd name="T22" fmla="*/ 23 w 812"/>
                  <a:gd name="T23" fmla="*/ 116 h 237"/>
                  <a:gd name="T24" fmla="*/ 79 w 812"/>
                  <a:gd name="T25" fmla="*/ 137 h 237"/>
                  <a:gd name="T26" fmla="*/ 170 w 812"/>
                  <a:gd name="T27" fmla="*/ 165 h 237"/>
                  <a:gd name="T28" fmla="*/ 261 w 812"/>
                  <a:gd name="T29" fmla="*/ 203 h 237"/>
                  <a:gd name="T30" fmla="*/ 319 w 812"/>
                  <a:gd name="T31" fmla="*/ 231 h 237"/>
                  <a:gd name="T32" fmla="*/ 353 w 812"/>
                  <a:gd name="T33" fmla="*/ 237 h 237"/>
                  <a:gd name="T34" fmla="*/ 400 w 812"/>
                  <a:gd name="T35" fmla="*/ 235 h 237"/>
                  <a:gd name="T36" fmla="*/ 434 w 812"/>
                  <a:gd name="T37" fmla="*/ 226 h 237"/>
                  <a:gd name="T38" fmla="*/ 605 w 812"/>
                  <a:gd name="T39" fmla="*/ 156 h 237"/>
                  <a:gd name="T40" fmla="*/ 637 w 812"/>
                  <a:gd name="T41" fmla="*/ 156 h 237"/>
                  <a:gd name="T42" fmla="*/ 645 w 812"/>
                  <a:gd name="T43" fmla="*/ 152 h 237"/>
                  <a:gd name="T44" fmla="*/ 657 w 812"/>
                  <a:gd name="T45" fmla="*/ 143 h 237"/>
                  <a:gd name="T46" fmla="*/ 662 w 812"/>
                  <a:gd name="T47" fmla="*/ 135 h 237"/>
                  <a:gd name="T48" fmla="*/ 686 w 812"/>
                  <a:gd name="T49" fmla="*/ 113 h 237"/>
                  <a:gd name="T50" fmla="*/ 718 w 812"/>
                  <a:gd name="T51" fmla="*/ 115 h 237"/>
                  <a:gd name="T52" fmla="*/ 743 w 812"/>
                  <a:gd name="T53" fmla="*/ 127 h 237"/>
                  <a:gd name="T54" fmla="*/ 761 w 812"/>
                  <a:gd name="T55" fmla="*/ 127 h 237"/>
                  <a:gd name="T56" fmla="*/ 779 w 812"/>
                  <a:gd name="T57" fmla="*/ 116 h 237"/>
                  <a:gd name="T58" fmla="*/ 783 w 812"/>
                  <a:gd name="T59" fmla="*/ 110 h 237"/>
                  <a:gd name="T60" fmla="*/ 784 w 812"/>
                  <a:gd name="T61" fmla="*/ 107 h 237"/>
                  <a:gd name="T62" fmla="*/ 777 w 812"/>
                  <a:gd name="T63" fmla="*/ 91 h 237"/>
                  <a:gd name="T64" fmla="*/ 762 w 812"/>
                  <a:gd name="T65" fmla="*/ 75 h 237"/>
                  <a:gd name="T66" fmla="*/ 741 w 812"/>
                  <a:gd name="T67" fmla="*/ 68 h 237"/>
                  <a:gd name="T68" fmla="*/ 727 w 812"/>
                  <a:gd name="T69" fmla="*/ 60 h 237"/>
                  <a:gd name="T70" fmla="*/ 763 w 812"/>
                  <a:gd name="T71" fmla="*/ 50 h 237"/>
                  <a:gd name="T72" fmla="*/ 782 w 812"/>
                  <a:gd name="T73" fmla="*/ 48 h 237"/>
                  <a:gd name="T74" fmla="*/ 802 w 812"/>
                  <a:gd name="T75" fmla="*/ 44 h 237"/>
                  <a:gd name="T76" fmla="*/ 806 w 812"/>
                  <a:gd name="T77" fmla="*/ 41 h 237"/>
                  <a:gd name="T78" fmla="*/ 812 w 812"/>
                  <a:gd name="T79" fmla="*/ 34 h 237"/>
                  <a:gd name="T80" fmla="*/ 812 w 812"/>
                  <a:gd name="T81" fmla="*/ 25 h 237"/>
                  <a:gd name="T82" fmla="*/ 811 w 812"/>
                  <a:gd name="T83" fmla="*/ 20 h 237"/>
                  <a:gd name="T84" fmla="*/ 803 w 812"/>
                  <a:gd name="T85" fmla="*/ 6 h 237"/>
                  <a:gd name="T86" fmla="*/ 787 w 812"/>
                  <a:gd name="T87" fmla="*/ 0 h 237"/>
                  <a:gd name="T88" fmla="*/ 752 w 812"/>
                  <a:gd name="T89" fmla="*/ 7 h 237"/>
                  <a:gd name="T90" fmla="*/ 712 w 812"/>
                  <a:gd name="T91" fmla="*/ 30 h 237"/>
                  <a:gd name="T92" fmla="*/ 688 w 812"/>
                  <a:gd name="T93" fmla="*/ 55 h 237"/>
                  <a:gd name="T94" fmla="*/ 684 w 812"/>
                  <a:gd name="T95" fmla="*/ 59 h 237"/>
                  <a:gd name="T96" fmla="*/ 672 w 812"/>
                  <a:gd name="T97" fmla="*/ 68 h 237"/>
                  <a:gd name="T98" fmla="*/ 657 w 812"/>
                  <a:gd name="T99" fmla="*/ 75 h 237"/>
                  <a:gd name="T100" fmla="*/ 647 w 812"/>
                  <a:gd name="T101" fmla="*/ 80 h 237"/>
                  <a:gd name="T102" fmla="*/ 620 w 812"/>
                  <a:gd name="T103" fmla="*/ 89 h 237"/>
                  <a:gd name="T104" fmla="*/ 594 w 812"/>
                  <a:gd name="T105" fmla="*/ 104 h 237"/>
                  <a:gd name="T106" fmla="*/ 576 w 812"/>
                  <a:gd name="T107" fmla="*/ 111 h 237"/>
                  <a:gd name="T108" fmla="*/ 535 w 812"/>
                  <a:gd name="T109" fmla="*/ 128 h 237"/>
                  <a:gd name="T110" fmla="*/ 474 w 812"/>
                  <a:gd name="T111" fmla="*/ 148 h 237"/>
                  <a:gd name="T112" fmla="*/ 400 w 812"/>
                  <a:gd name="T113" fmla="*/ 164 h 23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2"/>
                  <a:gd name="T172" fmla="*/ 0 h 237"/>
                  <a:gd name="T173" fmla="*/ 812 w 812"/>
                  <a:gd name="T174" fmla="*/ 237 h 23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2" h="237">
                    <a:moveTo>
                      <a:pt x="400" y="164"/>
                    </a:moveTo>
                    <a:lnTo>
                      <a:pt x="384" y="166"/>
                    </a:lnTo>
                    <a:lnTo>
                      <a:pt x="376" y="166"/>
                    </a:lnTo>
                    <a:lnTo>
                      <a:pt x="368" y="166"/>
                    </a:lnTo>
                    <a:lnTo>
                      <a:pt x="353" y="163"/>
                    </a:lnTo>
                    <a:lnTo>
                      <a:pt x="346" y="161"/>
                    </a:lnTo>
                    <a:lnTo>
                      <a:pt x="339" y="159"/>
                    </a:lnTo>
                    <a:lnTo>
                      <a:pt x="318" y="151"/>
                    </a:lnTo>
                    <a:lnTo>
                      <a:pt x="297" y="143"/>
                    </a:lnTo>
                    <a:lnTo>
                      <a:pt x="278" y="132"/>
                    </a:lnTo>
                    <a:lnTo>
                      <a:pt x="259" y="122"/>
                    </a:lnTo>
                    <a:lnTo>
                      <a:pt x="243" y="112"/>
                    </a:lnTo>
                    <a:lnTo>
                      <a:pt x="228" y="103"/>
                    </a:lnTo>
                    <a:lnTo>
                      <a:pt x="218" y="98"/>
                    </a:lnTo>
                    <a:lnTo>
                      <a:pt x="208" y="93"/>
                    </a:lnTo>
                    <a:lnTo>
                      <a:pt x="198" y="86"/>
                    </a:lnTo>
                    <a:lnTo>
                      <a:pt x="188" y="79"/>
                    </a:lnTo>
                    <a:lnTo>
                      <a:pt x="177" y="73"/>
                    </a:lnTo>
                    <a:lnTo>
                      <a:pt x="167" y="67"/>
                    </a:lnTo>
                    <a:lnTo>
                      <a:pt x="155" y="61"/>
                    </a:lnTo>
                    <a:lnTo>
                      <a:pt x="145" y="56"/>
                    </a:lnTo>
                    <a:lnTo>
                      <a:pt x="134" y="52"/>
                    </a:lnTo>
                    <a:lnTo>
                      <a:pt x="122" y="48"/>
                    </a:lnTo>
                    <a:lnTo>
                      <a:pt x="101" y="41"/>
                    </a:lnTo>
                    <a:lnTo>
                      <a:pt x="91" y="38"/>
                    </a:lnTo>
                    <a:lnTo>
                      <a:pt x="81" y="37"/>
                    </a:lnTo>
                    <a:lnTo>
                      <a:pt x="71" y="36"/>
                    </a:lnTo>
                    <a:lnTo>
                      <a:pt x="60" y="35"/>
                    </a:lnTo>
                    <a:lnTo>
                      <a:pt x="49" y="36"/>
                    </a:lnTo>
                    <a:lnTo>
                      <a:pt x="39" y="37"/>
                    </a:lnTo>
                    <a:lnTo>
                      <a:pt x="34" y="37"/>
                    </a:lnTo>
                    <a:lnTo>
                      <a:pt x="29" y="39"/>
                    </a:lnTo>
                    <a:lnTo>
                      <a:pt x="24" y="41"/>
                    </a:lnTo>
                    <a:lnTo>
                      <a:pt x="20" y="43"/>
                    </a:lnTo>
                    <a:lnTo>
                      <a:pt x="14" y="48"/>
                    </a:lnTo>
                    <a:lnTo>
                      <a:pt x="8" y="53"/>
                    </a:lnTo>
                    <a:lnTo>
                      <a:pt x="4" y="58"/>
                    </a:lnTo>
                    <a:lnTo>
                      <a:pt x="2" y="64"/>
                    </a:lnTo>
                    <a:lnTo>
                      <a:pt x="0" y="70"/>
                    </a:lnTo>
                    <a:lnTo>
                      <a:pt x="0" y="77"/>
                    </a:lnTo>
                    <a:lnTo>
                      <a:pt x="1" y="84"/>
                    </a:lnTo>
                    <a:lnTo>
                      <a:pt x="4" y="91"/>
                    </a:lnTo>
                    <a:lnTo>
                      <a:pt x="6" y="96"/>
                    </a:lnTo>
                    <a:lnTo>
                      <a:pt x="8" y="102"/>
                    </a:lnTo>
                    <a:lnTo>
                      <a:pt x="12" y="105"/>
                    </a:lnTo>
                    <a:lnTo>
                      <a:pt x="15" y="109"/>
                    </a:lnTo>
                    <a:lnTo>
                      <a:pt x="19" y="113"/>
                    </a:lnTo>
                    <a:lnTo>
                      <a:pt x="23" y="116"/>
                    </a:lnTo>
                    <a:lnTo>
                      <a:pt x="28" y="118"/>
                    </a:lnTo>
                    <a:lnTo>
                      <a:pt x="34" y="121"/>
                    </a:lnTo>
                    <a:lnTo>
                      <a:pt x="56" y="129"/>
                    </a:lnTo>
                    <a:lnTo>
                      <a:pt x="79" y="137"/>
                    </a:lnTo>
                    <a:lnTo>
                      <a:pt x="102" y="144"/>
                    </a:lnTo>
                    <a:lnTo>
                      <a:pt x="126" y="151"/>
                    </a:lnTo>
                    <a:lnTo>
                      <a:pt x="148" y="157"/>
                    </a:lnTo>
                    <a:lnTo>
                      <a:pt x="170" y="165"/>
                    </a:lnTo>
                    <a:lnTo>
                      <a:pt x="192" y="173"/>
                    </a:lnTo>
                    <a:lnTo>
                      <a:pt x="214" y="182"/>
                    </a:lnTo>
                    <a:lnTo>
                      <a:pt x="237" y="192"/>
                    </a:lnTo>
                    <a:lnTo>
                      <a:pt x="261" y="203"/>
                    </a:lnTo>
                    <a:lnTo>
                      <a:pt x="283" y="214"/>
                    </a:lnTo>
                    <a:lnTo>
                      <a:pt x="306" y="226"/>
                    </a:lnTo>
                    <a:lnTo>
                      <a:pt x="312" y="229"/>
                    </a:lnTo>
                    <a:lnTo>
                      <a:pt x="319" y="231"/>
                    </a:lnTo>
                    <a:lnTo>
                      <a:pt x="326" y="233"/>
                    </a:lnTo>
                    <a:lnTo>
                      <a:pt x="334" y="235"/>
                    </a:lnTo>
                    <a:lnTo>
                      <a:pt x="344" y="237"/>
                    </a:lnTo>
                    <a:lnTo>
                      <a:pt x="353" y="237"/>
                    </a:lnTo>
                    <a:lnTo>
                      <a:pt x="373" y="237"/>
                    </a:lnTo>
                    <a:lnTo>
                      <a:pt x="381" y="237"/>
                    </a:lnTo>
                    <a:lnTo>
                      <a:pt x="391" y="237"/>
                    </a:lnTo>
                    <a:lnTo>
                      <a:pt x="400" y="235"/>
                    </a:lnTo>
                    <a:lnTo>
                      <a:pt x="409" y="233"/>
                    </a:lnTo>
                    <a:lnTo>
                      <a:pt x="417" y="231"/>
                    </a:lnTo>
                    <a:lnTo>
                      <a:pt x="425" y="230"/>
                    </a:lnTo>
                    <a:lnTo>
                      <a:pt x="434" y="226"/>
                    </a:lnTo>
                    <a:lnTo>
                      <a:pt x="443" y="224"/>
                    </a:lnTo>
                    <a:lnTo>
                      <a:pt x="483" y="207"/>
                    </a:lnTo>
                    <a:lnTo>
                      <a:pt x="524" y="190"/>
                    </a:lnTo>
                    <a:lnTo>
                      <a:pt x="605" y="156"/>
                    </a:lnTo>
                    <a:lnTo>
                      <a:pt x="613" y="152"/>
                    </a:lnTo>
                    <a:lnTo>
                      <a:pt x="622" y="149"/>
                    </a:lnTo>
                    <a:lnTo>
                      <a:pt x="631" y="157"/>
                    </a:lnTo>
                    <a:lnTo>
                      <a:pt x="637" y="156"/>
                    </a:lnTo>
                    <a:lnTo>
                      <a:pt x="643" y="154"/>
                    </a:lnTo>
                    <a:lnTo>
                      <a:pt x="643" y="153"/>
                    </a:lnTo>
                    <a:lnTo>
                      <a:pt x="645" y="152"/>
                    </a:lnTo>
                    <a:lnTo>
                      <a:pt x="648" y="150"/>
                    </a:lnTo>
                    <a:lnTo>
                      <a:pt x="650" y="149"/>
                    </a:lnTo>
                    <a:lnTo>
                      <a:pt x="653" y="147"/>
                    </a:lnTo>
                    <a:lnTo>
                      <a:pt x="657" y="143"/>
                    </a:lnTo>
                    <a:lnTo>
                      <a:pt x="657" y="141"/>
                    </a:lnTo>
                    <a:lnTo>
                      <a:pt x="658" y="139"/>
                    </a:lnTo>
                    <a:lnTo>
                      <a:pt x="659" y="139"/>
                    </a:lnTo>
                    <a:lnTo>
                      <a:pt x="662" y="135"/>
                    </a:lnTo>
                    <a:lnTo>
                      <a:pt x="664" y="130"/>
                    </a:lnTo>
                    <a:lnTo>
                      <a:pt x="671" y="117"/>
                    </a:lnTo>
                    <a:lnTo>
                      <a:pt x="679" y="115"/>
                    </a:lnTo>
                    <a:lnTo>
                      <a:pt x="686" y="113"/>
                    </a:lnTo>
                    <a:lnTo>
                      <a:pt x="694" y="112"/>
                    </a:lnTo>
                    <a:lnTo>
                      <a:pt x="703" y="112"/>
                    </a:lnTo>
                    <a:lnTo>
                      <a:pt x="711" y="113"/>
                    </a:lnTo>
                    <a:lnTo>
                      <a:pt x="718" y="115"/>
                    </a:lnTo>
                    <a:lnTo>
                      <a:pt x="726" y="118"/>
                    </a:lnTo>
                    <a:lnTo>
                      <a:pt x="734" y="122"/>
                    </a:lnTo>
                    <a:lnTo>
                      <a:pt x="738" y="125"/>
                    </a:lnTo>
                    <a:lnTo>
                      <a:pt x="743" y="127"/>
                    </a:lnTo>
                    <a:lnTo>
                      <a:pt x="747" y="128"/>
                    </a:lnTo>
                    <a:lnTo>
                      <a:pt x="752" y="129"/>
                    </a:lnTo>
                    <a:lnTo>
                      <a:pt x="756" y="128"/>
                    </a:lnTo>
                    <a:lnTo>
                      <a:pt x="761" y="127"/>
                    </a:lnTo>
                    <a:lnTo>
                      <a:pt x="766" y="125"/>
                    </a:lnTo>
                    <a:lnTo>
                      <a:pt x="770" y="123"/>
                    </a:lnTo>
                    <a:lnTo>
                      <a:pt x="776" y="120"/>
                    </a:lnTo>
                    <a:lnTo>
                      <a:pt x="779" y="116"/>
                    </a:lnTo>
                    <a:lnTo>
                      <a:pt x="780" y="115"/>
                    </a:lnTo>
                    <a:lnTo>
                      <a:pt x="782" y="113"/>
                    </a:lnTo>
                    <a:lnTo>
                      <a:pt x="783" y="111"/>
                    </a:lnTo>
                    <a:lnTo>
                      <a:pt x="783" y="110"/>
                    </a:lnTo>
                    <a:lnTo>
                      <a:pt x="784" y="109"/>
                    </a:lnTo>
                    <a:lnTo>
                      <a:pt x="784" y="107"/>
                    </a:lnTo>
                    <a:lnTo>
                      <a:pt x="784" y="105"/>
                    </a:lnTo>
                    <a:lnTo>
                      <a:pt x="783" y="101"/>
                    </a:lnTo>
                    <a:lnTo>
                      <a:pt x="781" y="95"/>
                    </a:lnTo>
                    <a:lnTo>
                      <a:pt x="777" y="91"/>
                    </a:lnTo>
                    <a:lnTo>
                      <a:pt x="774" y="86"/>
                    </a:lnTo>
                    <a:lnTo>
                      <a:pt x="770" y="82"/>
                    </a:lnTo>
                    <a:lnTo>
                      <a:pt x="766" y="78"/>
                    </a:lnTo>
                    <a:lnTo>
                      <a:pt x="762" y="75"/>
                    </a:lnTo>
                    <a:lnTo>
                      <a:pt x="756" y="72"/>
                    </a:lnTo>
                    <a:lnTo>
                      <a:pt x="752" y="70"/>
                    </a:lnTo>
                    <a:lnTo>
                      <a:pt x="746" y="68"/>
                    </a:lnTo>
                    <a:lnTo>
                      <a:pt x="741" y="68"/>
                    </a:lnTo>
                    <a:lnTo>
                      <a:pt x="728" y="67"/>
                    </a:lnTo>
                    <a:lnTo>
                      <a:pt x="721" y="67"/>
                    </a:lnTo>
                    <a:lnTo>
                      <a:pt x="715" y="68"/>
                    </a:lnTo>
                    <a:lnTo>
                      <a:pt x="727" y="60"/>
                    </a:lnTo>
                    <a:lnTo>
                      <a:pt x="734" y="57"/>
                    </a:lnTo>
                    <a:lnTo>
                      <a:pt x="741" y="55"/>
                    </a:lnTo>
                    <a:lnTo>
                      <a:pt x="756" y="51"/>
                    </a:lnTo>
                    <a:lnTo>
                      <a:pt x="763" y="50"/>
                    </a:lnTo>
                    <a:lnTo>
                      <a:pt x="770" y="50"/>
                    </a:lnTo>
                    <a:lnTo>
                      <a:pt x="777" y="49"/>
                    </a:lnTo>
                    <a:lnTo>
                      <a:pt x="779" y="48"/>
                    </a:lnTo>
                    <a:lnTo>
                      <a:pt x="782" y="48"/>
                    </a:lnTo>
                    <a:lnTo>
                      <a:pt x="794" y="47"/>
                    </a:lnTo>
                    <a:lnTo>
                      <a:pt x="797" y="46"/>
                    </a:lnTo>
                    <a:lnTo>
                      <a:pt x="799" y="45"/>
                    </a:lnTo>
                    <a:lnTo>
                      <a:pt x="802" y="44"/>
                    </a:lnTo>
                    <a:lnTo>
                      <a:pt x="803" y="43"/>
                    </a:lnTo>
                    <a:lnTo>
                      <a:pt x="805" y="43"/>
                    </a:lnTo>
                    <a:lnTo>
                      <a:pt x="805" y="41"/>
                    </a:lnTo>
                    <a:lnTo>
                      <a:pt x="806" y="41"/>
                    </a:lnTo>
                    <a:lnTo>
                      <a:pt x="808" y="40"/>
                    </a:lnTo>
                    <a:lnTo>
                      <a:pt x="809" y="38"/>
                    </a:lnTo>
                    <a:lnTo>
                      <a:pt x="811" y="36"/>
                    </a:lnTo>
                    <a:lnTo>
                      <a:pt x="812" y="34"/>
                    </a:lnTo>
                    <a:lnTo>
                      <a:pt x="812" y="32"/>
                    </a:lnTo>
                    <a:lnTo>
                      <a:pt x="812" y="29"/>
                    </a:lnTo>
                    <a:lnTo>
                      <a:pt x="812" y="28"/>
                    </a:lnTo>
                    <a:lnTo>
                      <a:pt x="812" y="25"/>
                    </a:lnTo>
                    <a:lnTo>
                      <a:pt x="812" y="23"/>
                    </a:lnTo>
                    <a:lnTo>
                      <a:pt x="812" y="22"/>
                    </a:lnTo>
                    <a:lnTo>
                      <a:pt x="811" y="21"/>
                    </a:lnTo>
                    <a:lnTo>
                      <a:pt x="811" y="20"/>
                    </a:lnTo>
                    <a:lnTo>
                      <a:pt x="810" y="16"/>
                    </a:lnTo>
                    <a:lnTo>
                      <a:pt x="808" y="12"/>
                    </a:lnTo>
                    <a:lnTo>
                      <a:pt x="805" y="8"/>
                    </a:lnTo>
                    <a:lnTo>
                      <a:pt x="803" y="6"/>
                    </a:lnTo>
                    <a:lnTo>
                      <a:pt x="799" y="3"/>
                    </a:lnTo>
                    <a:lnTo>
                      <a:pt x="796" y="1"/>
                    </a:lnTo>
                    <a:lnTo>
                      <a:pt x="791" y="0"/>
                    </a:lnTo>
                    <a:lnTo>
                      <a:pt x="787" y="0"/>
                    </a:lnTo>
                    <a:lnTo>
                      <a:pt x="783" y="0"/>
                    </a:lnTo>
                    <a:lnTo>
                      <a:pt x="767" y="3"/>
                    </a:lnTo>
                    <a:lnTo>
                      <a:pt x="759" y="5"/>
                    </a:lnTo>
                    <a:lnTo>
                      <a:pt x="752" y="7"/>
                    </a:lnTo>
                    <a:lnTo>
                      <a:pt x="738" y="13"/>
                    </a:lnTo>
                    <a:lnTo>
                      <a:pt x="725" y="21"/>
                    </a:lnTo>
                    <a:lnTo>
                      <a:pt x="718" y="25"/>
                    </a:lnTo>
                    <a:lnTo>
                      <a:pt x="712" y="30"/>
                    </a:lnTo>
                    <a:lnTo>
                      <a:pt x="706" y="35"/>
                    </a:lnTo>
                    <a:lnTo>
                      <a:pt x="700" y="41"/>
                    </a:lnTo>
                    <a:lnTo>
                      <a:pt x="692" y="50"/>
                    </a:lnTo>
                    <a:lnTo>
                      <a:pt x="688" y="55"/>
                    </a:lnTo>
                    <a:lnTo>
                      <a:pt x="685" y="56"/>
                    </a:lnTo>
                    <a:lnTo>
                      <a:pt x="685" y="57"/>
                    </a:lnTo>
                    <a:lnTo>
                      <a:pt x="684" y="59"/>
                    </a:lnTo>
                    <a:lnTo>
                      <a:pt x="682" y="60"/>
                    </a:lnTo>
                    <a:lnTo>
                      <a:pt x="681" y="61"/>
                    </a:lnTo>
                    <a:lnTo>
                      <a:pt x="676" y="64"/>
                    </a:lnTo>
                    <a:lnTo>
                      <a:pt x="672" y="68"/>
                    </a:lnTo>
                    <a:lnTo>
                      <a:pt x="667" y="70"/>
                    </a:lnTo>
                    <a:lnTo>
                      <a:pt x="664" y="72"/>
                    </a:lnTo>
                    <a:lnTo>
                      <a:pt x="663" y="74"/>
                    </a:lnTo>
                    <a:lnTo>
                      <a:pt x="657" y="75"/>
                    </a:lnTo>
                    <a:lnTo>
                      <a:pt x="652" y="78"/>
                    </a:lnTo>
                    <a:lnTo>
                      <a:pt x="650" y="79"/>
                    </a:lnTo>
                    <a:lnTo>
                      <a:pt x="648" y="79"/>
                    </a:lnTo>
                    <a:lnTo>
                      <a:pt x="647" y="80"/>
                    </a:lnTo>
                    <a:lnTo>
                      <a:pt x="643" y="82"/>
                    </a:lnTo>
                    <a:lnTo>
                      <a:pt x="630" y="85"/>
                    </a:lnTo>
                    <a:lnTo>
                      <a:pt x="625" y="87"/>
                    </a:lnTo>
                    <a:lnTo>
                      <a:pt x="620" y="89"/>
                    </a:lnTo>
                    <a:lnTo>
                      <a:pt x="613" y="93"/>
                    </a:lnTo>
                    <a:lnTo>
                      <a:pt x="607" y="96"/>
                    </a:lnTo>
                    <a:lnTo>
                      <a:pt x="600" y="100"/>
                    </a:lnTo>
                    <a:lnTo>
                      <a:pt x="594" y="104"/>
                    </a:lnTo>
                    <a:lnTo>
                      <a:pt x="582" y="109"/>
                    </a:lnTo>
                    <a:lnTo>
                      <a:pt x="580" y="109"/>
                    </a:lnTo>
                    <a:lnTo>
                      <a:pt x="579" y="110"/>
                    </a:lnTo>
                    <a:lnTo>
                      <a:pt x="576" y="111"/>
                    </a:lnTo>
                    <a:lnTo>
                      <a:pt x="571" y="114"/>
                    </a:lnTo>
                    <a:lnTo>
                      <a:pt x="558" y="119"/>
                    </a:lnTo>
                    <a:lnTo>
                      <a:pt x="547" y="123"/>
                    </a:lnTo>
                    <a:lnTo>
                      <a:pt x="535" y="128"/>
                    </a:lnTo>
                    <a:lnTo>
                      <a:pt x="523" y="132"/>
                    </a:lnTo>
                    <a:lnTo>
                      <a:pt x="499" y="141"/>
                    </a:lnTo>
                    <a:lnTo>
                      <a:pt x="487" y="144"/>
                    </a:lnTo>
                    <a:lnTo>
                      <a:pt x="474" y="148"/>
                    </a:lnTo>
                    <a:lnTo>
                      <a:pt x="450" y="154"/>
                    </a:lnTo>
                    <a:lnTo>
                      <a:pt x="424" y="159"/>
                    </a:lnTo>
                    <a:lnTo>
                      <a:pt x="412" y="162"/>
                    </a:lnTo>
                    <a:lnTo>
                      <a:pt x="400" y="16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12" name="Freeform 22"/>
              <p:cNvSpPr>
                <a:spLocks noChangeAspect="1"/>
              </p:cNvSpPr>
              <p:nvPr/>
            </p:nvSpPr>
            <p:spPr bwMode="auto">
              <a:xfrm>
                <a:off x="1861" y="2608"/>
                <a:ext cx="480" cy="486"/>
              </a:xfrm>
              <a:custGeom>
                <a:avLst/>
                <a:gdLst>
                  <a:gd name="T0" fmla="*/ 12 w 480"/>
                  <a:gd name="T1" fmla="*/ 76 h 486"/>
                  <a:gd name="T2" fmla="*/ 2 w 480"/>
                  <a:gd name="T3" fmla="*/ 99 h 486"/>
                  <a:gd name="T4" fmla="*/ 2 w 480"/>
                  <a:gd name="T5" fmla="*/ 156 h 486"/>
                  <a:gd name="T6" fmla="*/ 11 w 480"/>
                  <a:gd name="T7" fmla="*/ 205 h 486"/>
                  <a:gd name="T8" fmla="*/ 32 w 480"/>
                  <a:gd name="T9" fmla="*/ 272 h 486"/>
                  <a:gd name="T10" fmla="*/ 60 w 480"/>
                  <a:gd name="T11" fmla="*/ 338 h 486"/>
                  <a:gd name="T12" fmla="*/ 81 w 480"/>
                  <a:gd name="T13" fmla="*/ 361 h 486"/>
                  <a:gd name="T14" fmla="*/ 106 w 480"/>
                  <a:gd name="T15" fmla="*/ 375 h 486"/>
                  <a:gd name="T16" fmla="*/ 127 w 480"/>
                  <a:gd name="T17" fmla="*/ 398 h 486"/>
                  <a:gd name="T18" fmla="*/ 106 w 480"/>
                  <a:gd name="T19" fmla="*/ 437 h 486"/>
                  <a:gd name="T20" fmla="*/ 105 w 480"/>
                  <a:gd name="T21" fmla="*/ 452 h 486"/>
                  <a:gd name="T22" fmla="*/ 116 w 480"/>
                  <a:gd name="T23" fmla="*/ 465 h 486"/>
                  <a:gd name="T24" fmla="*/ 161 w 480"/>
                  <a:gd name="T25" fmla="*/ 458 h 486"/>
                  <a:gd name="T26" fmla="*/ 173 w 480"/>
                  <a:gd name="T27" fmla="*/ 484 h 486"/>
                  <a:gd name="T28" fmla="*/ 182 w 480"/>
                  <a:gd name="T29" fmla="*/ 486 h 486"/>
                  <a:gd name="T30" fmla="*/ 187 w 480"/>
                  <a:gd name="T31" fmla="*/ 486 h 486"/>
                  <a:gd name="T32" fmla="*/ 194 w 480"/>
                  <a:gd name="T33" fmla="*/ 484 h 486"/>
                  <a:gd name="T34" fmla="*/ 205 w 480"/>
                  <a:gd name="T35" fmla="*/ 474 h 486"/>
                  <a:gd name="T36" fmla="*/ 244 w 480"/>
                  <a:gd name="T37" fmla="*/ 479 h 486"/>
                  <a:gd name="T38" fmla="*/ 248 w 480"/>
                  <a:gd name="T39" fmla="*/ 474 h 486"/>
                  <a:gd name="T40" fmla="*/ 254 w 480"/>
                  <a:gd name="T41" fmla="*/ 463 h 486"/>
                  <a:gd name="T42" fmla="*/ 254 w 480"/>
                  <a:gd name="T43" fmla="*/ 458 h 486"/>
                  <a:gd name="T44" fmla="*/ 252 w 480"/>
                  <a:gd name="T45" fmla="*/ 447 h 486"/>
                  <a:gd name="T46" fmla="*/ 247 w 480"/>
                  <a:gd name="T47" fmla="*/ 430 h 486"/>
                  <a:gd name="T48" fmla="*/ 245 w 480"/>
                  <a:gd name="T49" fmla="*/ 396 h 486"/>
                  <a:gd name="T50" fmla="*/ 235 w 480"/>
                  <a:gd name="T51" fmla="*/ 371 h 486"/>
                  <a:gd name="T52" fmla="*/ 194 w 480"/>
                  <a:gd name="T53" fmla="*/ 344 h 486"/>
                  <a:gd name="T54" fmla="*/ 136 w 480"/>
                  <a:gd name="T55" fmla="*/ 323 h 486"/>
                  <a:gd name="T56" fmla="*/ 117 w 480"/>
                  <a:gd name="T57" fmla="*/ 312 h 486"/>
                  <a:gd name="T58" fmla="*/ 100 w 480"/>
                  <a:gd name="T59" fmla="*/ 290 h 486"/>
                  <a:gd name="T60" fmla="*/ 85 w 480"/>
                  <a:gd name="T61" fmla="*/ 243 h 486"/>
                  <a:gd name="T62" fmla="*/ 75 w 480"/>
                  <a:gd name="T63" fmla="*/ 187 h 486"/>
                  <a:gd name="T64" fmla="*/ 71 w 480"/>
                  <a:gd name="T65" fmla="*/ 138 h 486"/>
                  <a:gd name="T66" fmla="*/ 101 w 480"/>
                  <a:gd name="T67" fmla="*/ 103 h 486"/>
                  <a:gd name="T68" fmla="*/ 176 w 480"/>
                  <a:gd name="T69" fmla="*/ 87 h 486"/>
                  <a:gd name="T70" fmla="*/ 235 w 480"/>
                  <a:gd name="T71" fmla="*/ 88 h 486"/>
                  <a:gd name="T72" fmla="*/ 344 w 480"/>
                  <a:gd name="T73" fmla="*/ 110 h 486"/>
                  <a:gd name="T74" fmla="*/ 427 w 480"/>
                  <a:gd name="T75" fmla="*/ 125 h 486"/>
                  <a:gd name="T76" fmla="*/ 439 w 480"/>
                  <a:gd name="T77" fmla="*/ 123 h 486"/>
                  <a:gd name="T78" fmla="*/ 454 w 480"/>
                  <a:gd name="T79" fmla="*/ 116 h 486"/>
                  <a:gd name="T80" fmla="*/ 467 w 480"/>
                  <a:gd name="T81" fmla="*/ 105 h 486"/>
                  <a:gd name="T82" fmla="*/ 478 w 480"/>
                  <a:gd name="T83" fmla="*/ 79 h 486"/>
                  <a:gd name="T84" fmla="*/ 476 w 480"/>
                  <a:gd name="T85" fmla="*/ 44 h 486"/>
                  <a:gd name="T86" fmla="*/ 475 w 480"/>
                  <a:gd name="T87" fmla="*/ 40 h 486"/>
                  <a:gd name="T88" fmla="*/ 458 w 480"/>
                  <a:gd name="T89" fmla="*/ 21 h 486"/>
                  <a:gd name="T90" fmla="*/ 403 w 480"/>
                  <a:gd name="T91" fmla="*/ 8 h 486"/>
                  <a:gd name="T92" fmla="*/ 329 w 480"/>
                  <a:gd name="T93" fmla="*/ 0 h 486"/>
                  <a:gd name="T94" fmla="*/ 256 w 480"/>
                  <a:gd name="T95" fmla="*/ 4 h 486"/>
                  <a:gd name="T96" fmla="*/ 95 w 480"/>
                  <a:gd name="T97" fmla="*/ 40 h 4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0"/>
                  <a:gd name="T148" fmla="*/ 0 h 486"/>
                  <a:gd name="T149" fmla="*/ 480 w 480"/>
                  <a:gd name="T150" fmla="*/ 486 h 4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0" h="486">
                    <a:moveTo>
                      <a:pt x="28" y="65"/>
                    </a:moveTo>
                    <a:lnTo>
                      <a:pt x="22" y="68"/>
                    </a:lnTo>
                    <a:lnTo>
                      <a:pt x="17" y="72"/>
                    </a:lnTo>
                    <a:lnTo>
                      <a:pt x="12" y="76"/>
                    </a:lnTo>
                    <a:lnTo>
                      <a:pt x="9" y="81"/>
                    </a:lnTo>
                    <a:lnTo>
                      <a:pt x="5" y="86"/>
                    </a:lnTo>
                    <a:lnTo>
                      <a:pt x="4" y="92"/>
                    </a:lnTo>
                    <a:lnTo>
                      <a:pt x="2" y="99"/>
                    </a:lnTo>
                    <a:lnTo>
                      <a:pt x="2" y="106"/>
                    </a:lnTo>
                    <a:lnTo>
                      <a:pt x="0" y="119"/>
                    </a:lnTo>
                    <a:lnTo>
                      <a:pt x="0" y="131"/>
                    </a:lnTo>
                    <a:lnTo>
                      <a:pt x="2" y="156"/>
                    </a:lnTo>
                    <a:lnTo>
                      <a:pt x="3" y="169"/>
                    </a:lnTo>
                    <a:lnTo>
                      <a:pt x="4" y="181"/>
                    </a:lnTo>
                    <a:lnTo>
                      <a:pt x="7" y="193"/>
                    </a:lnTo>
                    <a:lnTo>
                      <a:pt x="11" y="205"/>
                    </a:lnTo>
                    <a:lnTo>
                      <a:pt x="15" y="222"/>
                    </a:lnTo>
                    <a:lnTo>
                      <a:pt x="20" y="239"/>
                    </a:lnTo>
                    <a:lnTo>
                      <a:pt x="26" y="256"/>
                    </a:lnTo>
                    <a:lnTo>
                      <a:pt x="32" y="272"/>
                    </a:lnTo>
                    <a:lnTo>
                      <a:pt x="42" y="297"/>
                    </a:lnTo>
                    <a:lnTo>
                      <a:pt x="53" y="323"/>
                    </a:lnTo>
                    <a:lnTo>
                      <a:pt x="56" y="331"/>
                    </a:lnTo>
                    <a:lnTo>
                      <a:pt x="60" y="338"/>
                    </a:lnTo>
                    <a:lnTo>
                      <a:pt x="64" y="345"/>
                    </a:lnTo>
                    <a:lnTo>
                      <a:pt x="69" y="351"/>
                    </a:lnTo>
                    <a:lnTo>
                      <a:pt x="75" y="356"/>
                    </a:lnTo>
                    <a:lnTo>
                      <a:pt x="81" y="361"/>
                    </a:lnTo>
                    <a:lnTo>
                      <a:pt x="88" y="366"/>
                    </a:lnTo>
                    <a:lnTo>
                      <a:pt x="97" y="370"/>
                    </a:lnTo>
                    <a:lnTo>
                      <a:pt x="102" y="373"/>
                    </a:lnTo>
                    <a:lnTo>
                      <a:pt x="106" y="375"/>
                    </a:lnTo>
                    <a:lnTo>
                      <a:pt x="114" y="381"/>
                    </a:lnTo>
                    <a:lnTo>
                      <a:pt x="121" y="389"/>
                    </a:lnTo>
                    <a:lnTo>
                      <a:pt x="124" y="394"/>
                    </a:lnTo>
                    <a:lnTo>
                      <a:pt x="127" y="398"/>
                    </a:lnTo>
                    <a:lnTo>
                      <a:pt x="119" y="407"/>
                    </a:lnTo>
                    <a:lnTo>
                      <a:pt x="114" y="416"/>
                    </a:lnTo>
                    <a:lnTo>
                      <a:pt x="109" y="426"/>
                    </a:lnTo>
                    <a:lnTo>
                      <a:pt x="106" y="437"/>
                    </a:lnTo>
                    <a:lnTo>
                      <a:pt x="104" y="440"/>
                    </a:lnTo>
                    <a:lnTo>
                      <a:pt x="104" y="445"/>
                    </a:lnTo>
                    <a:lnTo>
                      <a:pt x="104" y="449"/>
                    </a:lnTo>
                    <a:lnTo>
                      <a:pt x="105" y="452"/>
                    </a:lnTo>
                    <a:lnTo>
                      <a:pt x="107" y="456"/>
                    </a:lnTo>
                    <a:lnTo>
                      <a:pt x="109" y="459"/>
                    </a:lnTo>
                    <a:lnTo>
                      <a:pt x="112" y="462"/>
                    </a:lnTo>
                    <a:lnTo>
                      <a:pt x="116" y="465"/>
                    </a:lnTo>
                    <a:lnTo>
                      <a:pt x="123" y="468"/>
                    </a:lnTo>
                    <a:lnTo>
                      <a:pt x="131" y="471"/>
                    </a:lnTo>
                    <a:lnTo>
                      <a:pt x="140" y="472"/>
                    </a:lnTo>
                    <a:lnTo>
                      <a:pt x="161" y="458"/>
                    </a:lnTo>
                    <a:lnTo>
                      <a:pt x="162" y="474"/>
                    </a:lnTo>
                    <a:lnTo>
                      <a:pt x="165" y="478"/>
                    </a:lnTo>
                    <a:lnTo>
                      <a:pt x="169" y="481"/>
                    </a:lnTo>
                    <a:lnTo>
                      <a:pt x="173" y="484"/>
                    </a:lnTo>
                    <a:lnTo>
                      <a:pt x="177" y="486"/>
                    </a:lnTo>
                    <a:lnTo>
                      <a:pt x="180" y="486"/>
                    </a:lnTo>
                    <a:lnTo>
                      <a:pt x="181" y="486"/>
                    </a:lnTo>
                    <a:lnTo>
                      <a:pt x="182" y="486"/>
                    </a:lnTo>
                    <a:lnTo>
                      <a:pt x="183" y="486"/>
                    </a:lnTo>
                    <a:lnTo>
                      <a:pt x="186" y="486"/>
                    </a:lnTo>
                    <a:lnTo>
                      <a:pt x="187" y="486"/>
                    </a:lnTo>
                    <a:lnTo>
                      <a:pt x="189" y="486"/>
                    </a:lnTo>
                    <a:lnTo>
                      <a:pt x="190" y="485"/>
                    </a:lnTo>
                    <a:lnTo>
                      <a:pt x="191" y="485"/>
                    </a:lnTo>
                    <a:lnTo>
                      <a:pt x="194" y="484"/>
                    </a:lnTo>
                    <a:lnTo>
                      <a:pt x="196" y="482"/>
                    </a:lnTo>
                    <a:lnTo>
                      <a:pt x="200" y="480"/>
                    </a:lnTo>
                    <a:lnTo>
                      <a:pt x="202" y="478"/>
                    </a:lnTo>
                    <a:lnTo>
                      <a:pt x="205" y="474"/>
                    </a:lnTo>
                    <a:lnTo>
                      <a:pt x="210" y="474"/>
                    </a:lnTo>
                    <a:lnTo>
                      <a:pt x="222" y="482"/>
                    </a:lnTo>
                    <a:lnTo>
                      <a:pt x="242" y="481"/>
                    </a:lnTo>
                    <a:lnTo>
                      <a:pt x="244" y="479"/>
                    </a:lnTo>
                    <a:lnTo>
                      <a:pt x="246" y="477"/>
                    </a:lnTo>
                    <a:lnTo>
                      <a:pt x="247" y="475"/>
                    </a:lnTo>
                    <a:lnTo>
                      <a:pt x="247" y="474"/>
                    </a:lnTo>
                    <a:lnTo>
                      <a:pt x="248" y="474"/>
                    </a:lnTo>
                    <a:lnTo>
                      <a:pt x="250" y="472"/>
                    </a:lnTo>
                    <a:lnTo>
                      <a:pt x="252" y="467"/>
                    </a:lnTo>
                    <a:lnTo>
                      <a:pt x="253" y="465"/>
                    </a:lnTo>
                    <a:lnTo>
                      <a:pt x="254" y="463"/>
                    </a:lnTo>
                    <a:lnTo>
                      <a:pt x="254" y="460"/>
                    </a:lnTo>
                    <a:lnTo>
                      <a:pt x="254" y="458"/>
                    </a:lnTo>
                    <a:lnTo>
                      <a:pt x="254" y="455"/>
                    </a:lnTo>
                    <a:lnTo>
                      <a:pt x="254" y="452"/>
                    </a:lnTo>
                    <a:lnTo>
                      <a:pt x="252" y="447"/>
                    </a:lnTo>
                    <a:lnTo>
                      <a:pt x="251" y="441"/>
                    </a:lnTo>
                    <a:lnTo>
                      <a:pt x="248" y="435"/>
                    </a:lnTo>
                    <a:lnTo>
                      <a:pt x="247" y="432"/>
                    </a:lnTo>
                    <a:lnTo>
                      <a:pt x="247" y="430"/>
                    </a:lnTo>
                    <a:lnTo>
                      <a:pt x="246" y="423"/>
                    </a:lnTo>
                    <a:lnTo>
                      <a:pt x="247" y="416"/>
                    </a:lnTo>
                    <a:lnTo>
                      <a:pt x="247" y="406"/>
                    </a:lnTo>
                    <a:lnTo>
                      <a:pt x="245" y="396"/>
                    </a:lnTo>
                    <a:lnTo>
                      <a:pt x="244" y="391"/>
                    </a:lnTo>
                    <a:lnTo>
                      <a:pt x="244" y="387"/>
                    </a:lnTo>
                    <a:lnTo>
                      <a:pt x="240" y="379"/>
                    </a:lnTo>
                    <a:lnTo>
                      <a:pt x="235" y="371"/>
                    </a:lnTo>
                    <a:lnTo>
                      <a:pt x="229" y="364"/>
                    </a:lnTo>
                    <a:lnTo>
                      <a:pt x="222" y="359"/>
                    </a:lnTo>
                    <a:lnTo>
                      <a:pt x="214" y="353"/>
                    </a:lnTo>
                    <a:lnTo>
                      <a:pt x="194" y="344"/>
                    </a:lnTo>
                    <a:lnTo>
                      <a:pt x="176" y="335"/>
                    </a:lnTo>
                    <a:lnTo>
                      <a:pt x="156" y="328"/>
                    </a:lnTo>
                    <a:lnTo>
                      <a:pt x="146" y="325"/>
                    </a:lnTo>
                    <a:lnTo>
                      <a:pt x="136" y="323"/>
                    </a:lnTo>
                    <a:lnTo>
                      <a:pt x="132" y="322"/>
                    </a:lnTo>
                    <a:lnTo>
                      <a:pt x="129" y="321"/>
                    </a:lnTo>
                    <a:lnTo>
                      <a:pt x="124" y="317"/>
                    </a:lnTo>
                    <a:lnTo>
                      <a:pt x="117" y="312"/>
                    </a:lnTo>
                    <a:lnTo>
                      <a:pt x="112" y="308"/>
                    </a:lnTo>
                    <a:lnTo>
                      <a:pt x="108" y="302"/>
                    </a:lnTo>
                    <a:lnTo>
                      <a:pt x="103" y="296"/>
                    </a:lnTo>
                    <a:lnTo>
                      <a:pt x="100" y="290"/>
                    </a:lnTo>
                    <a:lnTo>
                      <a:pt x="96" y="283"/>
                    </a:lnTo>
                    <a:lnTo>
                      <a:pt x="94" y="276"/>
                    </a:lnTo>
                    <a:lnTo>
                      <a:pt x="92" y="270"/>
                    </a:lnTo>
                    <a:lnTo>
                      <a:pt x="85" y="243"/>
                    </a:lnTo>
                    <a:lnTo>
                      <a:pt x="81" y="229"/>
                    </a:lnTo>
                    <a:lnTo>
                      <a:pt x="80" y="215"/>
                    </a:lnTo>
                    <a:lnTo>
                      <a:pt x="77" y="201"/>
                    </a:lnTo>
                    <a:lnTo>
                      <a:pt x="75" y="187"/>
                    </a:lnTo>
                    <a:lnTo>
                      <a:pt x="74" y="173"/>
                    </a:lnTo>
                    <a:lnTo>
                      <a:pt x="74" y="159"/>
                    </a:lnTo>
                    <a:lnTo>
                      <a:pt x="73" y="148"/>
                    </a:lnTo>
                    <a:lnTo>
                      <a:pt x="71" y="138"/>
                    </a:lnTo>
                    <a:lnTo>
                      <a:pt x="67" y="119"/>
                    </a:lnTo>
                    <a:lnTo>
                      <a:pt x="78" y="113"/>
                    </a:lnTo>
                    <a:lnTo>
                      <a:pt x="89" y="108"/>
                    </a:lnTo>
                    <a:lnTo>
                      <a:pt x="101" y="103"/>
                    </a:lnTo>
                    <a:lnTo>
                      <a:pt x="112" y="99"/>
                    </a:lnTo>
                    <a:lnTo>
                      <a:pt x="137" y="92"/>
                    </a:lnTo>
                    <a:lnTo>
                      <a:pt x="162" y="89"/>
                    </a:lnTo>
                    <a:lnTo>
                      <a:pt x="176" y="87"/>
                    </a:lnTo>
                    <a:lnTo>
                      <a:pt x="191" y="86"/>
                    </a:lnTo>
                    <a:lnTo>
                      <a:pt x="206" y="85"/>
                    </a:lnTo>
                    <a:lnTo>
                      <a:pt x="221" y="86"/>
                    </a:lnTo>
                    <a:lnTo>
                      <a:pt x="235" y="88"/>
                    </a:lnTo>
                    <a:lnTo>
                      <a:pt x="250" y="90"/>
                    </a:lnTo>
                    <a:lnTo>
                      <a:pt x="265" y="92"/>
                    </a:lnTo>
                    <a:lnTo>
                      <a:pt x="279" y="96"/>
                    </a:lnTo>
                    <a:lnTo>
                      <a:pt x="344" y="110"/>
                    </a:lnTo>
                    <a:lnTo>
                      <a:pt x="377" y="117"/>
                    </a:lnTo>
                    <a:lnTo>
                      <a:pt x="410" y="123"/>
                    </a:lnTo>
                    <a:lnTo>
                      <a:pt x="418" y="124"/>
                    </a:lnTo>
                    <a:lnTo>
                      <a:pt x="427" y="125"/>
                    </a:lnTo>
                    <a:lnTo>
                      <a:pt x="433" y="124"/>
                    </a:lnTo>
                    <a:lnTo>
                      <a:pt x="435" y="123"/>
                    </a:lnTo>
                    <a:lnTo>
                      <a:pt x="437" y="123"/>
                    </a:lnTo>
                    <a:lnTo>
                      <a:pt x="439" y="123"/>
                    </a:lnTo>
                    <a:lnTo>
                      <a:pt x="444" y="121"/>
                    </a:lnTo>
                    <a:lnTo>
                      <a:pt x="449" y="119"/>
                    </a:lnTo>
                    <a:lnTo>
                      <a:pt x="452" y="117"/>
                    </a:lnTo>
                    <a:lnTo>
                      <a:pt x="454" y="116"/>
                    </a:lnTo>
                    <a:lnTo>
                      <a:pt x="456" y="114"/>
                    </a:lnTo>
                    <a:lnTo>
                      <a:pt x="459" y="113"/>
                    </a:lnTo>
                    <a:lnTo>
                      <a:pt x="462" y="109"/>
                    </a:lnTo>
                    <a:lnTo>
                      <a:pt x="467" y="105"/>
                    </a:lnTo>
                    <a:lnTo>
                      <a:pt x="472" y="96"/>
                    </a:lnTo>
                    <a:lnTo>
                      <a:pt x="476" y="88"/>
                    </a:lnTo>
                    <a:lnTo>
                      <a:pt x="477" y="83"/>
                    </a:lnTo>
                    <a:lnTo>
                      <a:pt x="478" y="79"/>
                    </a:lnTo>
                    <a:lnTo>
                      <a:pt x="480" y="70"/>
                    </a:lnTo>
                    <a:lnTo>
                      <a:pt x="480" y="62"/>
                    </a:lnTo>
                    <a:lnTo>
                      <a:pt x="478" y="53"/>
                    </a:lnTo>
                    <a:lnTo>
                      <a:pt x="476" y="44"/>
                    </a:lnTo>
                    <a:lnTo>
                      <a:pt x="476" y="42"/>
                    </a:lnTo>
                    <a:lnTo>
                      <a:pt x="475" y="42"/>
                    </a:lnTo>
                    <a:lnTo>
                      <a:pt x="475" y="40"/>
                    </a:lnTo>
                    <a:lnTo>
                      <a:pt x="473" y="35"/>
                    </a:lnTo>
                    <a:lnTo>
                      <a:pt x="469" y="29"/>
                    </a:lnTo>
                    <a:lnTo>
                      <a:pt x="464" y="25"/>
                    </a:lnTo>
                    <a:lnTo>
                      <a:pt x="458" y="21"/>
                    </a:lnTo>
                    <a:lnTo>
                      <a:pt x="455" y="20"/>
                    </a:lnTo>
                    <a:lnTo>
                      <a:pt x="452" y="19"/>
                    </a:lnTo>
                    <a:lnTo>
                      <a:pt x="427" y="13"/>
                    </a:lnTo>
                    <a:lnTo>
                      <a:pt x="403" y="8"/>
                    </a:lnTo>
                    <a:lnTo>
                      <a:pt x="378" y="4"/>
                    </a:lnTo>
                    <a:lnTo>
                      <a:pt x="354" y="2"/>
                    </a:lnTo>
                    <a:lnTo>
                      <a:pt x="342" y="1"/>
                    </a:lnTo>
                    <a:lnTo>
                      <a:pt x="329" y="0"/>
                    </a:lnTo>
                    <a:lnTo>
                      <a:pt x="305" y="0"/>
                    </a:lnTo>
                    <a:lnTo>
                      <a:pt x="292" y="0"/>
                    </a:lnTo>
                    <a:lnTo>
                      <a:pt x="280" y="1"/>
                    </a:lnTo>
                    <a:lnTo>
                      <a:pt x="256" y="4"/>
                    </a:lnTo>
                    <a:lnTo>
                      <a:pt x="214" y="9"/>
                    </a:lnTo>
                    <a:lnTo>
                      <a:pt x="174" y="17"/>
                    </a:lnTo>
                    <a:lnTo>
                      <a:pt x="134" y="28"/>
                    </a:lnTo>
                    <a:lnTo>
                      <a:pt x="95" y="40"/>
                    </a:lnTo>
                    <a:lnTo>
                      <a:pt x="61" y="52"/>
                    </a:lnTo>
                    <a:lnTo>
                      <a:pt x="28" y="6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13" name="Freeform 23"/>
              <p:cNvSpPr>
                <a:spLocks noChangeAspect="1"/>
              </p:cNvSpPr>
              <p:nvPr/>
            </p:nvSpPr>
            <p:spPr bwMode="auto">
              <a:xfrm>
                <a:off x="2282" y="3046"/>
                <a:ext cx="804" cy="669"/>
              </a:xfrm>
              <a:custGeom>
                <a:avLst/>
                <a:gdLst>
                  <a:gd name="T0" fmla="*/ 4 w 804"/>
                  <a:gd name="T1" fmla="*/ 81 h 669"/>
                  <a:gd name="T2" fmla="*/ 14 w 804"/>
                  <a:gd name="T3" fmla="*/ 102 h 669"/>
                  <a:gd name="T4" fmla="*/ 33 w 804"/>
                  <a:gd name="T5" fmla="*/ 117 h 669"/>
                  <a:gd name="T6" fmla="*/ 77 w 804"/>
                  <a:gd name="T7" fmla="*/ 137 h 669"/>
                  <a:gd name="T8" fmla="*/ 292 w 804"/>
                  <a:gd name="T9" fmla="*/ 202 h 669"/>
                  <a:gd name="T10" fmla="*/ 338 w 804"/>
                  <a:gd name="T11" fmla="*/ 225 h 669"/>
                  <a:gd name="T12" fmla="*/ 351 w 804"/>
                  <a:gd name="T13" fmla="*/ 247 h 669"/>
                  <a:gd name="T14" fmla="*/ 354 w 804"/>
                  <a:gd name="T15" fmla="*/ 275 h 669"/>
                  <a:gd name="T16" fmla="*/ 346 w 804"/>
                  <a:gd name="T17" fmla="*/ 315 h 669"/>
                  <a:gd name="T18" fmla="*/ 346 w 804"/>
                  <a:gd name="T19" fmla="*/ 356 h 669"/>
                  <a:gd name="T20" fmla="*/ 358 w 804"/>
                  <a:gd name="T21" fmla="*/ 376 h 669"/>
                  <a:gd name="T22" fmla="*/ 384 w 804"/>
                  <a:gd name="T23" fmla="*/ 427 h 669"/>
                  <a:gd name="T24" fmla="*/ 429 w 804"/>
                  <a:gd name="T25" fmla="*/ 494 h 669"/>
                  <a:gd name="T26" fmla="*/ 455 w 804"/>
                  <a:gd name="T27" fmla="*/ 535 h 669"/>
                  <a:gd name="T28" fmla="*/ 482 w 804"/>
                  <a:gd name="T29" fmla="*/ 580 h 669"/>
                  <a:gd name="T30" fmla="*/ 498 w 804"/>
                  <a:gd name="T31" fmla="*/ 624 h 669"/>
                  <a:gd name="T32" fmla="*/ 510 w 804"/>
                  <a:gd name="T33" fmla="*/ 645 h 669"/>
                  <a:gd name="T34" fmla="*/ 525 w 804"/>
                  <a:gd name="T35" fmla="*/ 659 h 669"/>
                  <a:gd name="T36" fmla="*/ 547 w 804"/>
                  <a:gd name="T37" fmla="*/ 667 h 669"/>
                  <a:gd name="T38" fmla="*/ 573 w 804"/>
                  <a:gd name="T39" fmla="*/ 667 h 669"/>
                  <a:gd name="T40" fmla="*/ 577 w 804"/>
                  <a:gd name="T41" fmla="*/ 664 h 669"/>
                  <a:gd name="T42" fmla="*/ 581 w 804"/>
                  <a:gd name="T43" fmla="*/ 661 h 669"/>
                  <a:gd name="T44" fmla="*/ 600 w 804"/>
                  <a:gd name="T45" fmla="*/ 626 h 669"/>
                  <a:gd name="T46" fmla="*/ 605 w 804"/>
                  <a:gd name="T47" fmla="*/ 615 h 669"/>
                  <a:gd name="T48" fmla="*/ 621 w 804"/>
                  <a:gd name="T49" fmla="*/ 588 h 669"/>
                  <a:gd name="T50" fmla="*/ 673 w 804"/>
                  <a:gd name="T51" fmla="*/ 551 h 669"/>
                  <a:gd name="T52" fmla="*/ 732 w 804"/>
                  <a:gd name="T53" fmla="*/ 531 h 669"/>
                  <a:gd name="T54" fmla="*/ 779 w 804"/>
                  <a:gd name="T55" fmla="*/ 529 h 669"/>
                  <a:gd name="T56" fmla="*/ 784 w 804"/>
                  <a:gd name="T57" fmla="*/ 528 h 669"/>
                  <a:gd name="T58" fmla="*/ 796 w 804"/>
                  <a:gd name="T59" fmla="*/ 520 h 669"/>
                  <a:gd name="T60" fmla="*/ 803 w 804"/>
                  <a:gd name="T61" fmla="*/ 509 h 669"/>
                  <a:gd name="T62" fmla="*/ 804 w 804"/>
                  <a:gd name="T63" fmla="*/ 503 h 669"/>
                  <a:gd name="T64" fmla="*/ 803 w 804"/>
                  <a:gd name="T65" fmla="*/ 490 h 669"/>
                  <a:gd name="T66" fmla="*/ 798 w 804"/>
                  <a:gd name="T67" fmla="*/ 479 h 669"/>
                  <a:gd name="T68" fmla="*/ 789 w 804"/>
                  <a:gd name="T69" fmla="*/ 459 h 669"/>
                  <a:gd name="T70" fmla="*/ 765 w 804"/>
                  <a:gd name="T71" fmla="*/ 437 h 669"/>
                  <a:gd name="T72" fmla="*/ 741 w 804"/>
                  <a:gd name="T73" fmla="*/ 430 h 669"/>
                  <a:gd name="T74" fmla="*/ 703 w 804"/>
                  <a:gd name="T75" fmla="*/ 437 h 669"/>
                  <a:gd name="T76" fmla="*/ 670 w 804"/>
                  <a:gd name="T77" fmla="*/ 456 h 669"/>
                  <a:gd name="T78" fmla="*/ 597 w 804"/>
                  <a:gd name="T79" fmla="*/ 513 h 669"/>
                  <a:gd name="T80" fmla="*/ 571 w 804"/>
                  <a:gd name="T81" fmla="*/ 546 h 669"/>
                  <a:gd name="T82" fmla="*/ 557 w 804"/>
                  <a:gd name="T83" fmla="*/ 565 h 669"/>
                  <a:gd name="T84" fmla="*/ 529 w 804"/>
                  <a:gd name="T85" fmla="*/ 530 h 669"/>
                  <a:gd name="T86" fmla="*/ 501 w 804"/>
                  <a:gd name="T87" fmla="*/ 478 h 669"/>
                  <a:gd name="T88" fmla="*/ 471 w 804"/>
                  <a:gd name="T89" fmla="*/ 406 h 669"/>
                  <a:gd name="T90" fmla="*/ 447 w 804"/>
                  <a:gd name="T91" fmla="*/ 335 h 669"/>
                  <a:gd name="T92" fmla="*/ 438 w 804"/>
                  <a:gd name="T93" fmla="*/ 281 h 669"/>
                  <a:gd name="T94" fmla="*/ 437 w 804"/>
                  <a:gd name="T95" fmla="*/ 225 h 669"/>
                  <a:gd name="T96" fmla="*/ 439 w 804"/>
                  <a:gd name="T97" fmla="*/ 197 h 669"/>
                  <a:gd name="T98" fmla="*/ 426 w 804"/>
                  <a:gd name="T99" fmla="*/ 174 h 669"/>
                  <a:gd name="T100" fmla="*/ 388 w 804"/>
                  <a:gd name="T101" fmla="*/ 139 h 669"/>
                  <a:gd name="T102" fmla="*/ 343 w 804"/>
                  <a:gd name="T103" fmla="*/ 118 h 669"/>
                  <a:gd name="T104" fmla="*/ 328 w 804"/>
                  <a:gd name="T105" fmla="*/ 108 h 669"/>
                  <a:gd name="T106" fmla="*/ 189 w 804"/>
                  <a:gd name="T107" fmla="*/ 41 h 669"/>
                  <a:gd name="T108" fmla="*/ 135 w 804"/>
                  <a:gd name="T109" fmla="*/ 17 h 669"/>
                  <a:gd name="T110" fmla="*/ 60 w 804"/>
                  <a:gd name="T111" fmla="*/ 1 h 669"/>
                  <a:gd name="T112" fmla="*/ 26 w 804"/>
                  <a:gd name="T113" fmla="*/ 6 h 669"/>
                  <a:gd name="T114" fmla="*/ 7 w 804"/>
                  <a:gd name="T115" fmla="*/ 25 h 669"/>
                  <a:gd name="T116" fmla="*/ 0 w 804"/>
                  <a:gd name="T117" fmla="*/ 49 h 6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4"/>
                  <a:gd name="T178" fmla="*/ 0 h 669"/>
                  <a:gd name="T179" fmla="*/ 804 w 804"/>
                  <a:gd name="T180" fmla="*/ 669 h 66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4" h="669">
                    <a:moveTo>
                      <a:pt x="0" y="60"/>
                    </a:moveTo>
                    <a:lnTo>
                      <a:pt x="0" y="65"/>
                    </a:lnTo>
                    <a:lnTo>
                      <a:pt x="1" y="70"/>
                    </a:lnTo>
                    <a:lnTo>
                      <a:pt x="4" y="81"/>
                    </a:lnTo>
                    <a:lnTo>
                      <a:pt x="7" y="89"/>
                    </a:lnTo>
                    <a:lnTo>
                      <a:pt x="9" y="93"/>
                    </a:lnTo>
                    <a:lnTo>
                      <a:pt x="12" y="98"/>
                    </a:lnTo>
                    <a:lnTo>
                      <a:pt x="14" y="102"/>
                    </a:lnTo>
                    <a:lnTo>
                      <a:pt x="17" y="105"/>
                    </a:lnTo>
                    <a:lnTo>
                      <a:pt x="21" y="108"/>
                    </a:lnTo>
                    <a:lnTo>
                      <a:pt x="24" y="111"/>
                    </a:lnTo>
                    <a:lnTo>
                      <a:pt x="33" y="117"/>
                    </a:lnTo>
                    <a:lnTo>
                      <a:pt x="42" y="124"/>
                    </a:lnTo>
                    <a:lnTo>
                      <a:pt x="44" y="125"/>
                    </a:lnTo>
                    <a:lnTo>
                      <a:pt x="47" y="127"/>
                    </a:lnTo>
                    <a:lnTo>
                      <a:pt x="77" y="137"/>
                    </a:lnTo>
                    <a:lnTo>
                      <a:pt x="108" y="147"/>
                    </a:lnTo>
                    <a:lnTo>
                      <a:pt x="196" y="174"/>
                    </a:lnTo>
                    <a:lnTo>
                      <a:pt x="285" y="201"/>
                    </a:lnTo>
                    <a:lnTo>
                      <a:pt x="292" y="202"/>
                    </a:lnTo>
                    <a:lnTo>
                      <a:pt x="299" y="204"/>
                    </a:lnTo>
                    <a:lnTo>
                      <a:pt x="312" y="210"/>
                    </a:lnTo>
                    <a:lnTo>
                      <a:pt x="325" y="217"/>
                    </a:lnTo>
                    <a:lnTo>
                      <a:pt x="338" y="225"/>
                    </a:lnTo>
                    <a:lnTo>
                      <a:pt x="340" y="229"/>
                    </a:lnTo>
                    <a:lnTo>
                      <a:pt x="344" y="235"/>
                    </a:lnTo>
                    <a:lnTo>
                      <a:pt x="349" y="242"/>
                    </a:lnTo>
                    <a:lnTo>
                      <a:pt x="351" y="247"/>
                    </a:lnTo>
                    <a:lnTo>
                      <a:pt x="353" y="254"/>
                    </a:lnTo>
                    <a:lnTo>
                      <a:pt x="354" y="261"/>
                    </a:lnTo>
                    <a:lnTo>
                      <a:pt x="355" y="268"/>
                    </a:lnTo>
                    <a:lnTo>
                      <a:pt x="354" y="275"/>
                    </a:lnTo>
                    <a:lnTo>
                      <a:pt x="353" y="282"/>
                    </a:lnTo>
                    <a:lnTo>
                      <a:pt x="350" y="284"/>
                    </a:lnTo>
                    <a:lnTo>
                      <a:pt x="350" y="288"/>
                    </a:lnTo>
                    <a:lnTo>
                      <a:pt x="346" y="315"/>
                    </a:lnTo>
                    <a:lnTo>
                      <a:pt x="345" y="343"/>
                    </a:lnTo>
                    <a:lnTo>
                      <a:pt x="345" y="347"/>
                    </a:lnTo>
                    <a:lnTo>
                      <a:pt x="345" y="352"/>
                    </a:lnTo>
                    <a:lnTo>
                      <a:pt x="346" y="356"/>
                    </a:lnTo>
                    <a:lnTo>
                      <a:pt x="348" y="360"/>
                    </a:lnTo>
                    <a:lnTo>
                      <a:pt x="350" y="365"/>
                    </a:lnTo>
                    <a:lnTo>
                      <a:pt x="352" y="368"/>
                    </a:lnTo>
                    <a:lnTo>
                      <a:pt x="358" y="376"/>
                    </a:lnTo>
                    <a:lnTo>
                      <a:pt x="365" y="394"/>
                    </a:lnTo>
                    <a:lnTo>
                      <a:pt x="374" y="411"/>
                    </a:lnTo>
                    <a:lnTo>
                      <a:pt x="378" y="419"/>
                    </a:lnTo>
                    <a:lnTo>
                      <a:pt x="384" y="427"/>
                    </a:lnTo>
                    <a:lnTo>
                      <a:pt x="395" y="444"/>
                    </a:lnTo>
                    <a:lnTo>
                      <a:pt x="407" y="460"/>
                    </a:lnTo>
                    <a:lnTo>
                      <a:pt x="419" y="477"/>
                    </a:lnTo>
                    <a:lnTo>
                      <a:pt x="429" y="494"/>
                    </a:lnTo>
                    <a:lnTo>
                      <a:pt x="440" y="512"/>
                    </a:lnTo>
                    <a:lnTo>
                      <a:pt x="443" y="518"/>
                    </a:lnTo>
                    <a:lnTo>
                      <a:pt x="447" y="524"/>
                    </a:lnTo>
                    <a:lnTo>
                      <a:pt x="455" y="535"/>
                    </a:lnTo>
                    <a:lnTo>
                      <a:pt x="463" y="545"/>
                    </a:lnTo>
                    <a:lnTo>
                      <a:pt x="470" y="557"/>
                    </a:lnTo>
                    <a:lnTo>
                      <a:pt x="476" y="568"/>
                    </a:lnTo>
                    <a:lnTo>
                      <a:pt x="482" y="580"/>
                    </a:lnTo>
                    <a:lnTo>
                      <a:pt x="488" y="593"/>
                    </a:lnTo>
                    <a:lnTo>
                      <a:pt x="492" y="605"/>
                    </a:lnTo>
                    <a:lnTo>
                      <a:pt x="496" y="618"/>
                    </a:lnTo>
                    <a:lnTo>
                      <a:pt x="498" y="624"/>
                    </a:lnTo>
                    <a:lnTo>
                      <a:pt x="501" y="629"/>
                    </a:lnTo>
                    <a:lnTo>
                      <a:pt x="503" y="636"/>
                    </a:lnTo>
                    <a:lnTo>
                      <a:pt x="506" y="641"/>
                    </a:lnTo>
                    <a:lnTo>
                      <a:pt x="510" y="645"/>
                    </a:lnTo>
                    <a:lnTo>
                      <a:pt x="513" y="650"/>
                    </a:lnTo>
                    <a:lnTo>
                      <a:pt x="517" y="653"/>
                    </a:lnTo>
                    <a:lnTo>
                      <a:pt x="521" y="657"/>
                    </a:lnTo>
                    <a:lnTo>
                      <a:pt x="525" y="659"/>
                    </a:lnTo>
                    <a:lnTo>
                      <a:pt x="531" y="662"/>
                    </a:lnTo>
                    <a:lnTo>
                      <a:pt x="536" y="664"/>
                    </a:lnTo>
                    <a:lnTo>
                      <a:pt x="541" y="666"/>
                    </a:lnTo>
                    <a:lnTo>
                      <a:pt x="547" y="667"/>
                    </a:lnTo>
                    <a:lnTo>
                      <a:pt x="553" y="668"/>
                    </a:lnTo>
                    <a:lnTo>
                      <a:pt x="567" y="669"/>
                    </a:lnTo>
                    <a:lnTo>
                      <a:pt x="571" y="668"/>
                    </a:lnTo>
                    <a:lnTo>
                      <a:pt x="573" y="667"/>
                    </a:lnTo>
                    <a:lnTo>
                      <a:pt x="575" y="666"/>
                    </a:lnTo>
                    <a:lnTo>
                      <a:pt x="576" y="665"/>
                    </a:lnTo>
                    <a:lnTo>
                      <a:pt x="577" y="665"/>
                    </a:lnTo>
                    <a:lnTo>
                      <a:pt x="577" y="664"/>
                    </a:lnTo>
                    <a:lnTo>
                      <a:pt x="578" y="664"/>
                    </a:lnTo>
                    <a:lnTo>
                      <a:pt x="580" y="662"/>
                    </a:lnTo>
                    <a:lnTo>
                      <a:pt x="581" y="661"/>
                    </a:lnTo>
                    <a:lnTo>
                      <a:pt x="588" y="650"/>
                    </a:lnTo>
                    <a:lnTo>
                      <a:pt x="594" y="638"/>
                    </a:lnTo>
                    <a:lnTo>
                      <a:pt x="600" y="627"/>
                    </a:lnTo>
                    <a:lnTo>
                      <a:pt x="600" y="626"/>
                    </a:lnTo>
                    <a:lnTo>
                      <a:pt x="600" y="625"/>
                    </a:lnTo>
                    <a:lnTo>
                      <a:pt x="601" y="623"/>
                    </a:lnTo>
                    <a:lnTo>
                      <a:pt x="601" y="621"/>
                    </a:lnTo>
                    <a:lnTo>
                      <a:pt x="605" y="615"/>
                    </a:lnTo>
                    <a:lnTo>
                      <a:pt x="607" y="610"/>
                    </a:lnTo>
                    <a:lnTo>
                      <a:pt x="608" y="605"/>
                    </a:lnTo>
                    <a:lnTo>
                      <a:pt x="615" y="597"/>
                    </a:lnTo>
                    <a:lnTo>
                      <a:pt x="621" y="588"/>
                    </a:lnTo>
                    <a:lnTo>
                      <a:pt x="629" y="581"/>
                    </a:lnTo>
                    <a:lnTo>
                      <a:pt x="643" y="569"/>
                    </a:lnTo>
                    <a:lnTo>
                      <a:pt x="659" y="558"/>
                    </a:lnTo>
                    <a:lnTo>
                      <a:pt x="673" y="551"/>
                    </a:lnTo>
                    <a:lnTo>
                      <a:pt x="687" y="544"/>
                    </a:lnTo>
                    <a:lnTo>
                      <a:pt x="702" y="539"/>
                    </a:lnTo>
                    <a:lnTo>
                      <a:pt x="717" y="535"/>
                    </a:lnTo>
                    <a:lnTo>
                      <a:pt x="732" y="531"/>
                    </a:lnTo>
                    <a:lnTo>
                      <a:pt x="748" y="530"/>
                    </a:lnTo>
                    <a:lnTo>
                      <a:pt x="763" y="529"/>
                    </a:lnTo>
                    <a:lnTo>
                      <a:pt x="779" y="529"/>
                    </a:lnTo>
                    <a:lnTo>
                      <a:pt x="780" y="529"/>
                    </a:lnTo>
                    <a:lnTo>
                      <a:pt x="781" y="529"/>
                    </a:lnTo>
                    <a:lnTo>
                      <a:pt x="782" y="529"/>
                    </a:lnTo>
                    <a:lnTo>
                      <a:pt x="784" y="528"/>
                    </a:lnTo>
                    <a:lnTo>
                      <a:pt x="786" y="528"/>
                    </a:lnTo>
                    <a:lnTo>
                      <a:pt x="787" y="527"/>
                    </a:lnTo>
                    <a:lnTo>
                      <a:pt x="790" y="526"/>
                    </a:lnTo>
                    <a:lnTo>
                      <a:pt x="796" y="520"/>
                    </a:lnTo>
                    <a:lnTo>
                      <a:pt x="798" y="517"/>
                    </a:lnTo>
                    <a:lnTo>
                      <a:pt x="800" y="515"/>
                    </a:lnTo>
                    <a:lnTo>
                      <a:pt x="802" y="512"/>
                    </a:lnTo>
                    <a:lnTo>
                      <a:pt x="803" y="509"/>
                    </a:lnTo>
                    <a:lnTo>
                      <a:pt x="803" y="508"/>
                    </a:lnTo>
                    <a:lnTo>
                      <a:pt x="804" y="506"/>
                    </a:lnTo>
                    <a:lnTo>
                      <a:pt x="804" y="503"/>
                    </a:lnTo>
                    <a:lnTo>
                      <a:pt x="804" y="500"/>
                    </a:lnTo>
                    <a:lnTo>
                      <a:pt x="804" y="496"/>
                    </a:lnTo>
                    <a:lnTo>
                      <a:pt x="804" y="493"/>
                    </a:lnTo>
                    <a:lnTo>
                      <a:pt x="803" y="490"/>
                    </a:lnTo>
                    <a:lnTo>
                      <a:pt x="802" y="486"/>
                    </a:lnTo>
                    <a:lnTo>
                      <a:pt x="800" y="482"/>
                    </a:lnTo>
                    <a:lnTo>
                      <a:pt x="799" y="480"/>
                    </a:lnTo>
                    <a:lnTo>
                      <a:pt x="798" y="479"/>
                    </a:lnTo>
                    <a:lnTo>
                      <a:pt x="797" y="475"/>
                    </a:lnTo>
                    <a:lnTo>
                      <a:pt x="795" y="471"/>
                    </a:lnTo>
                    <a:lnTo>
                      <a:pt x="793" y="466"/>
                    </a:lnTo>
                    <a:lnTo>
                      <a:pt x="789" y="459"/>
                    </a:lnTo>
                    <a:lnTo>
                      <a:pt x="783" y="452"/>
                    </a:lnTo>
                    <a:lnTo>
                      <a:pt x="778" y="447"/>
                    </a:lnTo>
                    <a:lnTo>
                      <a:pt x="772" y="442"/>
                    </a:lnTo>
                    <a:lnTo>
                      <a:pt x="765" y="437"/>
                    </a:lnTo>
                    <a:lnTo>
                      <a:pt x="757" y="433"/>
                    </a:lnTo>
                    <a:lnTo>
                      <a:pt x="749" y="430"/>
                    </a:lnTo>
                    <a:lnTo>
                      <a:pt x="745" y="430"/>
                    </a:lnTo>
                    <a:lnTo>
                      <a:pt x="741" y="430"/>
                    </a:lnTo>
                    <a:lnTo>
                      <a:pt x="731" y="430"/>
                    </a:lnTo>
                    <a:lnTo>
                      <a:pt x="721" y="431"/>
                    </a:lnTo>
                    <a:lnTo>
                      <a:pt x="712" y="433"/>
                    </a:lnTo>
                    <a:lnTo>
                      <a:pt x="703" y="437"/>
                    </a:lnTo>
                    <a:lnTo>
                      <a:pt x="694" y="440"/>
                    </a:lnTo>
                    <a:lnTo>
                      <a:pt x="685" y="444"/>
                    </a:lnTo>
                    <a:lnTo>
                      <a:pt x="678" y="450"/>
                    </a:lnTo>
                    <a:lnTo>
                      <a:pt x="670" y="456"/>
                    </a:lnTo>
                    <a:lnTo>
                      <a:pt x="642" y="478"/>
                    </a:lnTo>
                    <a:lnTo>
                      <a:pt x="614" y="499"/>
                    </a:lnTo>
                    <a:lnTo>
                      <a:pt x="605" y="506"/>
                    </a:lnTo>
                    <a:lnTo>
                      <a:pt x="597" y="513"/>
                    </a:lnTo>
                    <a:lnTo>
                      <a:pt x="589" y="521"/>
                    </a:lnTo>
                    <a:lnTo>
                      <a:pt x="583" y="529"/>
                    </a:lnTo>
                    <a:lnTo>
                      <a:pt x="576" y="537"/>
                    </a:lnTo>
                    <a:lnTo>
                      <a:pt x="571" y="546"/>
                    </a:lnTo>
                    <a:lnTo>
                      <a:pt x="566" y="556"/>
                    </a:lnTo>
                    <a:lnTo>
                      <a:pt x="560" y="565"/>
                    </a:lnTo>
                    <a:lnTo>
                      <a:pt x="557" y="565"/>
                    </a:lnTo>
                    <a:lnTo>
                      <a:pt x="556" y="565"/>
                    </a:lnTo>
                    <a:lnTo>
                      <a:pt x="546" y="554"/>
                    </a:lnTo>
                    <a:lnTo>
                      <a:pt x="538" y="542"/>
                    </a:lnTo>
                    <a:lnTo>
                      <a:pt x="529" y="530"/>
                    </a:lnTo>
                    <a:lnTo>
                      <a:pt x="521" y="517"/>
                    </a:lnTo>
                    <a:lnTo>
                      <a:pt x="513" y="504"/>
                    </a:lnTo>
                    <a:lnTo>
                      <a:pt x="507" y="492"/>
                    </a:lnTo>
                    <a:lnTo>
                      <a:pt x="501" y="478"/>
                    </a:lnTo>
                    <a:lnTo>
                      <a:pt x="496" y="465"/>
                    </a:lnTo>
                    <a:lnTo>
                      <a:pt x="489" y="446"/>
                    </a:lnTo>
                    <a:lnTo>
                      <a:pt x="481" y="430"/>
                    </a:lnTo>
                    <a:lnTo>
                      <a:pt x="471" y="406"/>
                    </a:lnTo>
                    <a:lnTo>
                      <a:pt x="466" y="394"/>
                    </a:lnTo>
                    <a:lnTo>
                      <a:pt x="461" y="382"/>
                    </a:lnTo>
                    <a:lnTo>
                      <a:pt x="454" y="359"/>
                    </a:lnTo>
                    <a:lnTo>
                      <a:pt x="447" y="335"/>
                    </a:lnTo>
                    <a:lnTo>
                      <a:pt x="446" y="329"/>
                    </a:lnTo>
                    <a:lnTo>
                      <a:pt x="445" y="324"/>
                    </a:lnTo>
                    <a:lnTo>
                      <a:pt x="440" y="302"/>
                    </a:lnTo>
                    <a:lnTo>
                      <a:pt x="438" y="281"/>
                    </a:lnTo>
                    <a:lnTo>
                      <a:pt x="436" y="258"/>
                    </a:lnTo>
                    <a:lnTo>
                      <a:pt x="436" y="236"/>
                    </a:lnTo>
                    <a:lnTo>
                      <a:pt x="436" y="231"/>
                    </a:lnTo>
                    <a:lnTo>
                      <a:pt x="437" y="225"/>
                    </a:lnTo>
                    <a:lnTo>
                      <a:pt x="439" y="217"/>
                    </a:lnTo>
                    <a:lnTo>
                      <a:pt x="440" y="210"/>
                    </a:lnTo>
                    <a:lnTo>
                      <a:pt x="439" y="203"/>
                    </a:lnTo>
                    <a:lnTo>
                      <a:pt x="439" y="197"/>
                    </a:lnTo>
                    <a:lnTo>
                      <a:pt x="436" y="190"/>
                    </a:lnTo>
                    <a:lnTo>
                      <a:pt x="433" y="184"/>
                    </a:lnTo>
                    <a:lnTo>
                      <a:pt x="430" y="179"/>
                    </a:lnTo>
                    <a:lnTo>
                      <a:pt x="426" y="174"/>
                    </a:lnTo>
                    <a:lnTo>
                      <a:pt x="418" y="164"/>
                    </a:lnTo>
                    <a:lnTo>
                      <a:pt x="408" y="155"/>
                    </a:lnTo>
                    <a:lnTo>
                      <a:pt x="399" y="147"/>
                    </a:lnTo>
                    <a:lnTo>
                      <a:pt x="388" y="139"/>
                    </a:lnTo>
                    <a:lnTo>
                      <a:pt x="378" y="133"/>
                    </a:lnTo>
                    <a:lnTo>
                      <a:pt x="366" y="127"/>
                    </a:lnTo>
                    <a:lnTo>
                      <a:pt x="355" y="122"/>
                    </a:lnTo>
                    <a:lnTo>
                      <a:pt x="343" y="118"/>
                    </a:lnTo>
                    <a:lnTo>
                      <a:pt x="339" y="115"/>
                    </a:lnTo>
                    <a:lnTo>
                      <a:pt x="336" y="112"/>
                    </a:lnTo>
                    <a:lnTo>
                      <a:pt x="331" y="110"/>
                    </a:lnTo>
                    <a:lnTo>
                      <a:pt x="328" y="108"/>
                    </a:lnTo>
                    <a:lnTo>
                      <a:pt x="292" y="92"/>
                    </a:lnTo>
                    <a:lnTo>
                      <a:pt x="258" y="76"/>
                    </a:lnTo>
                    <a:lnTo>
                      <a:pt x="223" y="59"/>
                    </a:lnTo>
                    <a:lnTo>
                      <a:pt x="189" y="41"/>
                    </a:lnTo>
                    <a:lnTo>
                      <a:pt x="172" y="32"/>
                    </a:lnTo>
                    <a:lnTo>
                      <a:pt x="154" y="24"/>
                    </a:lnTo>
                    <a:lnTo>
                      <a:pt x="144" y="20"/>
                    </a:lnTo>
                    <a:lnTo>
                      <a:pt x="135" y="17"/>
                    </a:lnTo>
                    <a:lnTo>
                      <a:pt x="117" y="11"/>
                    </a:lnTo>
                    <a:lnTo>
                      <a:pt x="98" y="7"/>
                    </a:lnTo>
                    <a:lnTo>
                      <a:pt x="79" y="3"/>
                    </a:lnTo>
                    <a:lnTo>
                      <a:pt x="60" y="1"/>
                    </a:lnTo>
                    <a:lnTo>
                      <a:pt x="50" y="0"/>
                    </a:lnTo>
                    <a:lnTo>
                      <a:pt x="41" y="0"/>
                    </a:lnTo>
                    <a:lnTo>
                      <a:pt x="30" y="4"/>
                    </a:lnTo>
                    <a:lnTo>
                      <a:pt x="26" y="6"/>
                    </a:lnTo>
                    <a:lnTo>
                      <a:pt x="21" y="9"/>
                    </a:lnTo>
                    <a:lnTo>
                      <a:pt x="14" y="15"/>
                    </a:lnTo>
                    <a:lnTo>
                      <a:pt x="9" y="22"/>
                    </a:lnTo>
                    <a:lnTo>
                      <a:pt x="7" y="25"/>
                    </a:lnTo>
                    <a:lnTo>
                      <a:pt x="5" y="30"/>
                    </a:lnTo>
                    <a:lnTo>
                      <a:pt x="3" y="34"/>
                    </a:lnTo>
                    <a:lnTo>
                      <a:pt x="2" y="39"/>
                    </a:lnTo>
                    <a:lnTo>
                      <a:pt x="0" y="49"/>
                    </a:lnTo>
                    <a:lnTo>
                      <a:pt x="0" y="54"/>
                    </a:lnTo>
                    <a:lnTo>
                      <a:pt x="0" y="6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14" name="Freeform 24"/>
              <p:cNvSpPr>
                <a:spLocks noChangeAspect="1"/>
              </p:cNvSpPr>
              <p:nvPr/>
            </p:nvSpPr>
            <p:spPr bwMode="auto">
              <a:xfrm>
                <a:off x="1471" y="3026"/>
                <a:ext cx="788" cy="432"/>
              </a:xfrm>
              <a:custGeom>
                <a:avLst/>
                <a:gdLst>
                  <a:gd name="T0" fmla="*/ 787 w 788"/>
                  <a:gd name="T1" fmla="*/ 82 h 432"/>
                  <a:gd name="T2" fmla="*/ 777 w 788"/>
                  <a:gd name="T3" fmla="*/ 48 h 432"/>
                  <a:gd name="T4" fmla="*/ 750 w 788"/>
                  <a:gd name="T5" fmla="*/ 26 h 432"/>
                  <a:gd name="T6" fmla="*/ 714 w 788"/>
                  <a:gd name="T7" fmla="*/ 22 h 432"/>
                  <a:gd name="T8" fmla="*/ 691 w 788"/>
                  <a:gd name="T9" fmla="*/ 34 h 432"/>
                  <a:gd name="T10" fmla="*/ 634 w 788"/>
                  <a:gd name="T11" fmla="*/ 105 h 432"/>
                  <a:gd name="T12" fmla="*/ 566 w 788"/>
                  <a:gd name="T13" fmla="*/ 213 h 432"/>
                  <a:gd name="T14" fmla="*/ 530 w 788"/>
                  <a:gd name="T15" fmla="*/ 286 h 432"/>
                  <a:gd name="T16" fmla="*/ 510 w 788"/>
                  <a:gd name="T17" fmla="*/ 314 h 432"/>
                  <a:gd name="T18" fmla="*/ 478 w 788"/>
                  <a:gd name="T19" fmla="*/ 331 h 432"/>
                  <a:gd name="T20" fmla="*/ 431 w 788"/>
                  <a:gd name="T21" fmla="*/ 280 h 432"/>
                  <a:gd name="T22" fmla="*/ 371 w 788"/>
                  <a:gd name="T23" fmla="*/ 226 h 432"/>
                  <a:gd name="T24" fmla="*/ 300 w 788"/>
                  <a:gd name="T25" fmla="*/ 178 h 432"/>
                  <a:gd name="T26" fmla="*/ 257 w 788"/>
                  <a:gd name="T27" fmla="*/ 144 h 432"/>
                  <a:gd name="T28" fmla="*/ 228 w 788"/>
                  <a:gd name="T29" fmla="*/ 94 h 432"/>
                  <a:gd name="T30" fmla="*/ 198 w 788"/>
                  <a:gd name="T31" fmla="*/ 21 h 432"/>
                  <a:gd name="T32" fmla="*/ 184 w 788"/>
                  <a:gd name="T33" fmla="*/ 6 h 432"/>
                  <a:gd name="T34" fmla="*/ 155 w 788"/>
                  <a:gd name="T35" fmla="*/ 0 h 432"/>
                  <a:gd name="T36" fmla="*/ 123 w 788"/>
                  <a:gd name="T37" fmla="*/ 22 h 432"/>
                  <a:gd name="T38" fmla="*/ 120 w 788"/>
                  <a:gd name="T39" fmla="*/ 57 h 432"/>
                  <a:gd name="T40" fmla="*/ 118 w 788"/>
                  <a:gd name="T41" fmla="*/ 89 h 432"/>
                  <a:gd name="T42" fmla="*/ 106 w 788"/>
                  <a:gd name="T43" fmla="*/ 127 h 432"/>
                  <a:gd name="T44" fmla="*/ 95 w 788"/>
                  <a:gd name="T45" fmla="*/ 146 h 432"/>
                  <a:gd name="T46" fmla="*/ 80 w 788"/>
                  <a:gd name="T47" fmla="*/ 162 h 432"/>
                  <a:gd name="T48" fmla="*/ 25 w 788"/>
                  <a:gd name="T49" fmla="*/ 219 h 432"/>
                  <a:gd name="T50" fmla="*/ 0 w 788"/>
                  <a:gd name="T51" fmla="*/ 266 h 432"/>
                  <a:gd name="T52" fmla="*/ 3 w 788"/>
                  <a:gd name="T53" fmla="*/ 287 h 432"/>
                  <a:gd name="T54" fmla="*/ 32 w 788"/>
                  <a:gd name="T55" fmla="*/ 300 h 432"/>
                  <a:gd name="T56" fmla="*/ 50 w 788"/>
                  <a:gd name="T57" fmla="*/ 295 h 432"/>
                  <a:gd name="T58" fmla="*/ 74 w 788"/>
                  <a:gd name="T59" fmla="*/ 283 h 432"/>
                  <a:gd name="T60" fmla="*/ 91 w 788"/>
                  <a:gd name="T61" fmla="*/ 269 h 432"/>
                  <a:gd name="T62" fmla="*/ 97 w 788"/>
                  <a:gd name="T63" fmla="*/ 264 h 432"/>
                  <a:gd name="T64" fmla="*/ 118 w 788"/>
                  <a:gd name="T65" fmla="*/ 237 h 432"/>
                  <a:gd name="T66" fmla="*/ 130 w 788"/>
                  <a:gd name="T67" fmla="*/ 211 h 432"/>
                  <a:gd name="T68" fmla="*/ 140 w 788"/>
                  <a:gd name="T69" fmla="*/ 169 h 432"/>
                  <a:gd name="T70" fmla="*/ 150 w 788"/>
                  <a:gd name="T71" fmla="*/ 131 h 432"/>
                  <a:gd name="T72" fmla="*/ 172 w 788"/>
                  <a:gd name="T73" fmla="*/ 116 h 432"/>
                  <a:gd name="T74" fmla="*/ 190 w 788"/>
                  <a:gd name="T75" fmla="*/ 130 h 432"/>
                  <a:gd name="T76" fmla="*/ 207 w 788"/>
                  <a:gd name="T77" fmla="*/ 158 h 432"/>
                  <a:gd name="T78" fmla="*/ 250 w 788"/>
                  <a:gd name="T79" fmla="*/ 223 h 432"/>
                  <a:gd name="T80" fmla="*/ 373 w 788"/>
                  <a:gd name="T81" fmla="*/ 329 h 432"/>
                  <a:gd name="T82" fmla="*/ 433 w 788"/>
                  <a:gd name="T83" fmla="*/ 377 h 432"/>
                  <a:gd name="T84" fmla="*/ 454 w 788"/>
                  <a:gd name="T85" fmla="*/ 413 h 432"/>
                  <a:gd name="T86" fmla="*/ 496 w 788"/>
                  <a:gd name="T87" fmla="*/ 432 h 432"/>
                  <a:gd name="T88" fmla="*/ 517 w 788"/>
                  <a:gd name="T89" fmla="*/ 427 h 432"/>
                  <a:gd name="T90" fmla="*/ 561 w 788"/>
                  <a:gd name="T91" fmla="*/ 399 h 432"/>
                  <a:gd name="T92" fmla="*/ 577 w 788"/>
                  <a:gd name="T93" fmla="*/ 384 h 432"/>
                  <a:gd name="T94" fmla="*/ 646 w 788"/>
                  <a:gd name="T95" fmla="*/ 310 h 432"/>
                  <a:gd name="T96" fmla="*/ 693 w 788"/>
                  <a:gd name="T97" fmla="*/ 253 h 432"/>
                  <a:gd name="T98" fmla="*/ 714 w 788"/>
                  <a:gd name="T99" fmla="*/ 225 h 432"/>
                  <a:gd name="T100" fmla="*/ 753 w 788"/>
                  <a:gd name="T101" fmla="*/ 165 h 432"/>
                  <a:gd name="T102" fmla="*/ 782 w 788"/>
                  <a:gd name="T103" fmla="*/ 106 h 4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8"/>
                  <a:gd name="T157" fmla="*/ 0 h 432"/>
                  <a:gd name="T158" fmla="*/ 788 w 788"/>
                  <a:gd name="T159" fmla="*/ 432 h 4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8" h="432">
                    <a:moveTo>
                      <a:pt x="782" y="106"/>
                    </a:moveTo>
                    <a:lnTo>
                      <a:pt x="784" y="98"/>
                    </a:lnTo>
                    <a:lnTo>
                      <a:pt x="786" y="91"/>
                    </a:lnTo>
                    <a:lnTo>
                      <a:pt x="786" y="87"/>
                    </a:lnTo>
                    <a:lnTo>
                      <a:pt x="787" y="82"/>
                    </a:lnTo>
                    <a:lnTo>
                      <a:pt x="788" y="75"/>
                    </a:lnTo>
                    <a:lnTo>
                      <a:pt x="785" y="64"/>
                    </a:lnTo>
                    <a:lnTo>
                      <a:pt x="784" y="60"/>
                    </a:lnTo>
                    <a:lnTo>
                      <a:pt x="782" y="55"/>
                    </a:lnTo>
                    <a:lnTo>
                      <a:pt x="777" y="48"/>
                    </a:lnTo>
                    <a:lnTo>
                      <a:pt x="770" y="39"/>
                    </a:lnTo>
                    <a:lnTo>
                      <a:pt x="766" y="35"/>
                    </a:lnTo>
                    <a:lnTo>
                      <a:pt x="763" y="33"/>
                    </a:lnTo>
                    <a:lnTo>
                      <a:pt x="755" y="27"/>
                    </a:lnTo>
                    <a:lnTo>
                      <a:pt x="750" y="26"/>
                    </a:lnTo>
                    <a:lnTo>
                      <a:pt x="747" y="24"/>
                    </a:lnTo>
                    <a:lnTo>
                      <a:pt x="738" y="21"/>
                    </a:lnTo>
                    <a:lnTo>
                      <a:pt x="728" y="21"/>
                    </a:lnTo>
                    <a:lnTo>
                      <a:pt x="719" y="21"/>
                    </a:lnTo>
                    <a:lnTo>
                      <a:pt x="714" y="22"/>
                    </a:lnTo>
                    <a:lnTo>
                      <a:pt x="708" y="24"/>
                    </a:lnTo>
                    <a:lnTo>
                      <a:pt x="703" y="25"/>
                    </a:lnTo>
                    <a:lnTo>
                      <a:pt x="699" y="27"/>
                    </a:lnTo>
                    <a:lnTo>
                      <a:pt x="694" y="31"/>
                    </a:lnTo>
                    <a:lnTo>
                      <a:pt x="691" y="34"/>
                    </a:lnTo>
                    <a:lnTo>
                      <a:pt x="679" y="48"/>
                    </a:lnTo>
                    <a:lnTo>
                      <a:pt x="667" y="62"/>
                    </a:lnTo>
                    <a:lnTo>
                      <a:pt x="656" y="76"/>
                    </a:lnTo>
                    <a:lnTo>
                      <a:pt x="644" y="90"/>
                    </a:lnTo>
                    <a:lnTo>
                      <a:pt x="634" y="105"/>
                    </a:lnTo>
                    <a:lnTo>
                      <a:pt x="623" y="120"/>
                    </a:lnTo>
                    <a:lnTo>
                      <a:pt x="603" y="150"/>
                    </a:lnTo>
                    <a:lnTo>
                      <a:pt x="583" y="182"/>
                    </a:lnTo>
                    <a:lnTo>
                      <a:pt x="573" y="198"/>
                    </a:lnTo>
                    <a:lnTo>
                      <a:pt x="566" y="213"/>
                    </a:lnTo>
                    <a:lnTo>
                      <a:pt x="558" y="232"/>
                    </a:lnTo>
                    <a:lnTo>
                      <a:pt x="549" y="250"/>
                    </a:lnTo>
                    <a:lnTo>
                      <a:pt x="544" y="259"/>
                    </a:lnTo>
                    <a:lnTo>
                      <a:pt x="539" y="267"/>
                    </a:lnTo>
                    <a:lnTo>
                      <a:pt x="530" y="286"/>
                    </a:lnTo>
                    <a:lnTo>
                      <a:pt x="525" y="293"/>
                    </a:lnTo>
                    <a:lnTo>
                      <a:pt x="523" y="296"/>
                    </a:lnTo>
                    <a:lnTo>
                      <a:pt x="521" y="300"/>
                    </a:lnTo>
                    <a:lnTo>
                      <a:pt x="516" y="307"/>
                    </a:lnTo>
                    <a:lnTo>
                      <a:pt x="510" y="314"/>
                    </a:lnTo>
                    <a:lnTo>
                      <a:pt x="504" y="320"/>
                    </a:lnTo>
                    <a:lnTo>
                      <a:pt x="499" y="327"/>
                    </a:lnTo>
                    <a:lnTo>
                      <a:pt x="493" y="333"/>
                    </a:lnTo>
                    <a:lnTo>
                      <a:pt x="486" y="339"/>
                    </a:lnTo>
                    <a:lnTo>
                      <a:pt x="478" y="331"/>
                    </a:lnTo>
                    <a:lnTo>
                      <a:pt x="470" y="324"/>
                    </a:lnTo>
                    <a:lnTo>
                      <a:pt x="455" y="309"/>
                    </a:lnTo>
                    <a:lnTo>
                      <a:pt x="448" y="301"/>
                    </a:lnTo>
                    <a:lnTo>
                      <a:pt x="441" y="292"/>
                    </a:lnTo>
                    <a:lnTo>
                      <a:pt x="431" y="280"/>
                    </a:lnTo>
                    <a:lnTo>
                      <a:pt x="419" y="267"/>
                    </a:lnTo>
                    <a:lnTo>
                      <a:pt x="408" y="256"/>
                    </a:lnTo>
                    <a:lnTo>
                      <a:pt x="397" y="246"/>
                    </a:lnTo>
                    <a:lnTo>
                      <a:pt x="383" y="235"/>
                    </a:lnTo>
                    <a:lnTo>
                      <a:pt x="371" y="226"/>
                    </a:lnTo>
                    <a:lnTo>
                      <a:pt x="358" y="216"/>
                    </a:lnTo>
                    <a:lnTo>
                      <a:pt x="344" y="208"/>
                    </a:lnTo>
                    <a:lnTo>
                      <a:pt x="328" y="198"/>
                    </a:lnTo>
                    <a:lnTo>
                      <a:pt x="313" y="188"/>
                    </a:lnTo>
                    <a:lnTo>
                      <a:pt x="300" y="178"/>
                    </a:lnTo>
                    <a:lnTo>
                      <a:pt x="288" y="170"/>
                    </a:lnTo>
                    <a:lnTo>
                      <a:pt x="276" y="160"/>
                    </a:lnTo>
                    <a:lnTo>
                      <a:pt x="264" y="151"/>
                    </a:lnTo>
                    <a:lnTo>
                      <a:pt x="260" y="147"/>
                    </a:lnTo>
                    <a:lnTo>
                      <a:pt x="257" y="144"/>
                    </a:lnTo>
                    <a:lnTo>
                      <a:pt x="254" y="139"/>
                    </a:lnTo>
                    <a:lnTo>
                      <a:pt x="251" y="136"/>
                    </a:lnTo>
                    <a:lnTo>
                      <a:pt x="243" y="122"/>
                    </a:lnTo>
                    <a:lnTo>
                      <a:pt x="235" y="108"/>
                    </a:lnTo>
                    <a:lnTo>
                      <a:pt x="228" y="94"/>
                    </a:lnTo>
                    <a:lnTo>
                      <a:pt x="221" y="80"/>
                    </a:lnTo>
                    <a:lnTo>
                      <a:pt x="215" y="65"/>
                    </a:lnTo>
                    <a:lnTo>
                      <a:pt x="208" y="51"/>
                    </a:lnTo>
                    <a:lnTo>
                      <a:pt x="203" y="36"/>
                    </a:lnTo>
                    <a:lnTo>
                      <a:pt x="198" y="21"/>
                    </a:lnTo>
                    <a:lnTo>
                      <a:pt x="196" y="17"/>
                    </a:lnTo>
                    <a:lnTo>
                      <a:pt x="193" y="14"/>
                    </a:lnTo>
                    <a:lnTo>
                      <a:pt x="190" y="10"/>
                    </a:lnTo>
                    <a:lnTo>
                      <a:pt x="187" y="7"/>
                    </a:lnTo>
                    <a:lnTo>
                      <a:pt x="184" y="6"/>
                    </a:lnTo>
                    <a:lnTo>
                      <a:pt x="180" y="4"/>
                    </a:lnTo>
                    <a:lnTo>
                      <a:pt x="176" y="2"/>
                    </a:lnTo>
                    <a:lnTo>
                      <a:pt x="172" y="1"/>
                    </a:lnTo>
                    <a:lnTo>
                      <a:pt x="163" y="0"/>
                    </a:lnTo>
                    <a:lnTo>
                      <a:pt x="155" y="0"/>
                    </a:lnTo>
                    <a:lnTo>
                      <a:pt x="148" y="2"/>
                    </a:lnTo>
                    <a:lnTo>
                      <a:pt x="141" y="5"/>
                    </a:lnTo>
                    <a:lnTo>
                      <a:pt x="135" y="9"/>
                    </a:lnTo>
                    <a:lnTo>
                      <a:pt x="128" y="15"/>
                    </a:lnTo>
                    <a:lnTo>
                      <a:pt x="123" y="22"/>
                    </a:lnTo>
                    <a:lnTo>
                      <a:pt x="120" y="26"/>
                    </a:lnTo>
                    <a:lnTo>
                      <a:pt x="118" y="30"/>
                    </a:lnTo>
                    <a:lnTo>
                      <a:pt x="116" y="39"/>
                    </a:lnTo>
                    <a:lnTo>
                      <a:pt x="118" y="48"/>
                    </a:lnTo>
                    <a:lnTo>
                      <a:pt x="120" y="57"/>
                    </a:lnTo>
                    <a:lnTo>
                      <a:pt x="121" y="68"/>
                    </a:lnTo>
                    <a:lnTo>
                      <a:pt x="121" y="77"/>
                    </a:lnTo>
                    <a:lnTo>
                      <a:pt x="120" y="83"/>
                    </a:lnTo>
                    <a:lnTo>
                      <a:pt x="119" y="86"/>
                    </a:lnTo>
                    <a:lnTo>
                      <a:pt x="118" y="89"/>
                    </a:lnTo>
                    <a:lnTo>
                      <a:pt x="116" y="96"/>
                    </a:lnTo>
                    <a:lnTo>
                      <a:pt x="116" y="103"/>
                    </a:lnTo>
                    <a:lnTo>
                      <a:pt x="113" y="109"/>
                    </a:lnTo>
                    <a:lnTo>
                      <a:pt x="111" y="115"/>
                    </a:lnTo>
                    <a:lnTo>
                      <a:pt x="106" y="127"/>
                    </a:lnTo>
                    <a:lnTo>
                      <a:pt x="103" y="131"/>
                    </a:lnTo>
                    <a:lnTo>
                      <a:pt x="101" y="137"/>
                    </a:lnTo>
                    <a:lnTo>
                      <a:pt x="99" y="138"/>
                    </a:lnTo>
                    <a:lnTo>
                      <a:pt x="97" y="141"/>
                    </a:lnTo>
                    <a:lnTo>
                      <a:pt x="95" y="146"/>
                    </a:lnTo>
                    <a:lnTo>
                      <a:pt x="90" y="150"/>
                    </a:lnTo>
                    <a:lnTo>
                      <a:pt x="87" y="154"/>
                    </a:lnTo>
                    <a:lnTo>
                      <a:pt x="85" y="156"/>
                    </a:lnTo>
                    <a:lnTo>
                      <a:pt x="83" y="158"/>
                    </a:lnTo>
                    <a:lnTo>
                      <a:pt x="80" y="162"/>
                    </a:lnTo>
                    <a:lnTo>
                      <a:pt x="64" y="177"/>
                    </a:lnTo>
                    <a:lnTo>
                      <a:pt x="49" y="192"/>
                    </a:lnTo>
                    <a:lnTo>
                      <a:pt x="38" y="204"/>
                    </a:lnTo>
                    <a:lnTo>
                      <a:pt x="32" y="210"/>
                    </a:lnTo>
                    <a:lnTo>
                      <a:pt x="25" y="219"/>
                    </a:lnTo>
                    <a:lnTo>
                      <a:pt x="18" y="228"/>
                    </a:lnTo>
                    <a:lnTo>
                      <a:pt x="11" y="241"/>
                    </a:lnTo>
                    <a:lnTo>
                      <a:pt x="4" y="254"/>
                    </a:lnTo>
                    <a:lnTo>
                      <a:pt x="2" y="260"/>
                    </a:lnTo>
                    <a:lnTo>
                      <a:pt x="0" y="266"/>
                    </a:lnTo>
                    <a:lnTo>
                      <a:pt x="0" y="267"/>
                    </a:lnTo>
                    <a:lnTo>
                      <a:pt x="0" y="271"/>
                    </a:lnTo>
                    <a:lnTo>
                      <a:pt x="0" y="276"/>
                    </a:lnTo>
                    <a:lnTo>
                      <a:pt x="1" y="281"/>
                    </a:lnTo>
                    <a:lnTo>
                      <a:pt x="3" y="287"/>
                    </a:lnTo>
                    <a:lnTo>
                      <a:pt x="5" y="291"/>
                    </a:lnTo>
                    <a:lnTo>
                      <a:pt x="9" y="297"/>
                    </a:lnTo>
                    <a:lnTo>
                      <a:pt x="18" y="299"/>
                    </a:lnTo>
                    <a:lnTo>
                      <a:pt x="28" y="300"/>
                    </a:lnTo>
                    <a:lnTo>
                      <a:pt x="32" y="300"/>
                    </a:lnTo>
                    <a:lnTo>
                      <a:pt x="37" y="300"/>
                    </a:lnTo>
                    <a:lnTo>
                      <a:pt x="42" y="299"/>
                    </a:lnTo>
                    <a:lnTo>
                      <a:pt x="47" y="297"/>
                    </a:lnTo>
                    <a:lnTo>
                      <a:pt x="48" y="296"/>
                    </a:lnTo>
                    <a:lnTo>
                      <a:pt x="50" y="295"/>
                    </a:lnTo>
                    <a:lnTo>
                      <a:pt x="53" y="294"/>
                    </a:lnTo>
                    <a:lnTo>
                      <a:pt x="60" y="291"/>
                    </a:lnTo>
                    <a:lnTo>
                      <a:pt x="67" y="288"/>
                    </a:lnTo>
                    <a:lnTo>
                      <a:pt x="70" y="285"/>
                    </a:lnTo>
                    <a:lnTo>
                      <a:pt x="74" y="283"/>
                    </a:lnTo>
                    <a:lnTo>
                      <a:pt x="76" y="281"/>
                    </a:lnTo>
                    <a:lnTo>
                      <a:pt x="80" y="279"/>
                    </a:lnTo>
                    <a:lnTo>
                      <a:pt x="82" y="276"/>
                    </a:lnTo>
                    <a:lnTo>
                      <a:pt x="85" y="274"/>
                    </a:lnTo>
                    <a:lnTo>
                      <a:pt x="91" y="269"/>
                    </a:lnTo>
                    <a:lnTo>
                      <a:pt x="94" y="267"/>
                    </a:lnTo>
                    <a:lnTo>
                      <a:pt x="95" y="266"/>
                    </a:lnTo>
                    <a:lnTo>
                      <a:pt x="95" y="265"/>
                    </a:lnTo>
                    <a:lnTo>
                      <a:pt x="96" y="264"/>
                    </a:lnTo>
                    <a:lnTo>
                      <a:pt x="97" y="264"/>
                    </a:lnTo>
                    <a:lnTo>
                      <a:pt x="104" y="255"/>
                    </a:lnTo>
                    <a:lnTo>
                      <a:pt x="113" y="247"/>
                    </a:lnTo>
                    <a:lnTo>
                      <a:pt x="117" y="240"/>
                    </a:lnTo>
                    <a:lnTo>
                      <a:pt x="118" y="237"/>
                    </a:lnTo>
                    <a:lnTo>
                      <a:pt x="118" y="236"/>
                    </a:lnTo>
                    <a:lnTo>
                      <a:pt x="119" y="235"/>
                    </a:lnTo>
                    <a:lnTo>
                      <a:pt x="122" y="232"/>
                    </a:lnTo>
                    <a:lnTo>
                      <a:pt x="130" y="211"/>
                    </a:lnTo>
                    <a:lnTo>
                      <a:pt x="133" y="199"/>
                    </a:lnTo>
                    <a:lnTo>
                      <a:pt x="135" y="194"/>
                    </a:lnTo>
                    <a:lnTo>
                      <a:pt x="137" y="189"/>
                    </a:lnTo>
                    <a:lnTo>
                      <a:pt x="139" y="178"/>
                    </a:lnTo>
                    <a:lnTo>
                      <a:pt x="140" y="169"/>
                    </a:lnTo>
                    <a:lnTo>
                      <a:pt x="141" y="161"/>
                    </a:lnTo>
                    <a:lnTo>
                      <a:pt x="142" y="153"/>
                    </a:lnTo>
                    <a:lnTo>
                      <a:pt x="144" y="145"/>
                    </a:lnTo>
                    <a:lnTo>
                      <a:pt x="146" y="138"/>
                    </a:lnTo>
                    <a:lnTo>
                      <a:pt x="150" y="131"/>
                    </a:lnTo>
                    <a:lnTo>
                      <a:pt x="153" y="125"/>
                    </a:lnTo>
                    <a:lnTo>
                      <a:pt x="158" y="119"/>
                    </a:lnTo>
                    <a:lnTo>
                      <a:pt x="163" y="113"/>
                    </a:lnTo>
                    <a:lnTo>
                      <a:pt x="168" y="114"/>
                    </a:lnTo>
                    <a:lnTo>
                      <a:pt x="172" y="116"/>
                    </a:lnTo>
                    <a:lnTo>
                      <a:pt x="177" y="117"/>
                    </a:lnTo>
                    <a:lnTo>
                      <a:pt x="180" y="120"/>
                    </a:lnTo>
                    <a:lnTo>
                      <a:pt x="184" y="123"/>
                    </a:lnTo>
                    <a:lnTo>
                      <a:pt x="187" y="126"/>
                    </a:lnTo>
                    <a:lnTo>
                      <a:pt x="190" y="130"/>
                    </a:lnTo>
                    <a:lnTo>
                      <a:pt x="193" y="135"/>
                    </a:lnTo>
                    <a:lnTo>
                      <a:pt x="196" y="141"/>
                    </a:lnTo>
                    <a:lnTo>
                      <a:pt x="200" y="147"/>
                    </a:lnTo>
                    <a:lnTo>
                      <a:pt x="203" y="152"/>
                    </a:lnTo>
                    <a:lnTo>
                      <a:pt x="207" y="158"/>
                    </a:lnTo>
                    <a:lnTo>
                      <a:pt x="215" y="174"/>
                    </a:lnTo>
                    <a:lnTo>
                      <a:pt x="225" y="190"/>
                    </a:lnTo>
                    <a:lnTo>
                      <a:pt x="235" y="204"/>
                    </a:lnTo>
                    <a:lnTo>
                      <a:pt x="245" y="217"/>
                    </a:lnTo>
                    <a:lnTo>
                      <a:pt x="250" y="223"/>
                    </a:lnTo>
                    <a:lnTo>
                      <a:pt x="257" y="230"/>
                    </a:lnTo>
                    <a:lnTo>
                      <a:pt x="270" y="242"/>
                    </a:lnTo>
                    <a:lnTo>
                      <a:pt x="327" y="293"/>
                    </a:lnTo>
                    <a:lnTo>
                      <a:pt x="357" y="317"/>
                    </a:lnTo>
                    <a:lnTo>
                      <a:pt x="373" y="329"/>
                    </a:lnTo>
                    <a:lnTo>
                      <a:pt x="389" y="341"/>
                    </a:lnTo>
                    <a:lnTo>
                      <a:pt x="400" y="349"/>
                    </a:lnTo>
                    <a:lnTo>
                      <a:pt x="412" y="358"/>
                    </a:lnTo>
                    <a:lnTo>
                      <a:pt x="422" y="367"/>
                    </a:lnTo>
                    <a:lnTo>
                      <a:pt x="433" y="377"/>
                    </a:lnTo>
                    <a:lnTo>
                      <a:pt x="436" y="381"/>
                    </a:lnTo>
                    <a:lnTo>
                      <a:pt x="440" y="385"/>
                    </a:lnTo>
                    <a:lnTo>
                      <a:pt x="446" y="394"/>
                    </a:lnTo>
                    <a:lnTo>
                      <a:pt x="450" y="403"/>
                    </a:lnTo>
                    <a:lnTo>
                      <a:pt x="454" y="413"/>
                    </a:lnTo>
                    <a:lnTo>
                      <a:pt x="462" y="419"/>
                    </a:lnTo>
                    <a:lnTo>
                      <a:pt x="470" y="425"/>
                    </a:lnTo>
                    <a:lnTo>
                      <a:pt x="479" y="428"/>
                    </a:lnTo>
                    <a:lnTo>
                      <a:pt x="489" y="432"/>
                    </a:lnTo>
                    <a:lnTo>
                      <a:pt x="496" y="432"/>
                    </a:lnTo>
                    <a:lnTo>
                      <a:pt x="500" y="432"/>
                    </a:lnTo>
                    <a:lnTo>
                      <a:pt x="503" y="432"/>
                    </a:lnTo>
                    <a:lnTo>
                      <a:pt x="510" y="431"/>
                    </a:lnTo>
                    <a:lnTo>
                      <a:pt x="514" y="429"/>
                    </a:lnTo>
                    <a:lnTo>
                      <a:pt x="517" y="427"/>
                    </a:lnTo>
                    <a:lnTo>
                      <a:pt x="523" y="424"/>
                    </a:lnTo>
                    <a:lnTo>
                      <a:pt x="529" y="421"/>
                    </a:lnTo>
                    <a:lnTo>
                      <a:pt x="540" y="414"/>
                    </a:lnTo>
                    <a:lnTo>
                      <a:pt x="551" y="406"/>
                    </a:lnTo>
                    <a:lnTo>
                      <a:pt x="561" y="399"/>
                    </a:lnTo>
                    <a:lnTo>
                      <a:pt x="570" y="391"/>
                    </a:lnTo>
                    <a:lnTo>
                      <a:pt x="573" y="387"/>
                    </a:lnTo>
                    <a:lnTo>
                      <a:pt x="576" y="385"/>
                    </a:lnTo>
                    <a:lnTo>
                      <a:pt x="576" y="384"/>
                    </a:lnTo>
                    <a:lnTo>
                      <a:pt x="577" y="384"/>
                    </a:lnTo>
                    <a:lnTo>
                      <a:pt x="578" y="384"/>
                    </a:lnTo>
                    <a:lnTo>
                      <a:pt x="587" y="375"/>
                    </a:lnTo>
                    <a:lnTo>
                      <a:pt x="595" y="367"/>
                    </a:lnTo>
                    <a:lnTo>
                      <a:pt x="621" y="338"/>
                    </a:lnTo>
                    <a:lnTo>
                      <a:pt x="646" y="310"/>
                    </a:lnTo>
                    <a:lnTo>
                      <a:pt x="653" y="301"/>
                    </a:lnTo>
                    <a:lnTo>
                      <a:pt x="658" y="295"/>
                    </a:lnTo>
                    <a:lnTo>
                      <a:pt x="662" y="291"/>
                    </a:lnTo>
                    <a:lnTo>
                      <a:pt x="677" y="273"/>
                    </a:lnTo>
                    <a:lnTo>
                      <a:pt x="693" y="253"/>
                    </a:lnTo>
                    <a:lnTo>
                      <a:pt x="700" y="243"/>
                    </a:lnTo>
                    <a:lnTo>
                      <a:pt x="704" y="239"/>
                    </a:lnTo>
                    <a:lnTo>
                      <a:pt x="708" y="233"/>
                    </a:lnTo>
                    <a:lnTo>
                      <a:pt x="713" y="227"/>
                    </a:lnTo>
                    <a:lnTo>
                      <a:pt x="714" y="225"/>
                    </a:lnTo>
                    <a:lnTo>
                      <a:pt x="717" y="221"/>
                    </a:lnTo>
                    <a:lnTo>
                      <a:pt x="726" y="210"/>
                    </a:lnTo>
                    <a:lnTo>
                      <a:pt x="734" y="198"/>
                    </a:lnTo>
                    <a:lnTo>
                      <a:pt x="742" y="185"/>
                    </a:lnTo>
                    <a:lnTo>
                      <a:pt x="753" y="165"/>
                    </a:lnTo>
                    <a:lnTo>
                      <a:pt x="763" y="146"/>
                    </a:lnTo>
                    <a:lnTo>
                      <a:pt x="766" y="141"/>
                    </a:lnTo>
                    <a:lnTo>
                      <a:pt x="768" y="136"/>
                    </a:lnTo>
                    <a:lnTo>
                      <a:pt x="773" y="126"/>
                    </a:lnTo>
                    <a:lnTo>
                      <a:pt x="782" y="10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2257" name="Text Box 25"/>
            <p:cNvSpPr txBox="1">
              <a:spLocks noChangeArrowheads="1"/>
            </p:cNvSpPr>
            <p:nvPr/>
          </p:nvSpPr>
          <p:spPr bwMode="auto">
            <a:xfrm>
              <a:off x="960" y="2065"/>
              <a:ext cx="495"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400" i="0">
                  <a:solidFill>
                    <a:schemeClr val="bg2"/>
                  </a:solidFill>
                </a:rPr>
                <a:t>i-1</a:t>
              </a:r>
              <a:endParaRPr lang="en-CA" altLang="en-US" sz="1400" i="0">
                <a:solidFill>
                  <a:schemeClr val="bg2"/>
                </a:solidFill>
              </a:endParaRPr>
            </a:p>
          </p:txBody>
        </p:sp>
        <p:sp>
          <p:nvSpPr>
            <p:cNvPr id="52258" name="Text Box 26"/>
            <p:cNvSpPr txBox="1">
              <a:spLocks noChangeArrowheads="1"/>
            </p:cNvSpPr>
            <p:nvPr/>
          </p:nvSpPr>
          <p:spPr bwMode="auto">
            <a:xfrm>
              <a:off x="1562" y="2161"/>
              <a:ext cx="303"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400" i="0">
                  <a:solidFill>
                    <a:schemeClr val="bg2"/>
                  </a:solidFill>
                </a:rPr>
                <a:t>i</a:t>
              </a:r>
              <a:endParaRPr lang="en-CA" altLang="en-US" sz="1400" i="0">
                <a:solidFill>
                  <a:schemeClr val="bg2"/>
                </a:solidFill>
              </a:endParaRPr>
            </a:p>
          </p:txBody>
        </p:sp>
        <p:grpSp>
          <p:nvGrpSpPr>
            <p:cNvPr id="52259" name="Group 27"/>
            <p:cNvGrpSpPr>
              <a:grpSpLocks/>
            </p:cNvGrpSpPr>
            <p:nvPr/>
          </p:nvGrpSpPr>
          <p:grpSpPr bwMode="auto">
            <a:xfrm rot="5563661">
              <a:off x="1850" y="3599"/>
              <a:ext cx="647" cy="603"/>
              <a:chOff x="1329" y="1989"/>
              <a:chExt cx="647" cy="603"/>
            </a:xfrm>
          </p:grpSpPr>
          <p:grpSp>
            <p:nvGrpSpPr>
              <p:cNvPr id="52298" name="Group 28"/>
              <p:cNvGrpSpPr>
                <a:grpSpLocks noChangeAspect="1"/>
              </p:cNvGrpSpPr>
              <p:nvPr/>
            </p:nvGrpSpPr>
            <p:grpSpPr bwMode="auto">
              <a:xfrm>
                <a:off x="1355" y="2053"/>
                <a:ext cx="144" cy="186"/>
                <a:chOff x="2895" y="2582"/>
                <a:chExt cx="322" cy="418"/>
              </a:xfrm>
            </p:grpSpPr>
            <p:sp>
              <p:nvSpPr>
                <p:cNvPr id="52307" name="Freeform 29"/>
                <p:cNvSpPr>
                  <a:spLocks noChangeAspect="1"/>
                </p:cNvSpPr>
                <p:nvPr/>
              </p:nvSpPr>
              <p:spPr bwMode="auto">
                <a:xfrm>
                  <a:off x="2895" y="2582"/>
                  <a:ext cx="322" cy="418"/>
                </a:xfrm>
                <a:custGeom>
                  <a:avLst/>
                  <a:gdLst>
                    <a:gd name="T0" fmla="*/ 20 w 322"/>
                    <a:gd name="T1" fmla="*/ 319 h 418"/>
                    <a:gd name="T2" fmla="*/ 5 w 322"/>
                    <a:gd name="T3" fmla="*/ 347 h 418"/>
                    <a:gd name="T4" fmla="*/ 1 w 322"/>
                    <a:gd name="T5" fmla="*/ 386 h 418"/>
                    <a:gd name="T6" fmla="*/ 8 w 322"/>
                    <a:gd name="T7" fmla="*/ 398 h 418"/>
                    <a:gd name="T8" fmla="*/ 23 w 322"/>
                    <a:gd name="T9" fmla="*/ 410 h 418"/>
                    <a:gd name="T10" fmla="*/ 54 w 322"/>
                    <a:gd name="T11" fmla="*/ 417 h 418"/>
                    <a:gd name="T12" fmla="*/ 83 w 322"/>
                    <a:gd name="T13" fmla="*/ 413 h 418"/>
                    <a:gd name="T14" fmla="*/ 107 w 322"/>
                    <a:gd name="T15" fmla="*/ 399 h 418"/>
                    <a:gd name="T16" fmla="*/ 120 w 322"/>
                    <a:gd name="T17" fmla="*/ 384 h 418"/>
                    <a:gd name="T18" fmla="*/ 121 w 322"/>
                    <a:gd name="T19" fmla="*/ 378 h 418"/>
                    <a:gd name="T20" fmla="*/ 133 w 322"/>
                    <a:gd name="T21" fmla="*/ 362 h 418"/>
                    <a:gd name="T22" fmla="*/ 150 w 322"/>
                    <a:gd name="T23" fmla="*/ 333 h 418"/>
                    <a:gd name="T24" fmla="*/ 171 w 322"/>
                    <a:gd name="T25" fmla="*/ 288 h 418"/>
                    <a:gd name="T26" fmla="*/ 237 w 322"/>
                    <a:gd name="T27" fmla="*/ 196 h 418"/>
                    <a:gd name="T28" fmla="*/ 315 w 322"/>
                    <a:gd name="T29" fmla="*/ 90 h 418"/>
                    <a:gd name="T30" fmla="*/ 321 w 322"/>
                    <a:gd name="T31" fmla="*/ 76 h 418"/>
                    <a:gd name="T32" fmla="*/ 322 w 322"/>
                    <a:gd name="T33" fmla="*/ 72 h 418"/>
                    <a:gd name="T34" fmla="*/ 319 w 322"/>
                    <a:gd name="T35" fmla="*/ 42 h 418"/>
                    <a:gd name="T36" fmla="*/ 306 w 322"/>
                    <a:gd name="T37" fmla="*/ 20 h 418"/>
                    <a:gd name="T38" fmla="*/ 277 w 322"/>
                    <a:gd name="T39" fmla="*/ 1 h 418"/>
                    <a:gd name="T40" fmla="*/ 211 w 322"/>
                    <a:gd name="T41" fmla="*/ 6 h 418"/>
                    <a:gd name="T42" fmla="*/ 207 w 322"/>
                    <a:gd name="T43" fmla="*/ 24 h 418"/>
                    <a:gd name="T44" fmla="*/ 185 w 322"/>
                    <a:gd name="T45" fmla="*/ 66 h 418"/>
                    <a:gd name="T46" fmla="*/ 163 w 322"/>
                    <a:gd name="T47" fmla="*/ 105 h 418"/>
                    <a:gd name="T48" fmla="*/ 144 w 322"/>
                    <a:gd name="T49" fmla="*/ 140 h 418"/>
                    <a:gd name="T50" fmla="*/ 52 w 322"/>
                    <a:gd name="T51" fmla="*/ 280 h 418"/>
                    <a:gd name="T52" fmla="*/ 37 w 322"/>
                    <a:gd name="T53" fmla="*/ 298 h 418"/>
                    <a:gd name="T54" fmla="*/ 48 w 322"/>
                    <a:gd name="T55" fmla="*/ 318 h 418"/>
                    <a:gd name="T56" fmla="*/ 106 w 322"/>
                    <a:gd name="T57" fmla="*/ 238 h 418"/>
                    <a:gd name="T58" fmla="*/ 170 w 322"/>
                    <a:gd name="T59" fmla="*/ 138 h 418"/>
                    <a:gd name="T60" fmla="*/ 181 w 322"/>
                    <a:gd name="T61" fmla="*/ 117 h 418"/>
                    <a:gd name="T62" fmla="*/ 188 w 322"/>
                    <a:gd name="T63" fmla="*/ 104 h 418"/>
                    <a:gd name="T64" fmla="*/ 226 w 322"/>
                    <a:gd name="T65" fmla="*/ 38 h 418"/>
                    <a:gd name="T66" fmla="*/ 269 w 322"/>
                    <a:gd name="T67" fmla="*/ 21 h 418"/>
                    <a:gd name="T68" fmla="*/ 297 w 322"/>
                    <a:gd name="T69" fmla="*/ 47 h 418"/>
                    <a:gd name="T70" fmla="*/ 291 w 322"/>
                    <a:gd name="T71" fmla="*/ 83 h 418"/>
                    <a:gd name="T72" fmla="*/ 220 w 322"/>
                    <a:gd name="T73" fmla="*/ 181 h 418"/>
                    <a:gd name="T74" fmla="*/ 203 w 322"/>
                    <a:gd name="T75" fmla="*/ 208 h 418"/>
                    <a:gd name="T76" fmla="*/ 165 w 322"/>
                    <a:gd name="T77" fmla="*/ 259 h 418"/>
                    <a:gd name="T78" fmla="*/ 134 w 322"/>
                    <a:gd name="T79" fmla="*/ 316 h 418"/>
                    <a:gd name="T80" fmla="*/ 131 w 322"/>
                    <a:gd name="T81" fmla="*/ 319 h 418"/>
                    <a:gd name="T82" fmla="*/ 120 w 322"/>
                    <a:gd name="T83" fmla="*/ 345 h 418"/>
                    <a:gd name="T84" fmla="*/ 107 w 322"/>
                    <a:gd name="T85" fmla="*/ 364 h 418"/>
                    <a:gd name="T86" fmla="*/ 83 w 322"/>
                    <a:gd name="T87" fmla="*/ 389 h 418"/>
                    <a:gd name="T88" fmla="*/ 55 w 322"/>
                    <a:gd name="T89" fmla="*/ 399 h 418"/>
                    <a:gd name="T90" fmla="*/ 27 w 322"/>
                    <a:gd name="T91" fmla="*/ 387 h 418"/>
                    <a:gd name="T92" fmla="*/ 21 w 322"/>
                    <a:gd name="T93" fmla="*/ 369 h 418"/>
                    <a:gd name="T94" fmla="*/ 37 w 322"/>
                    <a:gd name="T95" fmla="*/ 350 h 418"/>
                    <a:gd name="T96" fmla="*/ 62 w 322"/>
                    <a:gd name="T97" fmla="*/ 350 h 418"/>
                    <a:gd name="T98" fmla="*/ 89 w 322"/>
                    <a:gd name="T99" fmla="*/ 365 h 418"/>
                    <a:gd name="T100" fmla="*/ 90 w 322"/>
                    <a:gd name="T101" fmla="*/ 350 h 418"/>
                    <a:gd name="T102" fmla="*/ 75 w 322"/>
                    <a:gd name="T103" fmla="*/ 330 h 4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2"/>
                    <a:gd name="T157" fmla="*/ 0 h 418"/>
                    <a:gd name="T158" fmla="*/ 322 w 322"/>
                    <a:gd name="T159" fmla="*/ 418 h 4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2" h="418">
                      <a:moveTo>
                        <a:pt x="37" y="298"/>
                      </a:moveTo>
                      <a:lnTo>
                        <a:pt x="35" y="299"/>
                      </a:lnTo>
                      <a:lnTo>
                        <a:pt x="30" y="303"/>
                      </a:lnTo>
                      <a:lnTo>
                        <a:pt x="27" y="308"/>
                      </a:lnTo>
                      <a:lnTo>
                        <a:pt x="20" y="319"/>
                      </a:lnTo>
                      <a:lnTo>
                        <a:pt x="14" y="329"/>
                      </a:lnTo>
                      <a:lnTo>
                        <a:pt x="10" y="341"/>
                      </a:lnTo>
                      <a:lnTo>
                        <a:pt x="7" y="343"/>
                      </a:lnTo>
                      <a:lnTo>
                        <a:pt x="6" y="344"/>
                      </a:lnTo>
                      <a:lnTo>
                        <a:pt x="5" y="347"/>
                      </a:lnTo>
                      <a:lnTo>
                        <a:pt x="2" y="351"/>
                      </a:lnTo>
                      <a:lnTo>
                        <a:pt x="1" y="357"/>
                      </a:lnTo>
                      <a:lnTo>
                        <a:pt x="0" y="363"/>
                      </a:lnTo>
                      <a:lnTo>
                        <a:pt x="1" y="369"/>
                      </a:lnTo>
                      <a:lnTo>
                        <a:pt x="1" y="386"/>
                      </a:lnTo>
                      <a:lnTo>
                        <a:pt x="2" y="387"/>
                      </a:lnTo>
                      <a:lnTo>
                        <a:pt x="3" y="389"/>
                      </a:lnTo>
                      <a:lnTo>
                        <a:pt x="5" y="392"/>
                      </a:lnTo>
                      <a:lnTo>
                        <a:pt x="7" y="393"/>
                      </a:lnTo>
                      <a:lnTo>
                        <a:pt x="8" y="398"/>
                      </a:lnTo>
                      <a:lnTo>
                        <a:pt x="11" y="402"/>
                      </a:lnTo>
                      <a:lnTo>
                        <a:pt x="15" y="406"/>
                      </a:lnTo>
                      <a:lnTo>
                        <a:pt x="21" y="408"/>
                      </a:lnTo>
                      <a:lnTo>
                        <a:pt x="21" y="409"/>
                      </a:lnTo>
                      <a:lnTo>
                        <a:pt x="23" y="410"/>
                      </a:lnTo>
                      <a:lnTo>
                        <a:pt x="27" y="411"/>
                      </a:lnTo>
                      <a:lnTo>
                        <a:pt x="34" y="414"/>
                      </a:lnTo>
                      <a:lnTo>
                        <a:pt x="41" y="415"/>
                      </a:lnTo>
                      <a:lnTo>
                        <a:pt x="48" y="416"/>
                      </a:lnTo>
                      <a:lnTo>
                        <a:pt x="54" y="417"/>
                      </a:lnTo>
                      <a:lnTo>
                        <a:pt x="60" y="418"/>
                      </a:lnTo>
                      <a:lnTo>
                        <a:pt x="66" y="417"/>
                      </a:lnTo>
                      <a:lnTo>
                        <a:pt x="72" y="416"/>
                      </a:lnTo>
                      <a:lnTo>
                        <a:pt x="78" y="415"/>
                      </a:lnTo>
                      <a:lnTo>
                        <a:pt x="83" y="413"/>
                      </a:lnTo>
                      <a:lnTo>
                        <a:pt x="89" y="410"/>
                      </a:lnTo>
                      <a:lnTo>
                        <a:pt x="96" y="407"/>
                      </a:lnTo>
                      <a:lnTo>
                        <a:pt x="101" y="404"/>
                      </a:lnTo>
                      <a:lnTo>
                        <a:pt x="106" y="400"/>
                      </a:lnTo>
                      <a:lnTo>
                        <a:pt x="107" y="399"/>
                      </a:lnTo>
                      <a:lnTo>
                        <a:pt x="109" y="398"/>
                      </a:lnTo>
                      <a:lnTo>
                        <a:pt x="111" y="396"/>
                      </a:lnTo>
                      <a:lnTo>
                        <a:pt x="116" y="391"/>
                      </a:lnTo>
                      <a:lnTo>
                        <a:pt x="119" y="386"/>
                      </a:lnTo>
                      <a:lnTo>
                        <a:pt x="120" y="384"/>
                      </a:lnTo>
                      <a:lnTo>
                        <a:pt x="120" y="383"/>
                      </a:lnTo>
                      <a:lnTo>
                        <a:pt x="120" y="382"/>
                      </a:lnTo>
                      <a:lnTo>
                        <a:pt x="121" y="380"/>
                      </a:lnTo>
                      <a:lnTo>
                        <a:pt x="120" y="379"/>
                      </a:lnTo>
                      <a:lnTo>
                        <a:pt x="121" y="378"/>
                      </a:lnTo>
                      <a:lnTo>
                        <a:pt x="124" y="375"/>
                      </a:lnTo>
                      <a:lnTo>
                        <a:pt x="126" y="373"/>
                      </a:lnTo>
                      <a:lnTo>
                        <a:pt x="127" y="372"/>
                      </a:lnTo>
                      <a:lnTo>
                        <a:pt x="128" y="371"/>
                      </a:lnTo>
                      <a:lnTo>
                        <a:pt x="133" y="362"/>
                      </a:lnTo>
                      <a:lnTo>
                        <a:pt x="136" y="357"/>
                      </a:lnTo>
                      <a:lnTo>
                        <a:pt x="137" y="355"/>
                      </a:lnTo>
                      <a:lnTo>
                        <a:pt x="139" y="352"/>
                      </a:lnTo>
                      <a:lnTo>
                        <a:pt x="144" y="342"/>
                      </a:lnTo>
                      <a:lnTo>
                        <a:pt x="150" y="333"/>
                      </a:lnTo>
                      <a:lnTo>
                        <a:pt x="151" y="331"/>
                      </a:lnTo>
                      <a:lnTo>
                        <a:pt x="151" y="329"/>
                      </a:lnTo>
                      <a:lnTo>
                        <a:pt x="157" y="315"/>
                      </a:lnTo>
                      <a:lnTo>
                        <a:pt x="164" y="301"/>
                      </a:lnTo>
                      <a:lnTo>
                        <a:pt x="171" y="288"/>
                      </a:lnTo>
                      <a:lnTo>
                        <a:pt x="180" y="276"/>
                      </a:lnTo>
                      <a:lnTo>
                        <a:pt x="191" y="262"/>
                      </a:lnTo>
                      <a:lnTo>
                        <a:pt x="203" y="249"/>
                      </a:lnTo>
                      <a:lnTo>
                        <a:pt x="219" y="222"/>
                      </a:lnTo>
                      <a:lnTo>
                        <a:pt x="237" y="196"/>
                      </a:lnTo>
                      <a:lnTo>
                        <a:pt x="295" y="113"/>
                      </a:lnTo>
                      <a:lnTo>
                        <a:pt x="300" y="108"/>
                      </a:lnTo>
                      <a:lnTo>
                        <a:pt x="306" y="102"/>
                      </a:lnTo>
                      <a:lnTo>
                        <a:pt x="310" y="97"/>
                      </a:lnTo>
                      <a:lnTo>
                        <a:pt x="315" y="90"/>
                      </a:lnTo>
                      <a:lnTo>
                        <a:pt x="315" y="89"/>
                      </a:lnTo>
                      <a:lnTo>
                        <a:pt x="316" y="88"/>
                      </a:lnTo>
                      <a:lnTo>
                        <a:pt x="318" y="85"/>
                      </a:lnTo>
                      <a:lnTo>
                        <a:pt x="320" y="81"/>
                      </a:lnTo>
                      <a:lnTo>
                        <a:pt x="321" y="76"/>
                      </a:lnTo>
                      <a:lnTo>
                        <a:pt x="321" y="75"/>
                      </a:lnTo>
                      <a:lnTo>
                        <a:pt x="321" y="74"/>
                      </a:lnTo>
                      <a:lnTo>
                        <a:pt x="322" y="74"/>
                      </a:lnTo>
                      <a:lnTo>
                        <a:pt x="322" y="72"/>
                      </a:lnTo>
                      <a:lnTo>
                        <a:pt x="322" y="65"/>
                      </a:lnTo>
                      <a:lnTo>
                        <a:pt x="322" y="59"/>
                      </a:lnTo>
                      <a:lnTo>
                        <a:pt x="321" y="54"/>
                      </a:lnTo>
                      <a:lnTo>
                        <a:pt x="321" y="48"/>
                      </a:lnTo>
                      <a:lnTo>
                        <a:pt x="319" y="42"/>
                      </a:lnTo>
                      <a:lnTo>
                        <a:pt x="317" y="38"/>
                      </a:lnTo>
                      <a:lnTo>
                        <a:pt x="315" y="32"/>
                      </a:lnTo>
                      <a:lnTo>
                        <a:pt x="312" y="28"/>
                      </a:lnTo>
                      <a:lnTo>
                        <a:pt x="309" y="24"/>
                      </a:lnTo>
                      <a:lnTo>
                        <a:pt x="306" y="20"/>
                      </a:lnTo>
                      <a:lnTo>
                        <a:pt x="301" y="16"/>
                      </a:lnTo>
                      <a:lnTo>
                        <a:pt x="298" y="12"/>
                      </a:lnTo>
                      <a:lnTo>
                        <a:pt x="293" y="9"/>
                      </a:lnTo>
                      <a:lnTo>
                        <a:pt x="288" y="6"/>
                      </a:lnTo>
                      <a:lnTo>
                        <a:pt x="277" y="1"/>
                      </a:lnTo>
                      <a:lnTo>
                        <a:pt x="225" y="0"/>
                      </a:lnTo>
                      <a:lnTo>
                        <a:pt x="222" y="1"/>
                      </a:lnTo>
                      <a:lnTo>
                        <a:pt x="218" y="2"/>
                      </a:lnTo>
                      <a:lnTo>
                        <a:pt x="214" y="4"/>
                      </a:lnTo>
                      <a:lnTo>
                        <a:pt x="211" y="6"/>
                      </a:lnTo>
                      <a:lnTo>
                        <a:pt x="209" y="10"/>
                      </a:lnTo>
                      <a:lnTo>
                        <a:pt x="207" y="12"/>
                      </a:lnTo>
                      <a:lnTo>
                        <a:pt x="207" y="16"/>
                      </a:lnTo>
                      <a:lnTo>
                        <a:pt x="207" y="22"/>
                      </a:lnTo>
                      <a:lnTo>
                        <a:pt x="207" y="24"/>
                      </a:lnTo>
                      <a:lnTo>
                        <a:pt x="203" y="33"/>
                      </a:lnTo>
                      <a:lnTo>
                        <a:pt x="198" y="44"/>
                      </a:lnTo>
                      <a:lnTo>
                        <a:pt x="192" y="54"/>
                      </a:lnTo>
                      <a:lnTo>
                        <a:pt x="187" y="63"/>
                      </a:lnTo>
                      <a:lnTo>
                        <a:pt x="185" y="66"/>
                      </a:lnTo>
                      <a:lnTo>
                        <a:pt x="185" y="68"/>
                      </a:lnTo>
                      <a:lnTo>
                        <a:pt x="182" y="73"/>
                      </a:lnTo>
                      <a:lnTo>
                        <a:pt x="176" y="83"/>
                      </a:lnTo>
                      <a:lnTo>
                        <a:pt x="164" y="103"/>
                      </a:lnTo>
                      <a:lnTo>
                        <a:pt x="163" y="105"/>
                      </a:lnTo>
                      <a:lnTo>
                        <a:pt x="162" y="108"/>
                      </a:lnTo>
                      <a:lnTo>
                        <a:pt x="159" y="115"/>
                      </a:lnTo>
                      <a:lnTo>
                        <a:pt x="157" y="121"/>
                      </a:lnTo>
                      <a:lnTo>
                        <a:pt x="150" y="134"/>
                      </a:lnTo>
                      <a:lnTo>
                        <a:pt x="144" y="140"/>
                      </a:lnTo>
                      <a:lnTo>
                        <a:pt x="139" y="147"/>
                      </a:lnTo>
                      <a:lnTo>
                        <a:pt x="128" y="163"/>
                      </a:lnTo>
                      <a:lnTo>
                        <a:pt x="116" y="180"/>
                      </a:lnTo>
                      <a:lnTo>
                        <a:pt x="96" y="213"/>
                      </a:lnTo>
                      <a:lnTo>
                        <a:pt x="52" y="280"/>
                      </a:lnTo>
                      <a:lnTo>
                        <a:pt x="48" y="282"/>
                      </a:lnTo>
                      <a:lnTo>
                        <a:pt x="43" y="286"/>
                      </a:lnTo>
                      <a:lnTo>
                        <a:pt x="39" y="292"/>
                      </a:lnTo>
                      <a:lnTo>
                        <a:pt x="38" y="296"/>
                      </a:lnTo>
                      <a:lnTo>
                        <a:pt x="37" y="298"/>
                      </a:lnTo>
                      <a:lnTo>
                        <a:pt x="69" y="328"/>
                      </a:lnTo>
                      <a:lnTo>
                        <a:pt x="67" y="327"/>
                      </a:lnTo>
                      <a:lnTo>
                        <a:pt x="65" y="327"/>
                      </a:lnTo>
                      <a:lnTo>
                        <a:pt x="40" y="328"/>
                      </a:lnTo>
                      <a:lnTo>
                        <a:pt x="48" y="318"/>
                      </a:lnTo>
                      <a:lnTo>
                        <a:pt x="66" y="294"/>
                      </a:lnTo>
                      <a:lnTo>
                        <a:pt x="75" y="282"/>
                      </a:lnTo>
                      <a:lnTo>
                        <a:pt x="83" y="270"/>
                      </a:lnTo>
                      <a:lnTo>
                        <a:pt x="95" y="254"/>
                      </a:lnTo>
                      <a:lnTo>
                        <a:pt x="106" y="238"/>
                      </a:lnTo>
                      <a:lnTo>
                        <a:pt x="128" y="205"/>
                      </a:lnTo>
                      <a:lnTo>
                        <a:pt x="138" y="188"/>
                      </a:lnTo>
                      <a:lnTo>
                        <a:pt x="144" y="180"/>
                      </a:lnTo>
                      <a:lnTo>
                        <a:pt x="150" y="172"/>
                      </a:lnTo>
                      <a:lnTo>
                        <a:pt x="170" y="138"/>
                      </a:lnTo>
                      <a:lnTo>
                        <a:pt x="170" y="137"/>
                      </a:lnTo>
                      <a:lnTo>
                        <a:pt x="171" y="136"/>
                      </a:lnTo>
                      <a:lnTo>
                        <a:pt x="172" y="133"/>
                      </a:lnTo>
                      <a:lnTo>
                        <a:pt x="180" y="119"/>
                      </a:lnTo>
                      <a:lnTo>
                        <a:pt x="181" y="117"/>
                      </a:lnTo>
                      <a:lnTo>
                        <a:pt x="181" y="116"/>
                      </a:lnTo>
                      <a:lnTo>
                        <a:pt x="182" y="115"/>
                      </a:lnTo>
                      <a:lnTo>
                        <a:pt x="184" y="112"/>
                      </a:lnTo>
                      <a:lnTo>
                        <a:pt x="188" y="104"/>
                      </a:lnTo>
                      <a:lnTo>
                        <a:pt x="196" y="90"/>
                      </a:lnTo>
                      <a:lnTo>
                        <a:pt x="204" y="76"/>
                      </a:lnTo>
                      <a:lnTo>
                        <a:pt x="218" y="54"/>
                      </a:lnTo>
                      <a:lnTo>
                        <a:pt x="222" y="46"/>
                      </a:lnTo>
                      <a:lnTo>
                        <a:pt x="226" y="38"/>
                      </a:lnTo>
                      <a:lnTo>
                        <a:pt x="228" y="31"/>
                      </a:lnTo>
                      <a:lnTo>
                        <a:pt x="229" y="24"/>
                      </a:lnTo>
                      <a:lnTo>
                        <a:pt x="231" y="21"/>
                      </a:lnTo>
                      <a:lnTo>
                        <a:pt x="268" y="20"/>
                      </a:lnTo>
                      <a:lnTo>
                        <a:pt x="269" y="21"/>
                      </a:lnTo>
                      <a:lnTo>
                        <a:pt x="277" y="26"/>
                      </a:lnTo>
                      <a:lnTo>
                        <a:pt x="286" y="32"/>
                      </a:lnTo>
                      <a:lnTo>
                        <a:pt x="290" y="34"/>
                      </a:lnTo>
                      <a:lnTo>
                        <a:pt x="293" y="40"/>
                      </a:lnTo>
                      <a:lnTo>
                        <a:pt x="297" y="47"/>
                      </a:lnTo>
                      <a:lnTo>
                        <a:pt x="299" y="51"/>
                      </a:lnTo>
                      <a:lnTo>
                        <a:pt x="301" y="54"/>
                      </a:lnTo>
                      <a:lnTo>
                        <a:pt x="303" y="64"/>
                      </a:lnTo>
                      <a:lnTo>
                        <a:pt x="303" y="66"/>
                      </a:lnTo>
                      <a:lnTo>
                        <a:pt x="291" y="83"/>
                      </a:lnTo>
                      <a:lnTo>
                        <a:pt x="268" y="114"/>
                      </a:lnTo>
                      <a:lnTo>
                        <a:pt x="247" y="146"/>
                      </a:lnTo>
                      <a:lnTo>
                        <a:pt x="226" y="178"/>
                      </a:lnTo>
                      <a:lnTo>
                        <a:pt x="222" y="179"/>
                      </a:lnTo>
                      <a:lnTo>
                        <a:pt x="220" y="181"/>
                      </a:lnTo>
                      <a:lnTo>
                        <a:pt x="217" y="184"/>
                      </a:lnTo>
                      <a:lnTo>
                        <a:pt x="212" y="192"/>
                      </a:lnTo>
                      <a:lnTo>
                        <a:pt x="208" y="200"/>
                      </a:lnTo>
                      <a:lnTo>
                        <a:pt x="207" y="202"/>
                      </a:lnTo>
                      <a:lnTo>
                        <a:pt x="203" y="208"/>
                      </a:lnTo>
                      <a:lnTo>
                        <a:pt x="199" y="215"/>
                      </a:lnTo>
                      <a:lnTo>
                        <a:pt x="190" y="227"/>
                      </a:lnTo>
                      <a:lnTo>
                        <a:pt x="180" y="241"/>
                      </a:lnTo>
                      <a:lnTo>
                        <a:pt x="171" y="253"/>
                      </a:lnTo>
                      <a:lnTo>
                        <a:pt x="165" y="259"/>
                      </a:lnTo>
                      <a:lnTo>
                        <a:pt x="161" y="266"/>
                      </a:lnTo>
                      <a:lnTo>
                        <a:pt x="153" y="280"/>
                      </a:lnTo>
                      <a:lnTo>
                        <a:pt x="148" y="285"/>
                      </a:lnTo>
                      <a:lnTo>
                        <a:pt x="145" y="292"/>
                      </a:lnTo>
                      <a:lnTo>
                        <a:pt x="134" y="316"/>
                      </a:lnTo>
                      <a:lnTo>
                        <a:pt x="133" y="317"/>
                      </a:lnTo>
                      <a:lnTo>
                        <a:pt x="132" y="317"/>
                      </a:lnTo>
                      <a:lnTo>
                        <a:pt x="132" y="318"/>
                      </a:lnTo>
                      <a:lnTo>
                        <a:pt x="131" y="319"/>
                      </a:lnTo>
                      <a:lnTo>
                        <a:pt x="130" y="321"/>
                      </a:lnTo>
                      <a:lnTo>
                        <a:pt x="130" y="324"/>
                      </a:lnTo>
                      <a:lnTo>
                        <a:pt x="127" y="331"/>
                      </a:lnTo>
                      <a:lnTo>
                        <a:pt x="123" y="338"/>
                      </a:lnTo>
                      <a:lnTo>
                        <a:pt x="120" y="345"/>
                      </a:lnTo>
                      <a:lnTo>
                        <a:pt x="116" y="351"/>
                      </a:lnTo>
                      <a:lnTo>
                        <a:pt x="113" y="355"/>
                      </a:lnTo>
                      <a:lnTo>
                        <a:pt x="111" y="358"/>
                      </a:lnTo>
                      <a:lnTo>
                        <a:pt x="110" y="361"/>
                      </a:lnTo>
                      <a:lnTo>
                        <a:pt x="107" y="364"/>
                      </a:lnTo>
                      <a:lnTo>
                        <a:pt x="103" y="371"/>
                      </a:lnTo>
                      <a:lnTo>
                        <a:pt x="96" y="377"/>
                      </a:lnTo>
                      <a:lnTo>
                        <a:pt x="93" y="380"/>
                      </a:lnTo>
                      <a:lnTo>
                        <a:pt x="90" y="384"/>
                      </a:lnTo>
                      <a:lnTo>
                        <a:pt x="83" y="389"/>
                      </a:lnTo>
                      <a:lnTo>
                        <a:pt x="79" y="393"/>
                      </a:lnTo>
                      <a:lnTo>
                        <a:pt x="75" y="395"/>
                      </a:lnTo>
                      <a:lnTo>
                        <a:pt x="70" y="397"/>
                      </a:lnTo>
                      <a:lnTo>
                        <a:pt x="65" y="398"/>
                      </a:lnTo>
                      <a:lnTo>
                        <a:pt x="55" y="399"/>
                      </a:lnTo>
                      <a:lnTo>
                        <a:pt x="51" y="398"/>
                      </a:lnTo>
                      <a:lnTo>
                        <a:pt x="46" y="398"/>
                      </a:lnTo>
                      <a:lnTo>
                        <a:pt x="36" y="394"/>
                      </a:lnTo>
                      <a:lnTo>
                        <a:pt x="33" y="393"/>
                      </a:lnTo>
                      <a:lnTo>
                        <a:pt x="27" y="387"/>
                      </a:lnTo>
                      <a:lnTo>
                        <a:pt x="25" y="384"/>
                      </a:lnTo>
                      <a:lnTo>
                        <a:pt x="22" y="380"/>
                      </a:lnTo>
                      <a:lnTo>
                        <a:pt x="21" y="378"/>
                      </a:lnTo>
                      <a:lnTo>
                        <a:pt x="21" y="374"/>
                      </a:lnTo>
                      <a:lnTo>
                        <a:pt x="21" y="369"/>
                      </a:lnTo>
                      <a:lnTo>
                        <a:pt x="21" y="366"/>
                      </a:lnTo>
                      <a:lnTo>
                        <a:pt x="25" y="360"/>
                      </a:lnTo>
                      <a:lnTo>
                        <a:pt x="29" y="356"/>
                      </a:lnTo>
                      <a:lnTo>
                        <a:pt x="34" y="351"/>
                      </a:lnTo>
                      <a:lnTo>
                        <a:pt x="37" y="350"/>
                      </a:lnTo>
                      <a:lnTo>
                        <a:pt x="41" y="349"/>
                      </a:lnTo>
                      <a:lnTo>
                        <a:pt x="47" y="347"/>
                      </a:lnTo>
                      <a:lnTo>
                        <a:pt x="55" y="346"/>
                      </a:lnTo>
                      <a:lnTo>
                        <a:pt x="57" y="348"/>
                      </a:lnTo>
                      <a:lnTo>
                        <a:pt x="62" y="350"/>
                      </a:lnTo>
                      <a:lnTo>
                        <a:pt x="68" y="354"/>
                      </a:lnTo>
                      <a:lnTo>
                        <a:pt x="73" y="358"/>
                      </a:lnTo>
                      <a:lnTo>
                        <a:pt x="77" y="364"/>
                      </a:lnTo>
                      <a:lnTo>
                        <a:pt x="80" y="365"/>
                      </a:lnTo>
                      <a:lnTo>
                        <a:pt x="89" y="365"/>
                      </a:lnTo>
                      <a:lnTo>
                        <a:pt x="89" y="364"/>
                      </a:lnTo>
                      <a:lnTo>
                        <a:pt x="90" y="362"/>
                      </a:lnTo>
                      <a:lnTo>
                        <a:pt x="90" y="361"/>
                      </a:lnTo>
                      <a:lnTo>
                        <a:pt x="91" y="355"/>
                      </a:lnTo>
                      <a:lnTo>
                        <a:pt x="90" y="350"/>
                      </a:lnTo>
                      <a:lnTo>
                        <a:pt x="89" y="345"/>
                      </a:lnTo>
                      <a:lnTo>
                        <a:pt x="87" y="341"/>
                      </a:lnTo>
                      <a:lnTo>
                        <a:pt x="83" y="336"/>
                      </a:lnTo>
                      <a:lnTo>
                        <a:pt x="80" y="334"/>
                      </a:lnTo>
                      <a:lnTo>
                        <a:pt x="75" y="330"/>
                      </a:lnTo>
                      <a:lnTo>
                        <a:pt x="69" y="328"/>
                      </a:lnTo>
                      <a:lnTo>
                        <a:pt x="37" y="29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08" name="Freeform 30"/>
                <p:cNvSpPr>
                  <a:spLocks noChangeAspect="1"/>
                </p:cNvSpPr>
                <p:nvPr/>
              </p:nvSpPr>
              <p:spPr bwMode="auto">
                <a:xfrm>
                  <a:off x="2916" y="2602"/>
                  <a:ext cx="284" cy="378"/>
                </a:xfrm>
                <a:custGeom>
                  <a:avLst/>
                  <a:gdLst>
                    <a:gd name="T0" fmla="*/ 46 w 284"/>
                    <a:gd name="T1" fmla="*/ 307 h 378"/>
                    <a:gd name="T2" fmla="*/ 54 w 284"/>
                    <a:gd name="T3" fmla="*/ 310 h 378"/>
                    <a:gd name="T4" fmla="*/ 63 w 284"/>
                    <a:gd name="T5" fmla="*/ 316 h 378"/>
                    <a:gd name="T6" fmla="*/ 69 w 284"/>
                    <a:gd name="T7" fmla="*/ 325 h 378"/>
                    <a:gd name="T8" fmla="*/ 71 w 284"/>
                    <a:gd name="T9" fmla="*/ 335 h 378"/>
                    <a:gd name="T10" fmla="*/ 70 w 284"/>
                    <a:gd name="T11" fmla="*/ 342 h 378"/>
                    <a:gd name="T12" fmla="*/ 68 w 284"/>
                    <a:gd name="T13" fmla="*/ 345 h 378"/>
                    <a:gd name="T14" fmla="*/ 57 w 284"/>
                    <a:gd name="T15" fmla="*/ 343 h 378"/>
                    <a:gd name="T16" fmla="*/ 47 w 284"/>
                    <a:gd name="T17" fmla="*/ 334 h 378"/>
                    <a:gd name="T18" fmla="*/ 37 w 284"/>
                    <a:gd name="T19" fmla="*/ 328 h 378"/>
                    <a:gd name="T20" fmla="*/ 26 w 284"/>
                    <a:gd name="T21" fmla="*/ 327 h 378"/>
                    <a:gd name="T22" fmla="*/ 17 w 284"/>
                    <a:gd name="T23" fmla="*/ 329 h 378"/>
                    <a:gd name="T24" fmla="*/ 9 w 284"/>
                    <a:gd name="T25" fmla="*/ 335 h 378"/>
                    <a:gd name="T26" fmla="*/ 0 w 284"/>
                    <a:gd name="T27" fmla="*/ 346 h 378"/>
                    <a:gd name="T28" fmla="*/ 0 w 284"/>
                    <a:gd name="T29" fmla="*/ 354 h 378"/>
                    <a:gd name="T30" fmla="*/ 2 w 284"/>
                    <a:gd name="T31" fmla="*/ 360 h 378"/>
                    <a:gd name="T32" fmla="*/ 7 w 284"/>
                    <a:gd name="T33" fmla="*/ 367 h 378"/>
                    <a:gd name="T34" fmla="*/ 16 w 284"/>
                    <a:gd name="T35" fmla="*/ 374 h 378"/>
                    <a:gd name="T36" fmla="*/ 31 w 284"/>
                    <a:gd name="T37" fmla="*/ 378 h 378"/>
                    <a:gd name="T38" fmla="*/ 45 w 284"/>
                    <a:gd name="T39" fmla="*/ 378 h 378"/>
                    <a:gd name="T40" fmla="*/ 55 w 284"/>
                    <a:gd name="T41" fmla="*/ 375 h 378"/>
                    <a:gd name="T42" fmla="*/ 63 w 284"/>
                    <a:gd name="T43" fmla="*/ 369 h 378"/>
                    <a:gd name="T44" fmla="*/ 73 w 284"/>
                    <a:gd name="T45" fmla="*/ 360 h 378"/>
                    <a:gd name="T46" fmla="*/ 82 w 284"/>
                    <a:gd name="T47" fmla="*/ 350 h 378"/>
                    <a:gd name="T48" fmla="*/ 89 w 284"/>
                    <a:gd name="T49" fmla="*/ 341 h 378"/>
                    <a:gd name="T50" fmla="*/ 93 w 284"/>
                    <a:gd name="T51" fmla="*/ 335 h 378"/>
                    <a:gd name="T52" fmla="*/ 100 w 284"/>
                    <a:gd name="T53" fmla="*/ 325 h 378"/>
                    <a:gd name="T54" fmla="*/ 107 w 284"/>
                    <a:gd name="T55" fmla="*/ 311 h 378"/>
                    <a:gd name="T56" fmla="*/ 110 w 284"/>
                    <a:gd name="T57" fmla="*/ 300 h 378"/>
                    <a:gd name="T58" fmla="*/ 112 w 284"/>
                    <a:gd name="T59" fmla="*/ 298 h 378"/>
                    <a:gd name="T60" fmla="*/ 112 w 284"/>
                    <a:gd name="T61" fmla="*/ 297 h 378"/>
                    <a:gd name="T62" fmla="*/ 114 w 284"/>
                    <a:gd name="T63" fmla="*/ 296 h 378"/>
                    <a:gd name="T64" fmla="*/ 128 w 284"/>
                    <a:gd name="T65" fmla="*/ 265 h 378"/>
                    <a:gd name="T66" fmla="*/ 141 w 284"/>
                    <a:gd name="T67" fmla="*/ 246 h 378"/>
                    <a:gd name="T68" fmla="*/ 151 w 284"/>
                    <a:gd name="T69" fmla="*/ 233 h 378"/>
                    <a:gd name="T70" fmla="*/ 170 w 284"/>
                    <a:gd name="T71" fmla="*/ 207 h 378"/>
                    <a:gd name="T72" fmla="*/ 183 w 284"/>
                    <a:gd name="T73" fmla="*/ 188 h 378"/>
                    <a:gd name="T74" fmla="*/ 188 w 284"/>
                    <a:gd name="T75" fmla="*/ 180 h 378"/>
                    <a:gd name="T76" fmla="*/ 197 w 284"/>
                    <a:gd name="T77" fmla="*/ 164 h 378"/>
                    <a:gd name="T78" fmla="*/ 202 w 284"/>
                    <a:gd name="T79" fmla="*/ 159 h 378"/>
                    <a:gd name="T80" fmla="*/ 227 w 284"/>
                    <a:gd name="T81" fmla="*/ 126 h 378"/>
                    <a:gd name="T82" fmla="*/ 272 w 284"/>
                    <a:gd name="T83" fmla="*/ 63 h 378"/>
                    <a:gd name="T84" fmla="*/ 284 w 284"/>
                    <a:gd name="T85" fmla="*/ 44 h 378"/>
                    <a:gd name="T86" fmla="*/ 280 w 284"/>
                    <a:gd name="T87" fmla="*/ 31 h 378"/>
                    <a:gd name="T88" fmla="*/ 273 w 284"/>
                    <a:gd name="T89" fmla="*/ 21 h 378"/>
                    <a:gd name="T90" fmla="*/ 266 w 284"/>
                    <a:gd name="T91" fmla="*/ 13 h 378"/>
                    <a:gd name="T92" fmla="*/ 250 w 284"/>
                    <a:gd name="T93" fmla="*/ 1 h 378"/>
                    <a:gd name="T94" fmla="*/ 211 w 284"/>
                    <a:gd name="T95" fmla="*/ 1 h 378"/>
                    <a:gd name="T96" fmla="*/ 209 w 284"/>
                    <a:gd name="T97" fmla="*/ 11 h 378"/>
                    <a:gd name="T98" fmla="*/ 202 w 284"/>
                    <a:gd name="T99" fmla="*/ 26 h 378"/>
                    <a:gd name="T100" fmla="*/ 184 w 284"/>
                    <a:gd name="T101" fmla="*/ 56 h 378"/>
                    <a:gd name="T102" fmla="*/ 168 w 284"/>
                    <a:gd name="T103" fmla="*/ 85 h 378"/>
                    <a:gd name="T104" fmla="*/ 162 w 284"/>
                    <a:gd name="T105" fmla="*/ 95 h 378"/>
                    <a:gd name="T106" fmla="*/ 161 w 284"/>
                    <a:gd name="T107" fmla="*/ 96 h 378"/>
                    <a:gd name="T108" fmla="*/ 160 w 284"/>
                    <a:gd name="T109" fmla="*/ 99 h 378"/>
                    <a:gd name="T110" fmla="*/ 151 w 284"/>
                    <a:gd name="T111" fmla="*/ 116 h 378"/>
                    <a:gd name="T112" fmla="*/ 150 w 284"/>
                    <a:gd name="T113" fmla="*/ 118 h 378"/>
                    <a:gd name="T114" fmla="*/ 124 w 284"/>
                    <a:gd name="T115" fmla="*/ 160 h 378"/>
                    <a:gd name="T116" fmla="*/ 108 w 284"/>
                    <a:gd name="T117" fmla="*/ 185 h 378"/>
                    <a:gd name="T118" fmla="*/ 75 w 284"/>
                    <a:gd name="T119" fmla="*/ 234 h 378"/>
                    <a:gd name="T120" fmla="*/ 54 w 284"/>
                    <a:gd name="T121" fmla="*/ 262 h 378"/>
                    <a:gd name="T122" fmla="*/ 27 w 284"/>
                    <a:gd name="T123" fmla="*/ 298 h 378"/>
                    <a:gd name="T124" fmla="*/ 45 w 284"/>
                    <a:gd name="T125" fmla="*/ 307 h 3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4"/>
                    <a:gd name="T190" fmla="*/ 0 h 378"/>
                    <a:gd name="T191" fmla="*/ 284 w 284"/>
                    <a:gd name="T192" fmla="*/ 378 h 3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4" h="378">
                      <a:moveTo>
                        <a:pt x="45" y="307"/>
                      </a:moveTo>
                      <a:lnTo>
                        <a:pt x="46" y="307"/>
                      </a:lnTo>
                      <a:lnTo>
                        <a:pt x="48" y="308"/>
                      </a:lnTo>
                      <a:lnTo>
                        <a:pt x="54" y="310"/>
                      </a:lnTo>
                      <a:lnTo>
                        <a:pt x="60" y="314"/>
                      </a:lnTo>
                      <a:lnTo>
                        <a:pt x="63" y="316"/>
                      </a:lnTo>
                      <a:lnTo>
                        <a:pt x="67" y="321"/>
                      </a:lnTo>
                      <a:lnTo>
                        <a:pt x="69" y="325"/>
                      </a:lnTo>
                      <a:lnTo>
                        <a:pt x="70" y="329"/>
                      </a:lnTo>
                      <a:lnTo>
                        <a:pt x="71" y="335"/>
                      </a:lnTo>
                      <a:lnTo>
                        <a:pt x="70" y="341"/>
                      </a:lnTo>
                      <a:lnTo>
                        <a:pt x="70" y="342"/>
                      </a:lnTo>
                      <a:lnTo>
                        <a:pt x="69" y="343"/>
                      </a:lnTo>
                      <a:lnTo>
                        <a:pt x="68" y="345"/>
                      </a:lnTo>
                      <a:lnTo>
                        <a:pt x="60" y="345"/>
                      </a:lnTo>
                      <a:lnTo>
                        <a:pt x="57" y="343"/>
                      </a:lnTo>
                      <a:lnTo>
                        <a:pt x="53" y="338"/>
                      </a:lnTo>
                      <a:lnTo>
                        <a:pt x="47" y="334"/>
                      </a:lnTo>
                      <a:lnTo>
                        <a:pt x="42" y="330"/>
                      </a:lnTo>
                      <a:lnTo>
                        <a:pt x="37" y="328"/>
                      </a:lnTo>
                      <a:lnTo>
                        <a:pt x="34" y="326"/>
                      </a:lnTo>
                      <a:lnTo>
                        <a:pt x="26" y="327"/>
                      </a:lnTo>
                      <a:lnTo>
                        <a:pt x="20" y="328"/>
                      </a:lnTo>
                      <a:lnTo>
                        <a:pt x="17" y="329"/>
                      </a:lnTo>
                      <a:lnTo>
                        <a:pt x="14" y="331"/>
                      </a:lnTo>
                      <a:lnTo>
                        <a:pt x="9" y="335"/>
                      </a:lnTo>
                      <a:lnTo>
                        <a:pt x="4" y="340"/>
                      </a:lnTo>
                      <a:lnTo>
                        <a:pt x="0" y="346"/>
                      </a:lnTo>
                      <a:lnTo>
                        <a:pt x="0" y="349"/>
                      </a:lnTo>
                      <a:lnTo>
                        <a:pt x="0" y="354"/>
                      </a:lnTo>
                      <a:lnTo>
                        <a:pt x="0" y="358"/>
                      </a:lnTo>
                      <a:lnTo>
                        <a:pt x="2" y="360"/>
                      </a:lnTo>
                      <a:lnTo>
                        <a:pt x="4" y="364"/>
                      </a:lnTo>
                      <a:lnTo>
                        <a:pt x="7" y="367"/>
                      </a:lnTo>
                      <a:lnTo>
                        <a:pt x="12" y="373"/>
                      </a:lnTo>
                      <a:lnTo>
                        <a:pt x="16" y="374"/>
                      </a:lnTo>
                      <a:lnTo>
                        <a:pt x="25" y="378"/>
                      </a:lnTo>
                      <a:lnTo>
                        <a:pt x="31" y="378"/>
                      </a:lnTo>
                      <a:lnTo>
                        <a:pt x="35" y="378"/>
                      </a:lnTo>
                      <a:lnTo>
                        <a:pt x="45" y="378"/>
                      </a:lnTo>
                      <a:lnTo>
                        <a:pt x="50" y="377"/>
                      </a:lnTo>
                      <a:lnTo>
                        <a:pt x="55" y="375"/>
                      </a:lnTo>
                      <a:lnTo>
                        <a:pt x="59" y="372"/>
                      </a:lnTo>
                      <a:lnTo>
                        <a:pt x="63" y="369"/>
                      </a:lnTo>
                      <a:lnTo>
                        <a:pt x="70" y="364"/>
                      </a:lnTo>
                      <a:lnTo>
                        <a:pt x="73" y="360"/>
                      </a:lnTo>
                      <a:lnTo>
                        <a:pt x="76" y="357"/>
                      </a:lnTo>
                      <a:lnTo>
                        <a:pt x="82" y="350"/>
                      </a:lnTo>
                      <a:lnTo>
                        <a:pt x="87" y="343"/>
                      </a:lnTo>
                      <a:lnTo>
                        <a:pt x="89" y="341"/>
                      </a:lnTo>
                      <a:lnTo>
                        <a:pt x="91" y="338"/>
                      </a:lnTo>
                      <a:lnTo>
                        <a:pt x="93" y="335"/>
                      </a:lnTo>
                      <a:lnTo>
                        <a:pt x="96" y="331"/>
                      </a:lnTo>
                      <a:lnTo>
                        <a:pt x="100" y="325"/>
                      </a:lnTo>
                      <a:lnTo>
                        <a:pt x="103" y="318"/>
                      </a:lnTo>
                      <a:lnTo>
                        <a:pt x="107" y="311"/>
                      </a:lnTo>
                      <a:lnTo>
                        <a:pt x="110" y="304"/>
                      </a:lnTo>
                      <a:lnTo>
                        <a:pt x="110" y="300"/>
                      </a:lnTo>
                      <a:lnTo>
                        <a:pt x="111" y="299"/>
                      </a:lnTo>
                      <a:lnTo>
                        <a:pt x="112" y="298"/>
                      </a:lnTo>
                      <a:lnTo>
                        <a:pt x="112" y="297"/>
                      </a:lnTo>
                      <a:lnTo>
                        <a:pt x="113" y="297"/>
                      </a:lnTo>
                      <a:lnTo>
                        <a:pt x="114" y="296"/>
                      </a:lnTo>
                      <a:lnTo>
                        <a:pt x="125" y="272"/>
                      </a:lnTo>
                      <a:lnTo>
                        <a:pt x="128" y="265"/>
                      </a:lnTo>
                      <a:lnTo>
                        <a:pt x="133" y="260"/>
                      </a:lnTo>
                      <a:lnTo>
                        <a:pt x="141" y="246"/>
                      </a:lnTo>
                      <a:lnTo>
                        <a:pt x="146" y="239"/>
                      </a:lnTo>
                      <a:lnTo>
                        <a:pt x="151" y="233"/>
                      </a:lnTo>
                      <a:lnTo>
                        <a:pt x="160" y="221"/>
                      </a:lnTo>
                      <a:lnTo>
                        <a:pt x="170" y="207"/>
                      </a:lnTo>
                      <a:lnTo>
                        <a:pt x="179" y="195"/>
                      </a:lnTo>
                      <a:lnTo>
                        <a:pt x="183" y="188"/>
                      </a:lnTo>
                      <a:lnTo>
                        <a:pt x="188" y="182"/>
                      </a:lnTo>
                      <a:lnTo>
                        <a:pt x="188" y="180"/>
                      </a:lnTo>
                      <a:lnTo>
                        <a:pt x="192" y="172"/>
                      </a:lnTo>
                      <a:lnTo>
                        <a:pt x="197" y="164"/>
                      </a:lnTo>
                      <a:lnTo>
                        <a:pt x="201" y="161"/>
                      </a:lnTo>
                      <a:lnTo>
                        <a:pt x="202" y="159"/>
                      </a:lnTo>
                      <a:lnTo>
                        <a:pt x="206" y="158"/>
                      </a:lnTo>
                      <a:lnTo>
                        <a:pt x="227" y="126"/>
                      </a:lnTo>
                      <a:lnTo>
                        <a:pt x="249" y="94"/>
                      </a:lnTo>
                      <a:lnTo>
                        <a:pt x="272" y="63"/>
                      </a:lnTo>
                      <a:lnTo>
                        <a:pt x="284" y="46"/>
                      </a:lnTo>
                      <a:lnTo>
                        <a:pt x="284" y="44"/>
                      </a:lnTo>
                      <a:lnTo>
                        <a:pt x="281" y="35"/>
                      </a:lnTo>
                      <a:lnTo>
                        <a:pt x="280" y="31"/>
                      </a:lnTo>
                      <a:lnTo>
                        <a:pt x="278" y="28"/>
                      </a:lnTo>
                      <a:lnTo>
                        <a:pt x="273" y="21"/>
                      </a:lnTo>
                      <a:lnTo>
                        <a:pt x="271" y="14"/>
                      </a:lnTo>
                      <a:lnTo>
                        <a:pt x="266" y="13"/>
                      </a:lnTo>
                      <a:lnTo>
                        <a:pt x="258" y="7"/>
                      </a:lnTo>
                      <a:lnTo>
                        <a:pt x="250" y="1"/>
                      </a:lnTo>
                      <a:lnTo>
                        <a:pt x="249" y="0"/>
                      </a:lnTo>
                      <a:lnTo>
                        <a:pt x="211" y="1"/>
                      </a:lnTo>
                      <a:lnTo>
                        <a:pt x="209" y="4"/>
                      </a:lnTo>
                      <a:lnTo>
                        <a:pt x="209" y="11"/>
                      </a:lnTo>
                      <a:lnTo>
                        <a:pt x="206" y="18"/>
                      </a:lnTo>
                      <a:lnTo>
                        <a:pt x="202" y="26"/>
                      </a:lnTo>
                      <a:lnTo>
                        <a:pt x="198" y="34"/>
                      </a:lnTo>
                      <a:lnTo>
                        <a:pt x="184" y="56"/>
                      </a:lnTo>
                      <a:lnTo>
                        <a:pt x="176" y="70"/>
                      </a:lnTo>
                      <a:lnTo>
                        <a:pt x="168" y="85"/>
                      </a:lnTo>
                      <a:lnTo>
                        <a:pt x="164" y="92"/>
                      </a:lnTo>
                      <a:lnTo>
                        <a:pt x="162" y="95"/>
                      </a:lnTo>
                      <a:lnTo>
                        <a:pt x="161" y="96"/>
                      </a:lnTo>
                      <a:lnTo>
                        <a:pt x="161" y="97"/>
                      </a:lnTo>
                      <a:lnTo>
                        <a:pt x="160" y="99"/>
                      </a:lnTo>
                      <a:lnTo>
                        <a:pt x="153" y="114"/>
                      </a:lnTo>
                      <a:lnTo>
                        <a:pt x="151" y="116"/>
                      </a:lnTo>
                      <a:lnTo>
                        <a:pt x="150" y="117"/>
                      </a:lnTo>
                      <a:lnTo>
                        <a:pt x="150" y="118"/>
                      </a:lnTo>
                      <a:lnTo>
                        <a:pt x="130" y="152"/>
                      </a:lnTo>
                      <a:lnTo>
                        <a:pt x="124" y="160"/>
                      </a:lnTo>
                      <a:lnTo>
                        <a:pt x="118" y="168"/>
                      </a:lnTo>
                      <a:lnTo>
                        <a:pt x="108" y="185"/>
                      </a:lnTo>
                      <a:lnTo>
                        <a:pt x="86" y="218"/>
                      </a:lnTo>
                      <a:lnTo>
                        <a:pt x="75" y="234"/>
                      </a:lnTo>
                      <a:lnTo>
                        <a:pt x="63" y="250"/>
                      </a:lnTo>
                      <a:lnTo>
                        <a:pt x="54" y="262"/>
                      </a:lnTo>
                      <a:lnTo>
                        <a:pt x="46" y="274"/>
                      </a:lnTo>
                      <a:lnTo>
                        <a:pt x="27" y="298"/>
                      </a:lnTo>
                      <a:lnTo>
                        <a:pt x="19" y="308"/>
                      </a:lnTo>
                      <a:lnTo>
                        <a:pt x="45" y="30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2299" name="Group 31"/>
              <p:cNvGrpSpPr>
                <a:grpSpLocks noChangeAspect="1"/>
              </p:cNvGrpSpPr>
              <p:nvPr/>
            </p:nvGrpSpPr>
            <p:grpSpPr bwMode="auto">
              <a:xfrm>
                <a:off x="1329" y="1989"/>
                <a:ext cx="647" cy="603"/>
                <a:chOff x="2836" y="2439"/>
                <a:chExt cx="1451" cy="1352"/>
              </a:xfrm>
            </p:grpSpPr>
            <p:sp>
              <p:nvSpPr>
                <p:cNvPr id="52301" name="Freeform 32"/>
                <p:cNvSpPr>
                  <a:spLocks noChangeAspect="1"/>
                </p:cNvSpPr>
                <p:nvPr/>
              </p:nvSpPr>
              <p:spPr bwMode="auto">
                <a:xfrm>
                  <a:off x="3551" y="2439"/>
                  <a:ext cx="406" cy="277"/>
                </a:xfrm>
                <a:custGeom>
                  <a:avLst/>
                  <a:gdLst>
                    <a:gd name="T0" fmla="*/ 360 w 406"/>
                    <a:gd name="T1" fmla="*/ 13 h 277"/>
                    <a:gd name="T2" fmla="*/ 319 w 406"/>
                    <a:gd name="T3" fmla="*/ 4 h 277"/>
                    <a:gd name="T4" fmla="*/ 256 w 406"/>
                    <a:gd name="T5" fmla="*/ 4 h 277"/>
                    <a:gd name="T6" fmla="*/ 215 w 406"/>
                    <a:gd name="T7" fmla="*/ 22 h 277"/>
                    <a:gd name="T8" fmla="*/ 193 w 406"/>
                    <a:gd name="T9" fmla="*/ 40 h 277"/>
                    <a:gd name="T10" fmla="*/ 147 w 406"/>
                    <a:gd name="T11" fmla="*/ 96 h 277"/>
                    <a:gd name="T12" fmla="*/ 130 w 406"/>
                    <a:gd name="T13" fmla="*/ 118 h 277"/>
                    <a:gd name="T14" fmla="*/ 121 w 406"/>
                    <a:gd name="T15" fmla="*/ 121 h 277"/>
                    <a:gd name="T16" fmla="*/ 97 w 406"/>
                    <a:gd name="T17" fmla="*/ 127 h 277"/>
                    <a:gd name="T18" fmla="*/ 95 w 406"/>
                    <a:gd name="T19" fmla="*/ 127 h 277"/>
                    <a:gd name="T20" fmla="*/ 73 w 406"/>
                    <a:gd name="T21" fmla="*/ 128 h 277"/>
                    <a:gd name="T22" fmla="*/ 62 w 406"/>
                    <a:gd name="T23" fmla="*/ 128 h 277"/>
                    <a:gd name="T24" fmla="*/ 39 w 406"/>
                    <a:gd name="T25" fmla="*/ 127 h 277"/>
                    <a:gd name="T26" fmla="*/ 18 w 406"/>
                    <a:gd name="T27" fmla="*/ 132 h 277"/>
                    <a:gd name="T28" fmla="*/ 4 w 406"/>
                    <a:gd name="T29" fmla="*/ 143 h 277"/>
                    <a:gd name="T30" fmla="*/ 0 w 406"/>
                    <a:gd name="T31" fmla="*/ 155 h 277"/>
                    <a:gd name="T32" fmla="*/ 4 w 406"/>
                    <a:gd name="T33" fmla="*/ 172 h 277"/>
                    <a:gd name="T34" fmla="*/ 11 w 406"/>
                    <a:gd name="T35" fmla="*/ 178 h 277"/>
                    <a:gd name="T36" fmla="*/ 39 w 406"/>
                    <a:gd name="T37" fmla="*/ 183 h 277"/>
                    <a:gd name="T38" fmla="*/ 41 w 406"/>
                    <a:gd name="T39" fmla="*/ 183 h 277"/>
                    <a:gd name="T40" fmla="*/ 72 w 406"/>
                    <a:gd name="T41" fmla="*/ 183 h 277"/>
                    <a:gd name="T42" fmla="*/ 97 w 406"/>
                    <a:gd name="T43" fmla="*/ 176 h 277"/>
                    <a:gd name="T44" fmla="*/ 119 w 406"/>
                    <a:gd name="T45" fmla="*/ 169 h 277"/>
                    <a:gd name="T46" fmla="*/ 128 w 406"/>
                    <a:gd name="T47" fmla="*/ 182 h 277"/>
                    <a:gd name="T48" fmla="*/ 130 w 406"/>
                    <a:gd name="T49" fmla="*/ 218 h 277"/>
                    <a:gd name="T50" fmla="*/ 134 w 406"/>
                    <a:gd name="T51" fmla="*/ 231 h 277"/>
                    <a:gd name="T52" fmla="*/ 146 w 406"/>
                    <a:gd name="T53" fmla="*/ 252 h 277"/>
                    <a:gd name="T54" fmla="*/ 161 w 406"/>
                    <a:gd name="T55" fmla="*/ 264 h 277"/>
                    <a:gd name="T56" fmla="*/ 181 w 406"/>
                    <a:gd name="T57" fmla="*/ 272 h 277"/>
                    <a:gd name="T58" fmla="*/ 221 w 406"/>
                    <a:gd name="T59" fmla="*/ 277 h 277"/>
                    <a:gd name="T60" fmla="*/ 250 w 406"/>
                    <a:gd name="T61" fmla="*/ 273 h 277"/>
                    <a:gd name="T62" fmla="*/ 279 w 406"/>
                    <a:gd name="T63" fmla="*/ 264 h 277"/>
                    <a:gd name="T64" fmla="*/ 298 w 406"/>
                    <a:gd name="T65" fmla="*/ 254 h 277"/>
                    <a:gd name="T66" fmla="*/ 324 w 406"/>
                    <a:gd name="T67" fmla="*/ 235 h 277"/>
                    <a:gd name="T68" fmla="*/ 333 w 406"/>
                    <a:gd name="T69" fmla="*/ 226 h 277"/>
                    <a:gd name="T70" fmla="*/ 342 w 406"/>
                    <a:gd name="T71" fmla="*/ 217 h 277"/>
                    <a:gd name="T72" fmla="*/ 365 w 406"/>
                    <a:gd name="T73" fmla="*/ 187 h 277"/>
                    <a:gd name="T74" fmla="*/ 388 w 406"/>
                    <a:gd name="T75" fmla="*/ 154 h 277"/>
                    <a:gd name="T76" fmla="*/ 395 w 406"/>
                    <a:gd name="T77" fmla="*/ 142 h 277"/>
                    <a:gd name="T78" fmla="*/ 403 w 406"/>
                    <a:gd name="T79" fmla="*/ 116 h 277"/>
                    <a:gd name="T80" fmla="*/ 406 w 406"/>
                    <a:gd name="T81" fmla="*/ 98 h 277"/>
                    <a:gd name="T82" fmla="*/ 406 w 406"/>
                    <a:gd name="T83" fmla="*/ 89 h 277"/>
                    <a:gd name="T84" fmla="*/ 400 w 406"/>
                    <a:gd name="T85" fmla="*/ 57 h 277"/>
                    <a:gd name="T86" fmla="*/ 384 w 406"/>
                    <a:gd name="T87" fmla="*/ 31 h 2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6"/>
                    <a:gd name="T133" fmla="*/ 0 h 277"/>
                    <a:gd name="T134" fmla="*/ 406 w 406"/>
                    <a:gd name="T135" fmla="*/ 277 h 2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6" h="277">
                      <a:moveTo>
                        <a:pt x="368" y="17"/>
                      </a:moveTo>
                      <a:lnTo>
                        <a:pt x="364" y="15"/>
                      </a:lnTo>
                      <a:lnTo>
                        <a:pt x="360" y="13"/>
                      </a:lnTo>
                      <a:lnTo>
                        <a:pt x="356" y="11"/>
                      </a:lnTo>
                      <a:lnTo>
                        <a:pt x="352" y="10"/>
                      </a:lnTo>
                      <a:lnTo>
                        <a:pt x="319" y="4"/>
                      </a:lnTo>
                      <a:lnTo>
                        <a:pt x="286" y="0"/>
                      </a:lnTo>
                      <a:lnTo>
                        <a:pt x="270" y="2"/>
                      </a:lnTo>
                      <a:lnTo>
                        <a:pt x="256" y="4"/>
                      </a:lnTo>
                      <a:lnTo>
                        <a:pt x="242" y="9"/>
                      </a:lnTo>
                      <a:lnTo>
                        <a:pt x="228" y="15"/>
                      </a:lnTo>
                      <a:lnTo>
                        <a:pt x="215" y="22"/>
                      </a:lnTo>
                      <a:lnTo>
                        <a:pt x="204" y="31"/>
                      </a:lnTo>
                      <a:lnTo>
                        <a:pt x="198" y="35"/>
                      </a:lnTo>
                      <a:lnTo>
                        <a:pt x="193" y="40"/>
                      </a:lnTo>
                      <a:lnTo>
                        <a:pt x="182" y="51"/>
                      </a:lnTo>
                      <a:lnTo>
                        <a:pt x="165" y="73"/>
                      </a:lnTo>
                      <a:lnTo>
                        <a:pt x="147" y="96"/>
                      </a:lnTo>
                      <a:lnTo>
                        <a:pt x="140" y="106"/>
                      </a:lnTo>
                      <a:lnTo>
                        <a:pt x="136" y="116"/>
                      </a:lnTo>
                      <a:lnTo>
                        <a:pt x="130" y="118"/>
                      </a:lnTo>
                      <a:lnTo>
                        <a:pt x="125" y="120"/>
                      </a:lnTo>
                      <a:lnTo>
                        <a:pt x="123" y="121"/>
                      </a:lnTo>
                      <a:lnTo>
                        <a:pt x="121" y="121"/>
                      </a:lnTo>
                      <a:lnTo>
                        <a:pt x="111" y="124"/>
                      </a:lnTo>
                      <a:lnTo>
                        <a:pt x="102" y="126"/>
                      </a:lnTo>
                      <a:lnTo>
                        <a:pt x="97" y="127"/>
                      </a:lnTo>
                      <a:lnTo>
                        <a:pt x="95" y="127"/>
                      </a:lnTo>
                      <a:lnTo>
                        <a:pt x="92" y="128"/>
                      </a:lnTo>
                      <a:lnTo>
                        <a:pt x="82" y="128"/>
                      </a:lnTo>
                      <a:lnTo>
                        <a:pt x="73" y="128"/>
                      </a:lnTo>
                      <a:lnTo>
                        <a:pt x="70" y="128"/>
                      </a:lnTo>
                      <a:lnTo>
                        <a:pt x="67" y="128"/>
                      </a:lnTo>
                      <a:lnTo>
                        <a:pt x="62" y="128"/>
                      </a:lnTo>
                      <a:lnTo>
                        <a:pt x="53" y="128"/>
                      </a:lnTo>
                      <a:lnTo>
                        <a:pt x="46" y="127"/>
                      </a:lnTo>
                      <a:lnTo>
                        <a:pt x="39" y="127"/>
                      </a:lnTo>
                      <a:lnTo>
                        <a:pt x="32" y="128"/>
                      </a:lnTo>
                      <a:lnTo>
                        <a:pt x="26" y="129"/>
                      </a:lnTo>
                      <a:lnTo>
                        <a:pt x="18" y="132"/>
                      </a:lnTo>
                      <a:lnTo>
                        <a:pt x="12" y="135"/>
                      </a:lnTo>
                      <a:lnTo>
                        <a:pt x="7" y="139"/>
                      </a:lnTo>
                      <a:lnTo>
                        <a:pt x="4" y="143"/>
                      </a:lnTo>
                      <a:lnTo>
                        <a:pt x="1" y="148"/>
                      </a:lnTo>
                      <a:lnTo>
                        <a:pt x="0" y="151"/>
                      </a:lnTo>
                      <a:lnTo>
                        <a:pt x="0" y="155"/>
                      </a:lnTo>
                      <a:lnTo>
                        <a:pt x="1" y="161"/>
                      </a:lnTo>
                      <a:lnTo>
                        <a:pt x="3" y="169"/>
                      </a:lnTo>
                      <a:lnTo>
                        <a:pt x="4" y="172"/>
                      </a:lnTo>
                      <a:lnTo>
                        <a:pt x="5" y="175"/>
                      </a:lnTo>
                      <a:lnTo>
                        <a:pt x="8" y="176"/>
                      </a:lnTo>
                      <a:lnTo>
                        <a:pt x="11" y="178"/>
                      </a:lnTo>
                      <a:lnTo>
                        <a:pt x="23" y="182"/>
                      </a:lnTo>
                      <a:lnTo>
                        <a:pt x="35" y="183"/>
                      </a:lnTo>
                      <a:lnTo>
                        <a:pt x="39" y="183"/>
                      </a:lnTo>
                      <a:lnTo>
                        <a:pt x="40" y="183"/>
                      </a:lnTo>
                      <a:lnTo>
                        <a:pt x="41" y="183"/>
                      </a:lnTo>
                      <a:lnTo>
                        <a:pt x="47" y="184"/>
                      </a:lnTo>
                      <a:lnTo>
                        <a:pt x="60" y="184"/>
                      </a:lnTo>
                      <a:lnTo>
                        <a:pt x="72" y="183"/>
                      </a:lnTo>
                      <a:lnTo>
                        <a:pt x="85" y="181"/>
                      </a:lnTo>
                      <a:lnTo>
                        <a:pt x="90" y="178"/>
                      </a:lnTo>
                      <a:lnTo>
                        <a:pt x="97" y="176"/>
                      </a:lnTo>
                      <a:lnTo>
                        <a:pt x="109" y="172"/>
                      </a:lnTo>
                      <a:lnTo>
                        <a:pt x="115" y="169"/>
                      </a:lnTo>
                      <a:lnTo>
                        <a:pt x="119" y="169"/>
                      </a:lnTo>
                      <a:lnTo>
                        <a:pt x="129" y="170"/>
                      </a:lnTo>
                      <a:lnTo>
                        <a:pt x="128" y="176"/>
                      </a:lnTo>
                      <a:lnTo>
                        <a:pt x="128" y="182"/>
                      </a:lnTo>
                      <a:lnTo>
                        <a:pt x="128" y="193"/>
                      </a:lnTo>
                      <a:lnTo>
                        <a:pt x="129" y="205"/>
                      </a:lnTo>
                      <a:lnTo>
                        <a:pt x="130" y="218"/>
                      </a:lnTo>
                      <a:lnTo>
                        <a:pt x="130" y="222"/>
                      </a:lnTo>
                      <a:lnTo>
                        <a:pt x="132" y="227"/>
                      </a:lnTo>
                      <a:lnTo>
                        <a:pt x="134" y="231"/>
                      </a:lnTo>
                      <a:lnTo>
                        <a:pt x="136" y="237"/>
                      </a:lnTo>
                      <a:lnTo>
                        <a:pt x="140" y="245"/>
                      </a:lnTo>
                      <a:lnTo>
                        <a:pt x="146" y="252"/>
                      </a:lnTo>
                      <a:lnTo>
                        <a:pt x="153" y="259"/>
                      </a:lnTo>
                      <a:lnTo>
                        <a:pt x="157" y="261"/>
                      </a:lnTo>
                      <a:lnTo>
                        <a:pt x="161" y="264"/>
                      </a:lnTo>
                      <a:lnTo>
                        <a:pt x="165" y="266"/>
                      </a:lnTo>
                      <a:lnTo>
                        <a:pt x="170" y="268"/>
                      </a:lnTo>
                      <a:lnTo>
                        <a:pt x="181" y="272"/>
                      </a:lnTo>
                      <a:lnTo>
                        <a:pt x="194" y="274"/>
                      </a:lnTo>
                      <a:lnTo>
                        <a:pt x="208" y="276"/>
                      </a:lnTo>
                      <a:lnTo>
                        <a:pt x="221" y="277"/>
                      </a:lnTo>
                      <a:lnTo>
                        <a:pt x="235" y="276"/>
                      </a:lnTo>
                      <a:lnTo>
                        <a:pt x="243" y="275"/>
                      </a:lnTo>
                      <a:lnTo>
                        <a:pt x="250" y="273"/>
                      </a:lnTo>
                      <a:lnTo>
                        <a:pt x="257" y="272"/>
                      </a:lnTo>
                      <a:lnTo>
                        <a:pt x="265" y="270"/>
                      </a:lnTo>
                      <a:lnTo>
                        <a:pt x="279" y="264"/>
                      </a:lnTo>
                      <a:lnTo>
                        <a:pt x="293" y="258"/>
                      </a:lnTo>
                      <a:lnTo>
                        <a:pt x="296" y="256"/>
                      </a:lnTo>
                      <a:lnTo>
                        <a:pt x="298" y="254"/>
                      </a:lnTo>
                      <a:lnTo>
                        <a:pt x="304" y="251"/>
                      </a:lnTo>
                      <a:lnTo>
                        <a:pt x="314" y="243"/>
                      </a:lnTo>
                      <a:lnTo>
                        <a:pt x="324" y="235"/>
                      </a:lnTo>
                      <a:lnTo>
                        <a:pt x="326" y="232"/>
                      </a:lnTo>
                      <a:lnTo>
                        <a:pt x="328" y="231"/>
                      </a:lnTo>
                      <a:lnTo>
                        <a:pt x="333" y="226"/>
                      </a:lnTo>
                      <a:lnTo>
                        <a:pt x="338" y="221"/>
                      </a:lnTo>
                      <a:lnTo>
                        <a:pt x="340" y="219"/>
                      </a:lnTo>
                      <a:lnTo>
                        <a:pt x="342" y="217"/>
                      </a:lnTo>
                      <a:lnTo>
                        <a:pt x="350" y="207"/>
                      </a:lnTo>
                      <a:lnTo>
                        <a:pt x="358" y="197"/>
                      </a:lnTo>
                      <a:lnTo>
                        <a:pt x="365" y="187"/>
                      </a:lnTo>
                      <a:lnTo>
                        <a:pt x="375" y="171"/>
                      </a:lnTo>
                      <a:lnTo>
                        <a:pt x="385" y="158"/>
                      </a:lnTo>
                      <a:lnTo>
                        <a:pt x="388" y="154"/>
                      </a:lnTo>
                      <a:lnTo>
                        <a:pt x="389" y="152"/>
                      </a:lnTo>
                      <a:lnTo>
                        <a:pt x="390" y="150"/>
                      </a:lnTo>
                      <a:lnTo>
                        <a:pt x="395" y="142"/>
                      </a:lnTo>
                      <a:lnTo>
                        <a:pt x="398" y="134"/>
                      </a:lnTo>
                      <a:lnTo>
                        <a:pt x="402" y="126"/>
                      </a:lnTo>
                      <a:lnTo>
                        <a:pt x="403" y="116"/>
                      </a:lnTo>
                      <a:lnTo>
                        <a:pt x="405" y="107"/>
                      </a:lnTo>
                      <a:lnTo>
                        <a:pt x="405" y="103"/>
                      </a:lnTo>
                      <a:lnTo>
                        <a:pt x="406" y="98"/>
                      </a:lnTo>
                      <a:lnTo>
                        <a:pt x="406" y="93"/>
                      </a:lnTo>
                      <a:lnTo>
                        <a:pt x="406" y="91"/>
                      </a:lnTo>
                      <a:lnTo>
                        <a:pt x="406" y="89"/>
                      </a:lnTo>
                      <a:lnTo>
                        <a:pt x="405" y="77"/>
                      </a:lnTo>
                      <a:lnTo>
                        <a:pt x="403" y="67"/>
                      </a:lnTo>
                      <a:lnTo>
                        <a:pt x="400" y="57"/>
                      </a:lnTo>
                      <a:lnTo>
                        <a:pt x="396" y="48"/>
                      </a:lnTo>
                      <a:lnTo>
                        <a:pt x="390" y="39"/>
                      </a:lnTo>
                      <a:lnTo>
                        <a:pt x="384" y="31"/>
                      </a:lnTo>
                      <a:lnTo>
                        <a:pt x="376" y="24"/>
                      </a:lnTo>
                      <a:lnTo>
                        <a:pt x="368" y="1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02" name="Freeform 33"/>
                <p:cNvSpPr>
                  <a:spLocks noChangeAspect="1"/>
                </p:cNvSpPr>
                <p:nvPr/>
              </p:nvSpPr>
              <p:spPr bwMode="auto">
                <a:xfrm>
                  <a:off x="3450" y="2729"/>
                  <a:ext cx="368" cy="512"/>
                </a:xfrm>
                <a:custGeom>
                  <a:avLst/>
                  <a:gdLst>
                    <a:gd name="T0" fmla="*/ 188 w 368"/>
                    <a:gd name="T1" fmla="*/ 19 h 512"/>
                    <a:gd name="T2" fmla="*/ 161 w 368"/>
                    <a:gd name="T3" fmla="*/ 38 h 512"/>
                    <a:gd name="T4" fmla="*/ 96 w 368"/>
                    <a:gd name="T5" fmla="*/ 104 h 512"/>
                    <a:gd name="T6" fmla="*/ 63 w 368"/>
                    <a:gd name="T7" fmla="*/ 150 h 512"/>
                    <a:gd name="T8" fmla="*/ 43 w 368"/>
                    <a:gd name="T9" fmla="*/ 189 h 512"/>
                    <a:gd name="T10" fmla="*/ 39 w 368"/>
                    <a:gd name="T11" fmla="*/ 203 h 512"/>
                    <a:gd name="T12" fmla="*/ 16 w 368"/>
                    <a:gd name="T13" fmla="*/ 271 h 512"/>
                    <a:gd name="T14" fmla="*/ 14 w 368"/>
                    <a:gd name="T15" fmla="*/ 282 h 512"/>
                    <a:gd name="T16" fmla="*/ 2 w 368"/>
                    <a:gd name="T17" fmla="*/ 337 h 512"/>
                    <a:gd name="T18" fmla="*/ 0 w 368"/>
                    <a:gd name="T19" fmla="*/ 398 h 512"/>
                    <a:gd name="T20" fmla="*/ 3 w 368"/>
                    <a:gd name="T21" fmla="*/ 418 h 512"/>
                    <a:gd name="T22" fmla="*/ 16 w 368"/>
                    <a:gd name="T23" fmla="*/ 456 h 512"/>
                    <a:gd name="T24" fmla="*/ 31 w 368"/>
                    <a:gd name="T25" fmla="*/ 477 h 512"/>
                    <a:gd name="T26" fmla="*/ 51 w 368"/>
                    <a:gd name="T27" fmla="*/ 497 h 512"/>
                    <a:gd name="T28" fmla="*/ 83 w 368"/>
                    <a:gd name="T29" fmla="*/ 509 h 512"/>
                    <a:gd name="T30" fmla="*/ 117 w 368"/>
                    <a:gd name="T31" fmla="*/ 512 h 512"/>
                    <a:gd name="T32" fmla="*/ 146 w 368"/>
                    <a:gd name="T33" fmla="*/ 507 h 512"/>
                    <a:gd name="T34" fmla="*/ 154 w 368"/>
                    <a:gd name="T35" fmla="*/ 504 h 512"/>
                    <a:gd name="T36" fmla="*/ 167 w 368"/>
                    <a:gd name="T37" fmla="*/ 498 h 512"/>
                    <a:gd name="T38" fmla="*/ 178 w 368"/>
                    <a:gd name="T39" fmla="*/ 491 h 512"/>
                    <a:gd name="T40" fmla="*/ 183 w 368"/>
                    <a:gd name="T41" fmla="*/ 488 h 512"/>
                    <a:gd name="T42" fmla="*/ 197 w 368"/>
                    <a:gd name="T43" fmla="*/ 475 h 512"/>
                    <a:gd name="T44" fmla="*/ 206 w 368"/>
                    <a:gd name="T45" fmla="*/ 464 h 512"/>
                    <a:gd name="T46" fmla="*/ 209 w 368"/>
                    <a:gd name="T47" fmla="*/ 461 h 512"/>
                    <a:gd name="T48" fmla="*/ 211 w 368"/>
                    <a:gd name="T49" fmla="*/ 456 h 512"/>
                    <a:gd name="T50" fmla="*/ 218 w 368"/>
                    <a:gd name="T51" fmla="*/ 445 h 512"/>
                    <a:gd name="T52" fmla="*/ 227 w 368"/>
                    <a:gd name="T53" fmla="*/ 423 h 512"/>
                    <a:gd name="T54" fmla="*/ 231 w 368"/>
                    <a:gd name="T55" fmla="*/ 406 h 512"/>
                    <a:gd name="T56" fmla="*/ 230 w 368"/>
                    <a:gd name="T57" fmla="*/ 379 h 512"/>
                    <a:gd name="T58" fmla="*/ 227 w 368"/>
                    <a:gd name="T59" fmla="*/ 359 h 512"/>
                    <a:gd name="T60" fmla="*/ 220 w 368"/>
                    <a:gd name="T61" fmla="*/ 342 h 512"/>
                    <a:gd name="T62" fmla="*/ 216 w 368"/>
                    <a:gd name="T63" fmla="*/ 319 h 512"/>
                    <a:gd name="T64" fmla="*/ 218 w 368"/>
                    <a:gd name="T65" fmla="*/ 297 h 512"/>
                    <a:gd name="T66" fmla="*/ 229 w 368"/>
                    <a:gd name="T67" fmla="*/ 270 h 512"/>
                    <a:gd name="T68" fmla="*/ 251 w 368"/>
                    <a:gd name="T69" fmla="*/ 248 h 512"/>
                    <a:gd name="T70" fmla="*/ 278 w 368"/>
                    <a:gd name="T71" fmla="*/ 233 h 512"/>
                    <a:gd name="T72" fmla="*/ 301 w 368"/>
                    <a:gd name="T73" fmla="*/ 216 h 512"/>
                    <a:gd name="T74" fmla="*/ 315 w 368"/>
                    <a:gd name="T75" fmla="*/ 203 h 512"/>
                    <a:gd name="T76" fmla="*/ 325 w 368"/>
                    <a:gd name="T77" fmla="*/ 192 h 512"/>
                    <a:gd name="T78" fmla="*/ 334 w 368"/>
                    <a:gd name="T79" fmla="*/ 182 h 512"/>
                    <a:gd name="T80" fmla="*/ 345 w 368"/>
                    <a:gd name="T81" fmla="*/ 166 h 512"/>
                    <a:gd name="T82" fmla="*/ 354 w 368"/>
                    <a:gd name="T83" fmla="*/ 148 h 512"/>
                    <a:gd name="T84" fmla="*/ 366 w 368"/>
                    <a:gd name="T85" fmla="*/ 119 h 512"/>
                    <a:gd name="T86" fmla="*/ 368 w 368"/>
                    <a:gd name="T87" fmla="*/ 88 h 512"/>
                    <a:gd name="T88" fmla="*/ 362 w 368"/>
                    <a:gd name="T89" fmla="*/ 60 h 512"/>
                    <a:gd name="T90" fmla="*/ 350 w 368"/>
                    <a:gd name="T91" fmla="*/ 35 h 512"/>
                    <a:gd name="T92" fmla="*/ 337 w 368"/>
                    <a:gd name="T93" fmla="*/ 21 h 512"/>
                    <a:gd name="T94" fmla="*/ 322 w 368"/>
                    <a:gd name="T95" fmla="*/ 11 h 512"/>
                    <a:gd name="T96" fmla="*/ 300 w 368"/>
                    <a:gd name="T97" fmla="*/ 5 h 512"/>
                    <a:gd name="T98" fmla="*/ 273 w 368"/>
                    <a:gd name="T99" fmla="*/ 1 h 512"/>
                    <a:gd name="T100" fmla="*/ 236 w 368"/>
                    <a:gd name="T101" fmla="*/ 2 h 5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8"/>
                    <a:gd name="T154" fmla="*/ 0 h 512"/>
                    <a:gd name="T155" fmla="*/ 368 w 368"/>
                    <a:gd name="T156" fmla="*/ 512 h 5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8" h="512">
                      <a:moveTo>
                        <a:pt x="208" y="11"/>
                      </a:moveTo>
                      <a:lnTo>
                        <a:pt x="194" y="16"/>
                      </a:lnTo>
                      <a:lnTo>
                        <a:pt x="188" y="19"/>
                      </a:lnTo>
                      <a:lnTo>
                        <a:pt x="183" y="22"/>
                      </a:lnTo>
                      <a:lnTo>
                        <a:pt x="171" y="30"/>
                      </a:lnTo>
                      <a:lnTo>
                        <a:pt x="161" y="38"/>
                      </a:lnTo>
                      <a:lnTo>
                        <a:pt x="133" y="64"/>
                      </a:lnTo>
                      <a:lnTo>
                        <a:pt x="108" y="91"/>
                      </a:lnTo>
                      <a:lnTo>
                        <a:pt x="96" y="104"/>
                      </a:lnTo>
                      <a:lnTo>
                        <a:pt x="85" y="119"/>
                      </a:lnTo>
                      <a:lnTo>
                        <a:pt x="74" y="134"/>
                      </a:lnTo>
                      <a:lnTo>
                        <a:pt x="63" y="150"/>
                      </a:lnTo>
                      <a:lnTo>
                        <a:pt x="55" y="168"/>
                      </a:lnTo>
                      <a:lnTo>
                        <a:pt x="47" y="184"/>
                      </a:lnTo>
                      <a:lnTo>
                        <a:pt x="43" y="189"/>
                      </a:lnTo>
                      <a:lnTo>
                        <a:pt x="40" y="194"/>
                      </a:lnTo>
                      <a:lnTo>
                        <a:pt x="39" y="200"/>
                      </a:lnTo>
                      <a:lnTo>
                        <a:pt x="39" y="203"/>
                      </a:lnTo>
                      <a:lnTo>
                        <a:pt x="36" y="209"/>
                      </a:lnTo>
                      <a:lnTo>
                        <a:pt x="26" y="239"/>
                      </a:lnTo>
                      <a:lnTo>
                        <a:pt x="16" y="271"/>
                      </a:lnTo>
                      <a:lnTo>
                        <a:pt x="15" y="274"/>
                      </a:lnTo>
                      <a:lnTo>
                        <a:pt x="15" y="279"/>
                      </a:lnTo>
                      <a:lnTo>
                        <a:pt x="14" y="282"/>
                      </a:lnTo>
                      <a:lnTo>
                        <a:pt x="12" y="287"/>
                      </a:lnTo>
                      <a:lnTo>
                        <a:pt x="7" y="312"/>
                      </a:lnTo>
                      <a:lnTo>
                        <a:pt x="2" y="337"/>
                      </a:lnTo>
                      <a:lnTo>
                        <a:pt x="0" y="364"/>
                      </a:lnTo>
                      <a:lnTo>
                        <a:pt x="0" y="391"/>
                      </a:lnTo>
                      <a:lnTo>
                        <a:pt x="0" y="398"/>
                      </a:lnTo>
                      <a:lnTo>
                        <a:pt x="1" y="404"/>
                      </a:lnTo>
                      <a:lnTo>
                        <a:pt x="1" y="411"/>
                      </a:lnTo>
                      <a:lnTo>
                        <a:pt x="3" y="418"/>
                      </a:lnTo>
                      <a:lnTo>
                        <a:pt x="7" y="431"/>
                      </a:lnTo>
                      <a:lnTo>
                        <a:pt x="11" y="443"/>
                      </a:lnTo>
                      <a:lnTo>
                        <a:pt x="16" y="456"/>
                      </a:lnTo>
                      <a:lnTo>
                        <a:pt x="20" y="461"/>
                      </a:lnTo>
                      <a:lnTo>
                        <a:pt x="23" y="467"/>
                      </a:lnTo>
                      <a:lnTo>
                        <a:pt x="31" y="477"/>
                      </a:lnTo>
                      <a:lnTo>
                        <a:pt x="41" y="489"/>
                      </a:lnTo>
                      <a:lnTo>
                        <a:pt x="46" y="492"/>
                      </a:lnTo>
                      <a:lnTo>
                        <a:pt x="51" y="497"/>
                      </a:lnTo>
                      <a:lnTo>
                        <a:pt x="62" y="501"/>
                      </a:lnTo>
                      <a:lnTo>
                        <a:pt x="72" y="505"/>
                      </a:lnTo>
                      <a:lnTo>
                        <a:pt x="83" y="509"/>
                      </a:lnTo>
                      <a:lnTo>
                        <a:pt x="94" y="511"/>
                      </a:lnTo>
                      <a:lnTo>
                        <a:pt x="105" y="512"/>
                      </a:lnTo>
                      <a:lnTo>
                        <a:pt x="117" y="512"/>
                      </a:lnTo>
                      <a:lnTo>
                        <a:pt x="128" y="511"/>
                      </a:lnTo>
                      <a:lnTo>
                        <a:pt x="140" y="509"/>
                      </a:lnTo>
                      <a:lnTo>
                        <a:pt x="146" y="507"/>
                      </a:lnTo>
                      <a:lnTo>
                        <a:pt x="149" y="505"/>
                      </a:lnTo>
                      <a:lnTo>
                        <a:pt x="152" y="505"/>
                      </a:lnTo>
                      <a:lnTo>
                        <a:pt x="154" y="504"/>
                      </a:lnTo>
                      <a:lnTo>
                        <a:pt x="157" y="503"/>
                      </a:lnTo>
                      <a:lnTo>
                        <a:pt x="162" y="500"/>
                      </a:lnTo>
                      <a:lnTo>
                        <a:pt x="167" y="498"/>
                      </a:lnTo>
                      <a:lnTo>
                        <a:pt x="173" y="495"/>
                      </a:lnTo>
                      <a:lnTo>
                        <a:pt x="178" y="491"/>
                      </a:lnTo>
                      <a:lnTo>
                        <a:pt x="179" y="490"/>
                      </a:lnTo>
                      <a:lnTo>
                        <a:pt x="180" y="490"/>
                      </a:lnTo>
                      <a:lnTo>
                        <a:pt x="183" y="488"/>
                      </a:lnTo>
                      <a:lnTo>
                        <a:pt x="187" y="484"/>
                      </a:lnTo>
                      <a:lnTo>
                        <a:pt x="193" y="479"/>
                      </a:lnTo>
                      <a:lnTo>
                        <a:pt x="197" y="475"/>
                      </a:lnTo>
                      <a:lnTo>
                        <a:pt x="201" y="470"/>
                      </a:lnTo>
                      <a:lnTo>
                        <a:pt x="205" y="466"/>
                      </a:lnTo>
                      <a:lnTo>
                        <a:pt x="206" y="464"/>
                      </a:lnTo>
                      <a:lnTo>
                        <a:pt x="206" y="463"/>
                      </a:lnTo>
                      <a:lnTo>
                        <a:pt x="207" y="463"/>
                      </a:lnTo>
                      <a:lnTo>
                        <a:pt x="209" y="461"/>
                      </a:lnTo>
                      <a:lnTo>
                        <a:pt x="210" y="458"/>
                      </a:lnTo>
                      <a:lnTo>
                        <a:pt x="211" y="457"/>
                      </a:lnTo>
                      <a:lnTo>
                        <a:pt x="211" y="456"/>
                      </a:lnTo>
                      <a:lnTo>
                        <a:pt x="212" y="456"/>
                      </a:lnTo>
                      <a:lnTo>
                        <a:pt x="215" y="451"/>
                      </a:lnTo>
                      <a:lnTo>
                        <a:pt x="218" y="445"/>
                      </a:lnTo>
                      <a:lnTo>
                        <a:pt x="221" y="441"/>
                      </a:lnTo>
                      <a:lnTo>
                        <a:pt x="225" y="429"/>
                      </a:lnTo>
                      <a:lnTo>
                        <a:pt x="227" y="423"/>
                      </a:lnTo>
                      <a:lnTo>
                        <a:pt x="229" y="418"/>
                      </a:lnTo>
                      <a:lnTo>
                        <a:pt x="229" y="411"/>
                      </a:lnTo>
                      <a:lnTo>
                        <a:pt x="231" y="406"/>
                      </a:lnTo>
                      <a:lnTo>
                        <a:pt x="231" y="399"/>
                      </a:lnTo>
                      <a:lnTo>
                        <a:pt x="231" y="392"/>
                      </a:lnTo>
                      <a:lnTo>
                        <a:pt x="230" y="379"/>
                      </a:lnTo>
                      <a:lnTo>
                        <a:pt x="229" y="372"/>
                      </a:lnTo>
                      <a:lnTo>
                        <a:pt x="229" y="365"/>
                      </a:lnTo>
                      <a:lnTo>
                        <a:pt x="227" y="359"/>
                      </a:lnTo>
                      <a:lnTo>
                        <a:pt x="224" y="353"/>
                      </a:lnTo>
                      <a:lnTo>
                        <a:pt x="222" y="348"/>
                      </a:lnTo>
                      <a:lnTo>
                        <a:pt x="220" y="342"/>
                      </a:lnTo>
                      <a:lnTo>
                        <a:pt x="218" y="330"/>
                      </a:lnTo>
                      <a:lnTo>
                        <a:pt x="217" y="325"/>
                      </a:lnTo>
                      <a:lnTo>
                        <a:pt x="216" y="319"/>
                      </a:lnTo>
                      <a:lnTo>
                        <a:pt x="216" y="313"/>
                      </a:lnTo>
                      <a:lnTo>
                        <a:pt x="217" y="308"/>
                      </a:lnTo>
                      <a:lnTo>
                        <a:pt x="218" y="297"/>
                      </a:lnTo>
                      <a:lnTo>
                        <a:pt x="221" y="288"/>
                      </a:lnTo>
                      <a:lnTo>
                        <a:pt x="224" y="278"/>
                      </a:lnTo>
                      <a:lnTo>
                        <a:pt x="229" y="270"/>
                      </a:lnTo>
                      <a:lnTo>
                        <a:pt x="236" y="262"/>
                      </a:lnTo>
                      <a:lnTo>
                        <a:pt x="243" y="255"/>
                      </a:lnTo>
                      <a:lnTo>
                        <a:pt x="251" y="248"/>
                      </a:lnTo>
                      <a:lnTo>
                        <a:pt x="262" y="243"/>
                      </a:lnTo>
                      <a:lnTo>
                        <a:pt x="270" y="238"/>
                      </a:lnTo>
                      <a:lnTo>
                        <a:pt x="278" y="233"/>
                      </a:lnTo>
                      <a:lnTo>
                        <a:pt x="286" y="227"/>
                      </a:lnTo>
                      <a:lnTo>
                        <a:pt x="294" y="222"/>
                      </a:lnTo>
                      <a:lnTo>
                        <a:pt x="301" y="216"/>
                      </a:lnTo>
                      <a:lnTo>
                        <a:pt x="309" y="210"/>
                      </a:lnTo>
                      <a:lnTo>
                        <a:pt x="312" y="206"/>
                      </a:lnTo>
                      <a:lnTo>
                        <a:pt x="315" y="203"/>
                      </a:lnTo>
                      <a:lnTo>
                        <a:pt x="319" y="199"/>
                      </a:lnTo>
                      <a:lnTo>
                        <a:pt x="322" y="196"/>
                      </a:lnTo>
                      <a:lnTo>
                        <a:pt x="325" y="192"/>
                      </a:lnTo>
                      <a:lnTo>
                        <a:pt x="328" y="189"/>
                      </a:lnTo>
                      <a:lnTo>
                        <a:pt x="331" y="185"/>
                      </a:lnTo>
                      <a:lnTo>
                        <a:pt x="334" y="182"/>
                      </a:lnTo>
                      <a:lnTo>
                        <a:pt x="336" y="177"/>
                      </a:lnTo>
                      <a:lnTo>
                        <a:pt x="340" y="174"/>
                      </a:lnTo>
                      <a:lnTo>
                        <a:pt x="345" y="166"/>
                      </a:lnTo>
                      <a:lnTo>
                        <a:pt x="347" y="161"/>
                      </a:lnTo>
                      <a:lnTo>
                        <a:pt x="349" y="157"/>
                      </a:lnTo>
                      <a:lnTo>
                        <a:pt x="354" y="148"/>
                      </a:lnTo>
                      <a:lnTo>
                        <a:pt x="358" y="140"/>
                      </a:lnTo>
                      <a:lnTo>
                        <a:pt x="362" y="131"/>
                      </a:lnTo>
                      <a:lnTo>
                        <a:pt x="366" y="119"/>
                      </a:lnTo>
                      <a:lnTo>
                        <a:pt x="368" y="107"/>
                      </a:lnTo>
                      <a:lnTo>
                        <a:pt x="368" y="97"/>
                      </a:lnTo>
                      <a:lnTo>
                        <a:pt x="368" y="88"/>
                      </a:lnTo>
                      <a:lnTo>
                        <a:pt x="367" y="78"/>
                      </a:lnTo>
                      <a:lnTo>
                        <a:pt x="365" y="70"/>
                      </a:lnTo>
                      <a:lnTo>
                        <a:pt x="362" y="60"/>
                      </a:lnTo>
                      <a:lnTo>
                        <a:pt x="359" y="51"/>
                      </a:lnTo>
                      <a:lnTo>
                        <a:pt x="354" y="43"/>
                      </a:lnTo>
                      <a:lnTo>
                        <a:pt x="350" y="35"/>
                      </a:lnTo>
                      <a:lnTo>
                        <a:pt x="346" y="29"/>
                      </a:lnTo>
                      <a:lnTo>
                        <a:pt x="341" y="25"/>
                      </a:lnTo>
                      <a:lnTo>
                        <a:pt x="337" y="21"/>
                      </a:lnTo>
                      <a:lnTo>
                        <a:pt x="333" y="17"/>
                      </a:lnTo>
                      <a:lnTo>
                        <a:pt x="327" y="14"/>
                      </a:lnTo>
                      <a:lnTo>
                        <a:pt x="322" y="11"/>
                      </a:lnTo>
                      <a:lnTo>
                        <a:pt x="316" y="9"/>
                      </a:lnTo>
                      <a:lnTo>
                        <a:pt x="310" y="7"/>
                      </a:lnTo>
                      <a:lnTo>
                        <a:pt x="300" y="5"/>
                      </a:lnTo>
                      <a:lnTo>
                        <a:pt x="292" y="3"/>
                      </a:lnTo>
                      <a:lnTo>
                        <a:pt x="282" y="2"/>
                      </a:lnTo>
                      <a:lnTo>
                        <a:pt x="273" y="1"/>
                      </a:lnTo>
                      <a:lnTo>
                        <a:pt x="254" y="0"/>
                      </a:lnTo>
                      <a:lnTo>
                        <a:pt x="244" y="1"/>
                      </a:lnTo>
                      <a:lnTo>
                        <a:pt x="236" y="2"/>
                      </a:lnTo>
                      <a:lnTo>
                        <a:pt x="222" y="6"/>
                      </a:lnTo>
                      <a:lnTo>
                        <a:pt x="208" y="1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03" name="Freeform 34"/>
                <p:cNvSpPr>
                  <a:spLocks noChangeAspect="1"/>
                </p:cNvSpPr>
                <p:nvPr/>
              </p:nvSpPr>
              <p:spPr bwMode="auto">
                <a:xfrm>
                  <a:off x="3743" y="2767"/>
                  <a:ext cx="544" cy="306"/>
                </a:xfrm>
                <a:custGeom>
                  <a:avLst/>
                  <a:gdLst>
                    <a:gd name="T0" fmla="*/ 41 w 544"/>
                    <a:gd name="T1" fmla="*/ 158 h 306"/>
                    <a:gd name="T2" fmla="*/ 58 w 544"/>
                    <a:gd name="T3" fmla="*/ 184 h 306"/>
                    <a:gd name="T4" fmla="*/ 96 w 544"/>
                    <a:gd name="T5" fmla="*/ 230 h 306"/>
                    <a:gd name="T6" fmla="*/ 119 w 544"/>
                    <a:gd name="T7" fmla="*/ 270 h 306"/>
                    <a:gd name="T8" fmla="*/ 126 w 544"/>
                    <a:gd name="T9" fmla="*/ 289 h 306"/>
                    <a:gd name="T10" fmla="*/ 139 w 544"/>
                    <a:gd name="T11" fmla="*/ 296 h 306"/>
                    <a:gd name="T12" fmla="*/ 197 w 544"/>
                    <a:gd name="T13" fmla="*/ 296 h 306"/>
                    <a:gd name="T14" fmla="*/ 343 w 544"/>
                    <a:gd name="T15" fmla="*/ 272 h 306"/>
                    <a:gd name="T16" fmla="*/ 353 w 544"/>
                    <a:gd name="T17" fmla="*/ 284 h 306"/>
                    <a:gd name="T18" fmla="*/ 374 w 544"/>
                    <a:gd name="T19" fmla="*/ 300 h 306"/>
                    <a:gd name="T20" fmla="*/ 395 w 544"/>
                    <a:gd name="T21" fmla="*/ 304 h 306"/>
                    <a:gd name="T22" fmla="*/ 399 w 544"/>
                    <a:gd name="T23" fmla="*/ 299 h 306"/>
                    <a:gd name="T24" fmla="*/ 402 w 544"/>
                    <a:gd name="T25" fmla="*/ 291 h 306"/>
                    <a:gd name="T26" fmla="*/ 401 w 544"/>
                    <a:gd name="T27" fmla="*/ 285 h 306"/>
                    <a:gd name="T28" fmla="*/ 416 w 544"/>
                    <a:gd name="T29" fmla="*/ 265 h 306"/>
                    <a:gd name="T30" fmla="*/ 445 w 544"/>
                    <a:gd name="T31" fmla="*/ 291 h 306"/>
                    <a:gd name="T32" fmla="*/ 481 w 544"/>
                    <a:gd name="T33" fmla="*/ 303 h 306"/>
                    <a:gd name="T34" fmla="*/ 484 w 544"/>
                    <a:gd name="T35" fmla="*/ 301 h 306"/>
                    <a:gd name="T36" fmla="*/ 487 w 544"/>
                    <a:gd name="T37" fmla="*/ 299 h 306"/>
                    <a:gd name="T38" fmla="*/ 490 w 544"/>
                    <a:gd name="T39" fmla="*/ 294 h 306"/>
                    <a:gd name="T40" fmla="*/ 490 w 544"/>
                    <a:gd name="T41" fmla="*/ 290 h 306"/>
                    <a:gd name="T42" fmla="*/ 484 w 544"/>
                    <a:gd name="T43" fmla="*/ 273 h 306"/>
                    <a:gd name="T44" fmla="*/ 464 w 544"/>
                    <a:gd name="T45" fmla="*/ 251 h 306"/>
                    <a:gd name="T46" fmla="*/ 458 w 544"/>
                    <a:gd name="T47" fmla="*/ 245 h 306"/>
                    <a:gd name="T48" fmla="*/ 495 w 544"/>
                    <a:gd name="T49" fmla="*/ 256 h 306"/>
                    <a:gd name="T50" fmla="*/ 514 w 544"/>
                    <a:gd name="T51" fmla="*/ 268 h 306"/>
                    <a:gd name="T52" fmla="*/ 527 w 544"/>
                    <a:gd name="T53" fmla="*/ 272 h 306"/>
                    <a:gd name="T54" fmla="*/ 540 w 544"/>
                    <a:gd name="T55" fmla="*/ 267 h 306"/>
                    <a:gd name="T56" fmla="*/ 544 w 544"/>
                    <a:gd name="T57" fmla="*/ 256 h 306"/>
                    <a:gd name="T58" fmla="*/ 531 w 544"/>
                    <a:gd name="T59" fmla="*/ 236 h 306"/>
                    <a:gd name="T60" fmla="*/ 513 w 544"/>
                    <a:gd name="T61" fmla="*/ 219 h 306"/>
                    <a:gd name="T62" fmla="*/ 490 w 544"/>
                    <a:gd name="T63" fmla="*/ 207 h 306"/>
                    <a:gd name="T64" fmla="*/ 463 w 544"/>
                    <a:gd name="T65" fmla="*/ 203 h 306"/>
                    <a:gd name="T66" fmla="*/ 386 w 544"/>
                    <a:gd name="T67" fmla="*/ 216 h 306"/>
                    <a:gd name="T68" fmla="*/ 329 w 544"/>
                    <a:gd name="T69" fmla="*/ 234 h 306"/>
                    <a:gd name="T70" fmla="*/ 313 w 544"/>
                    <a:gd name="T71" fmla="*/ 239 h 306"/>
                    <a:gd name="T72" fmla="*/ 261 w 544"/>
                    <a:gd name="T73" fmla="*/ 248 h 306"/>
                    <a:gd name="T74" fmla="*/ 214 w 544"/>
                    <a:gd name="T75" fmla="*/ 248 h 306"/>
                    <a:gd name="T76" fmla="*/ 198 w 544"/>
                    <a:gd name="T77" fmla="*/ 247 h 306"/>
                    <a:gd name="T78" fmla="*/ 165 w 544"/>
                    <a:gd name="T79" fmla="*/ 226 h 306"/>
                    <a:gd name="T80" fmla="*/ 131 w 544"/>
                    <a:gd name="T81" fmla="*/ 186 h 306"/>
                    <a:gd name="T82" fmla="*/ 106 w 544"/>
                    <a:gd name="T83" fmla="*/ 141 h 306"/>
                    <a:gd name="T84" fmla="*/ 86 w 544"/>
                    <a:gd name="T85" fmla="*/ 54 h 306"/>
                    <a:gd name="T86" fmla="*/ 76 w 544"/>
                    <a:gd name="T87" fmla="*/ 33 h 306"/>
                    <a:gd name="T88" fmla="*/ 60 w 544"/>
                    <a:gd name="T89" fmla="*/ 16 h 306"/>
                    <a:gd name="T90" fmla="*/ 35 w 544"/>
                    <a:gd name="T91" fmla="*/ 3 h 306"/>
                    <a:gd name="T92" fmla="*/ 14 w 544"/>
                    <a:gd name="T93" fmla="*/ 2 h 306"/>
                    <a:gd name="T94" fmla="*/ 7 w 544"/>
                    <a:gd name="T95" fmla="*/ 21 h 306"/>
                    <a:gd name="T96" fmla="*/ 1 w 544"/>
                    <a:gd name="T97" fmla="*/ 44 h 306"/>
                    <a:gd name="T98" fmla="*/ 0 w 544"/>
                    <a:gd name="T99" fmla="*/ 73 h 306"/>
                    <a:gd name="T100" fmla="*/ 14 w 544"/>
                    <a:gd name="T101" fmla="*/ 114 h 3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4"/>
                    <a:gd name="T154" fmla="*/ 0 h 306"/>
                    <a:gd name="T155" fmla="*/ 544 w 544"/>
                    <a:gd name="T156" fmla="*/ 306 h 3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4" h="306">
                      <a:moveTo>
                        <a:pt x="32" y="138"/>
                      </a:moveTo>
                      <a:lnTo>
                        <a:pt x="34" y="145"/>
                      </a:lnTo>
                      <a:lnTo>
                        <a:pt x="37" y="152"/>
                      </a:lnTo>
                      <a:lnTo>
                        <a:pt x="41" y="158"/>
                      </a:lnTo>
                      <a:lnTo>
                        <a:pt x="45" y="165"/>
                      </a:lnTo>
                      <a:lnTo>
                        <a:pt x="49" y="171"/>
                      </a:lnTo>
                      <a:lnTo>
                        <a:pt x="53" y="178"/>
                      </a:lnTo>
                      <a:lnTo>
                        <a:pt x="58" y="184"/>
                      </a:lnTo>
                      <a:lnTo>
                        <a:pt x="64" y="190"/>
                      </a:lnTo>
                      <a:lnTo>
                        <a:pt x="76" y="203"/>
                      </a:lnTo>
                      <a:lnTo>
                        <a:pt x="86" y="216"/>
                      </a:lnTo>
                      <a:lnTo>
                        <a:pt x="96" y="230"/>
                      </a:lnTo>
                      <a:lnTo>
                        <a:pt x="106" y="245"/>
                      </a:lnTo>
                      <a:lnTo>
                        <a:pt x="111" y="253"/>
                      </a:lnTo>
                      <a:lnTo>
                        <a:pt x="115" y="262"/>
                      </a:lnTo>
                      <a:lnTo>
                        <a:pt x="119" y="270"/>
                      </a:lnTo>
                      <a:lnTo>
                        <a:pt x="121" y="279"/>
                      </a:lnTo>
                      <a:lnTo>
                        <a:pt x="122" y="283"/>
                      </a:lnTo>
                      <a:lnTo>
                        <a:pt x="124" y="286"/>
                      </a:lnTo>
                      <a:lnTo>
                        <a:pt x="126" y="289"/>
                      </a:lnTo>
                      <a:lnTo>
                        <a:pt x="128" y="292"/>
                      </a:lnTo>
                      <a:lnTo>
                        <a:pt x="131" y="293"/>
                      </a:lnTo>
                      <a:lnTo>
                        <a:pt x="134" y="295"/>
                      </a:lnTo>
                      <a:lnTo>
                        <a:pt x="139" y="296"/>
                      </a:lnTo>
                      <a:lnTo>
                        <a:pt x="143" y="297"/>
                      </a:lnTo>
                      <a:lnTo>
                        <a:pt x="164" y="298"/>
                      </a:lnTo>
                      <a:lnTo>
                        <a:pt x="186" y="298"/>
                      </a:lnTo>
                      <a:lnTo>
                        <a:pt x="197" y="296"/>
                      </a:lnTo>
                      <a:lnTo>
                        <a:pt x="207" y="296"/>
                      </a:lnTo>
                      <a:lnTo>
                        <a:pt x="229" y="292"/>
                      </a:lnTo>
                      <a:lnTo>
                        <a:pt x="285" y="283"/>
                      </a:lnTo>
                      <a:lnTo>
                        <a:pt x="343" y="272"/>
                      </a:lnTo>
                      <a:lnTo>
                        <a:pt x="346" y="275"/>
                      </a:lnTo>
                      <a:lnTo>
                        <a:pt x="348" y="277"/>
                      </a:lnTo>
                      <a:lnTo>
                        <a:pt x="350" y="278"/>
                      </a:lnTo>
                      <a:lnTo>
                        <a:pt x="353" y="284"/>
                      </a:lnTo>
                      <a:lnTo>
                        <a:pt x="359" y="289"/>
                      </a:lnTo>
                      <a:lnTo>
                        <a:pt x="363" y="293"/>
                      </a:lnTo>
                      <a:lnTo>
                        <a:pt x="368" y="298"/>
                      </a:lnTo>
                      <a:lnTo>
                        <a:pt x="374" y="300"/>
                      </a:lnTo>
                      <a:lnTo>
                        <a:pt x="380" y="303"/>
                      </a:lnTo>
                      <a:lnTo>
                        <a:pt x="385" y="305"/>
                      </a:lnTo>
                      <a:lnTo>
                        <a:pt x="392" y="306"/>
                      </a:lnTo>
                      <a:lnTo>
                        <a:pt x="395" y="304"/>
                      </a:lnTo>
                      <a:lnTo>
                        <a:pt x="397" y="302"/>
                      </a:lnTo>
                      <a:lnTo>
                        <a:pt x="398" y="300"/>
                      </a:lnTo>
                      <a:lnTo>
                        <a:pt x="398" y="299"/>
                      </a:lnTo>
                      <a:lnTo>
                        <a:pt x="399" y="299"/>
                      </a:lnTo>
                      <a:lnTo>
                        <a:pt x="401" y="298"/>
                      </a:lnTo>
                      <a:lnTo>
                        <a:pt x="402" y="294"/>
                      </a:lnTo>
                      <a:lnTo>
                        <a:pt x="402" y="292"/>
                      </a:lnTo>
                      <a:lnTo>
                        <a:pt x="402" y="291"/>
                      </a:lnTo>
                      <a:lnTo>
                        <a:pt x="402" y="290"/>
                      </a:lnTo>
                      <a:lnTo>
                        <a:pt x="402" y="289"/>
                      </a:lnTo>
                      <a:lnTo>
                        <a:pt x="401" y="285"/>
                      </a:lnTo>
                      <a:lnTo>
                        <a:pt x="398" y="280"/>
                      </a:lnTo>
                      <a:lnTo>
                        <a:pt x="396" y="275"/>
                      </a:lnTo>
                      <a:lnTo>
                        <a:pt x="389" y="265"/>
                      </a:lnTo>
                      <a:lnTo>
                        <a:pt x="416" y="265"/>
                      </a:lnTo>
                      <a:lnTo>
                        <a:pt x="422" y="272"/>
                      </a:lnTo>
                      <a:lnTo>
                        <a:pt x="430" y="279"/>
                      </a:lnTo>
                      <a:lnTo>
                        <a:pt x="437" y="285"/>
                      </a:lnTo>
                      <a:lnTo>
                        <a:pt x="445" y="291"/>
                      </a:lnTo>
                      <a:lnTo>
                        <a:pt x="454" y="294"/>
                      </a:lnTo>
                      <a:lnTo>
                        <a:pt x="463" y="298"/>
                      </a:lnTo>
                      <a:lnTo>
                        <a:pt x="472" y="301"/>
                      </a:lnTo>
                      <a:lnTo>
                        <a:pt x="481" y="303"/>
                      </a:lnTo>
                      <a:lnTo>
                        <a:pt x="482" y="303"/>
                      </a:lnTo>
                      <a:lnTo>
                        <a:pt x="482" y="302"/>
                      </a:lnTo>
                      <a:lnTo>
                        <a:pt x="484" y="301"/>
                      </a:lnTo>
                      <a:lnTo>
                        <a:pt x="485" y="300"/>
                      </a:lnTo>
                      <a:lnTo>
                        <a:pt x="487" y="299"/>
                      </a:lnTo>
                      <a:lnTo>
                        <a:pt x="487" y="298"/>
                      </a:lnTo>
                      <a:lnTo>
                        <a:pt x="489" y="297"/>
                      </a:lnTo>
                      <a:lnTo>
                        <a:pt x="490" y="294"/>
                      </a:lnTo>
                      <a:lnTo>
                        <a:pt x="490" y="292"/>
                      </a:lnTo>
                      <a:lnTo>
                        <a:pt x="491" y="291"/>
                      </a:lnTo>
                      <a:lnTo>
                        <a:pt x="490" y="290"/>
                      </a:lnTo>
                      <a:lnTo>
                        <a:pt x="490" y="289"/>
                      </a:lnTo>
                      <a:lnTo>
                        <a:pt x="490" y="287"/>
                      </a:lnTo>
                      <a:lnTo>
                        <a:pt x="487" y="280"/>
                      </a:lnTo>
                      <a:lnTo>
                        <a:pt x="484" y="273"/>
                      </a:lnTo>
                      <a:lnTo>
                        <a:pt x="480" y="267"/>
                      </a:lnTo>
                      <a:lnTo>
                        <a:pt x="475" y="261"/>
                      </a:lnTo>
                      <a:lnTo>
                        <a:pt x="470" y="256"/>
                      </a:lnTo>
                      <a:lnTo>
                        <a:pt x="464" y="251"/>
                      </a:lnTo>
                      <a:lnTo>
                        <a:pt x="458" y="247"/>
                      </a:lnTo>
                      <a:lnTo>
                        <a:pt x="451" y="243"/>
                      </a:lnTo>
                      <a:lnTo>
                        <a:pt x="454" y="243"/>
                      </a:lnTo>
                      <a:lnTo>
                        <a:pt x="458" y="245"/>
                      </a:lnTo>
                      <a:lnTo>
                        <a:pt x="466" y="249"/>
                      </a:lnTo>
                      <a:lnTo>
                        <a:pt x="476" y="252"/>
                      </a:lnTo>
                      <a:lnTo>
                        <a:pt x="486" y="255"/>
                      </a:lnTo>
                      <a:lnTo>
                        <a:pt x="495" y="256"/>
                      </a:lnTo>
                      <a:lnTo>
                        <a:pt x="498" y="258"/>
                      </a:lnTo>
                      <a:lnTo>
                        <a:pt x="509" y="262"/>
                      </a:lnTo>
                      <a:lnTo>
                        <a:pt x="512" y="265"/>
                      </a:lnTo>
                      <a:lnTo>
                        <a:pt x="514" y="268"/>
                      </a:lnTo>
                      <a:lnTo>
                        <a:pt x="516" y="270"/>
                      </a:lnTo>
                      <a:lnTo>
                        <a:pt x="518" y="270"/>
                      </a:lnTo>
                      <a:lnTo>
                        <a:pt x="522" y="272"/>
                      </a:lnTo>
                      <a:lnTo>
                        <a:pt x="527" y="272"/>
                      </a:lnTo>
                      <a:lnTo>
                        <a:pt x="534" y="272"/>
                      </a:lnTo>
                      <a:lnTo>
                        <a:pt x="536" y="270"/>
                      </a:lnTo>
                      <a:lnTo>
                        <a:pt x="538" y="269"/>
                      </a:lnTo>
                      <a:lnTo>
                        <a:pt x="540" y="267"/>
                      </a:lnTo>
                      <a:lnTo>
                        <a:pt x="543" y="265"/>
                      </a:lnTo>
                      <a:lnTo>
                        <a:pt x="544" y="262"/>
                      </a:lnTo>
                      <a:lnTo>
                        <a:pt x="544" y="259"/>
                      </a:lnTo>
                      <a:lnTo>
                        <a:pt x="544" y="256"/>
                      </a:lnTo>
                      <a:lnTo>
                        <a:pt x="543" y="254"/>
                      </a:lnTo>
                      <a:lnTo>
                        <a:pt x="539" y="248"/>
                      </a:lnTo>
                      <a:lnTo>
                        <a:pt x="536" y="242"/>
                      </a:lnTo>
                      <a:lnTo>
                        <a:pt x="531" y="236"/>
                      </a:lnTo>
                      <a:lnTo>
                        <a:pt x="527" y="231"/>
                      </a:lnTo>
                      <a:lnTo>
                        <a:pt x="523" y="227"/>
                      </a:lnTo>
                      <a:lnTo>
                        <a:pt x="518" y="222"/>
                      </a:lnTo>
                      <a:lnTo>
                        <a:pt x="513" y="219"/>
                      </a:lnTo>
                      <a:lnTo>
                        <a:pt x="508" y="215"/>
                      </a:lnTo>
                      <a:lnTo>
                        <a:pt x="502" y="212"/>
                      </a:lnTo>
                      <a:lnTo>
                        <a:pt x="496" y="210"/>
                      </a:lnTo>
                      <a:lnTo>
                        <a:pt x="490" y="207"/>
                      </a:lnTo>
                      <a:lnTo>
                        <a:pt x="484" y="206"/>
                      </a:lnTo>
                      <a:lnTo>
                        <a:pt x="477" y="204"/>
                      </a:lnTo>
                      <a:lnTo>
                        <a:pt x="470" y="203"/>
                      </a:lnTo>
                      <a:lnTo>
                        <a:pt x="463" y="203"/>
                      </a:lnTo>
                      <a:lnTo>
                        <a:pt x="455" y="203"/>
                      </a:lnTo>
                      <a:lnTo>
                        <a:pt x="439" y="204"/>
                      </a:lnTo>
                      <a:lnTo>
                        <a:pt x="424" y="206"/>
                      </a:lnTo>
                      <a:lnTo>
                        <a:pt x="386" y="216"/>
                      </a:lnTo>
                      <a:lnTo>
                        <a:pt x="367" y="222"/>
                      </a:lnTo>
                      <a:lnTo>
                        <a:pt x="348" y="228"/>
                      </a:lnTo>
                      <a:lnTo>
                        <a:pt x="331" y="234"/>
                      </a:lnTo>
                      <a:lnTo>
                        <a:pt x="329" y="234"/>
                      </a:lnTo>
                      <a:lnTo>
                        <a:pt x="328" y="235"/>
                      </a:lnTo>
                      <a:lnTo>
                        <a:pt x="325" y="235"/>
                      </a:lnTo>
                      <a:lnTo>
                        <a:pt x="322" y="236"/>
                      </a:lnTo>
                      <a:lnTo>
                        <a:pt x="313" y="239"/>
                      </a:lnTo>
                      <a:lnTo>
                        <a:pt x="296" y="242"/>
                      </a:lnTo>
                      <a:lnTo>
                        <a:pt x="287" y="244"/>
                      </a:lnTo>
                      <a:lnTo>
                        <a:pt x="279" y="246"/>
                      </a:lnTo>
                      <a:lnTo>
                        <a:pt x="261" y="248"/>
                      </a:lnTo>
                      <a:lnTo>
                        <a:pt x="243" y="249"/>
                      </a:lnTo>
                      <a:lnTo>
                        <a:pt x="225" y="249"/>
                      </a:lnTo>
                      <a:lnTo>
                        <a:pt x="216" y="249"/>
                      </a:lnTo>
                      <a:lnTo>
                        <a:pt x="214" y="248"/>
                      </a:lnTo>
                      <a:lnTo>
                        <a:pt x="213" y="248"/>
                      </a:lnTo>
                      <a:lnTo>
                        <a:pt x="211" y="248"/>
                      </a:lnTo>
                      <a:lnTo>
                        <a:pt x="207" y="248"/>
                      </a:lnTo>
                      <a:lnTo>
                        <a:pt x="198" y="247"/>
                      </a:lnTo>
                      <a:lnTo>
                        <a:pt x="191" y="244"/>
                      </a:lnTo>
                      <a:lnTo>
                        <a:pt x="183" y="241"/>
                      </a:lnTo>
                      <a:lnTo>
                        <a:pt x="177" y="235"/>
                      </a:lnTo>
                      <a:lnTo>
                        <a:pt x="165" y="226"/>
                      </a:lnTo>
                      <a:lnTo>
                        <a:pt x="154" y="215"/>
                      </a:lnTo>
                      <a:lnTo>
                        <a:pt x="144" y="204"/>
                      </a:lnTo>
                      <a:lnTo>
                        <a:pt x="135" y="192"/>
                      </a:lnTo>
                      <a:lnTo>
                        <a:pt x="131" y="186"/>
                      </a:lnTo>
                      <a:lnTo>
                        <a:pt x="127" y="180"/>
                      </a:lnTo>
                      <a:lnTo>
                        <a:pt x="120" y="167"/>
                      </a:lnTo>
                      <a:lnTo>
                        <a:pt x="113" y="154"/>
                      </a:lnTo>
                      <a:lnTo>
                        <a:pt x="106" y="141"/>
                      </a:lnTo>
                      <a:lnTo>
                        <a:pt x="103" y="118"/>
                      </a:lnTo>
                      <a:lnTo>
                        <a:pt x="99" y="96"/>
                      </a:lnTo>
                      <a:lnTo>
                        <a:pt x="92" y="75"/>
                      </a:lnTo>
                      <a:lnTo>
                        <a:pt x="86" y="54"/>
                      </a:lnTo>
                      <a:lnTo>
                        <a:pt x="84" y="48"/>
                      </a:lnTo>
                      <a:lnTo>
                        <a:pt x="81" y="43"/>
                      </a:lnTo>
                      <a:lnTo>
                        <a:pt x="78" y="37"/>
                      </a:lnTo>
                      <a:lnTo>
                        <a:pt x="76" y="33"/>
                      </a:lnTo>
                      <a:lnTo>
                        <a:pt x="72" y="28"/>
                      </a:lnTo>
                      <a:lnTo>
                        <a:pt x="69" y="23"/>
                      </a:lnTo>
                      <a:lnTo>
                        <a:pt x="64" y="20"/>
                      </a:lnTo>
                      <a:lnTo>
                        <a:pt x="60" y="16"/>
                      </a:lnTo>
                      <a:lnTo>
                        <a:pt x="56" y="13"/>
                      </a:lnTo>
                      <a:lnTo>
                        <a:pt x="51" y="10"/>
                      </a:lnTo>
                      <a:lnTo>
                        <a:pt x="41" y="6"/>
                      </a:lnTo>
                      <a:lnTo>
                        <a:pt x="35" y="3"/>
                      </a:lnTo>
                      <a:lnTo>
                        <a:pt x="29" y="2"/>
                      </a:lnTo>
                      <a:lnTo>
                        <a:pt x="23" y="1"/>
                      </a:lnTo>
                      <a:lnTo>
                        <a:pt x="17" y="0"/>
                      </a:lnTo>
                      <a:lnTo>
                        <a:pt x="14" y="2"/>
                      </a:lnTo>
                      <a:lnTo>
                        <a:pt x="11" y="5"/>
                      </a:lnTo>
                      <a:lnTo>
                        <a:pt x="9" y="8"/>
                      </a:lnTo>
                      <a:lnTo>
                        <a:pt x="8" y="13"/>
                      </a:lnTo>
                      <a:lnTo>
                        <a:pt x="7" y="21"/>
                      </a:lnTo>
                      <a:lnTo>
                        <a:pt x="6" y="22"/>
                      </a:lnTo>
                      <a:lnTo>
                        <a:pt x="6" y="24"/>
                      </a:lnTo>
                      <a:lnTo>
                        <a:pt x="5" y="28"/>
                      </a:lnTo>
                      <a:lnTo>
                        <a:pt x="1" y="44"/>
                      </a:lnTo>
                      <a:lnTo>
                        <a:pt x="0" y="51"/>
                      </a:lnTo>
                      <a:lnTo>
                        <a:pt x="0" y="59"/>
                      </a:lnTo>
                      <a:lnTo>
                        <a:pt x="0" y="66"/>
                      </a:lnTo>
                      <a:lnTo>
                        <a:pt x="0" y="73"/>
                      </a:lnTo>
                      <a:lnTo>
                        <a:pt x="4" y="87"/>
                      </a:lnTo>
                      <a:lnTo>
                        <a:pt x="7" y="100"/>
                      </a:lnTo>
                      <a:lnTo>
                        <a:pt x="10" y="107"/>
                      </a:lnTo>
                      <a:lnTo>
                        <a:pt x="14" y="114"/>
                      </a:lnTo>
                      <a:lnTo>
                        <a:pt x="21" y="126"/>
                      </a:lnTo>
                      <a:lnTo>
                        <a:pt x="26" y="132"/>
                      </a:lnTo>
                      <a:lnTo>
                        <a:pt x="32" y="13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04" name="Freeform 35"/>
                <p:cNvSpPr>
                  <a:spLocks noChangeAspect="1"/>
                </p:cNvSpPr>
                <p:nvPr/>
              </p:nvSpPr>
              <p:spPr bwMode="auto">
                <a:xfrm>
                  <a:off x="2836" y="3137"/>
                  <a:ext cx="760" cy="438"/>
                </a:xfrm>
                <a:custGeom>
                  <a:avLst/>
                  <a:gdLst>
                    <a:gd name="T0" fmla="*/ 753 w 760"/>
                    <a:gd name="T1" fmla="*/ 23 h 438"/>
                    <a:gd name="T2" fmla="*/ 731 w 760"/>
                    <a:gd name="T3" fmla="*/ 4 h 438"/>
                    <a:gd name="T4" fmla="*/ 704 w 760"/>
                    <a:gd name="T5" fmla="*/ 0 h 438"/>
                    <a:gd name="T6" fmla="*/ 659 w 760"/>
                    <a:gd name="T7" fmla="*/ 16 h 438"/>
                    <a:gd name="T8" fmla="*/ 632 w 760"/>
                    <a:gd name="T9" fmla="*/ 46 h 438"/>
                    <a:gd name="T10" fmla="*/ 576 w 760"/>
                    <a:gd name="T11" fmla="*/ 208 h 438"/>
                    <a:gd name="T12" fmla="*/ 532 w 760"/>
                    <a:gd name="T13" fmla="*/ 313 h 438"/>
                    <a:gd name="T14" fmla="*/ 517 w 760"/>
                    <a:gd name="T15" fmla="*/ 341 h 438"/>
                    <a:gd name="T16" fmla="*/ 499 w 760"/>
                    <a:gd name="T17" fmla="*/ 357 h 438"/>
                    <a:gd name="T18" fmla="*/ 484 w 760"/>
                    <a:gd name="T19" fmla="*/ 364 h 438"/>
                    <a:gd name="T20" fmla="*/ 467 w 760"/>
                    <a:gd name="T21" fmla="*/ 364 h 438"/>
                    <a:gd name="T22" fmla="*/ 432 w 760"/>
                    <a:gd name="T23" fmla="*/ 330 h 438"/>
                    <a:gd name="T24" fmla="*/ 378 w 760"/>
                    <a:gd name="T25" fmla="*/ 283 h 438"/>
                    <a:gd name="T26" fmla="*/ 322 w 760"/>
                    <a:gd name="T27" fmla="*/ 250 h 438"/>
                    <a:gd name="T28" fmla="*/ 292 w 760"/>
                    <a:gd name="T29" fmla="*/ 224 h 438"/>
                    <a:gd name="T30" fmla="*/ 262 w 760"/>
                    <a:gd name="T31" fmla="*/ 182 h 438"/>
                    <a:gd name="T32" fmla="*/ 246 w 760"/>
                    <a:gd name="T33" fmla="*/ 126 h 438"/>
                    <a:gd name="T34" fmla="*/ 231 w 760"/>
                    <a:gd name="T35" fmla="*/ 97 h 438"/>
                    <a:gd name="T36" fmla="*/ 196 w 760"/>
                    <a:gd name="T37" fmla="*/ 89 h 438"/>
                    <a:gd name="T38" fmla="*/ 164 w 760"/>
                    <a:gd name="T39" fmla="*/ 111 h 438"/>
                    <a:gd name="T40" fmla="*/ 106 w 760"/>
                    <a:gd name="T41" fmla="*/ 174 h 438"/>
                    <a:gd name="T42" fmla="*/ 66 w 760"/>
                    <a:gd name="T43" fmla="*/ 208 h 438"/>
                    <a:gd name="T44" fmla="*/ 47 w 760"/>
                    <a:gd name="T45" fmla="*/ 219 h 438"/>
                    <a:gd name="T46" fmla="*/ 32 w 760"/>
                    <a:gd name="T47" fmla="*/ 225 h 438"/>
                    <a:gd name="T48" fmla="*/ 13 w 760"/>
                    <a:gd name="T49" fmla="*/ 237 h 438"/>
                    <a:gd name="T50" fmla="*/ 2 w 760"/>
                    <a:gd name="T51" fmla="*/ 269 h 438"/>
                    <a:gd name="T52" fmla="*/ 4 w 760"/>
                    <a:gd name="T53" fmla="*/ 314 h 438"/>
                    <a:gd name="T54" fmla="*/ 15 w 760"/>
                    <a:gd name="T55" fmla="*/ 336 h 438"/>
                    <a:gd name="T56" fmla="*/ 38 w 760"/>
                    <a:gd name="T57" fmla="*/ 352 h 438"/>
                    <a:gd name="T58" fmla="*/ 63 w 760"/>
                    <a:gd name="T59" fmla="*/ 356 h 438"/>
                    <a:gd name="T60" fmla="*/ 88 w 760"/>
                    <a:gd name="T61" fmla="*/ 344 h 438"/>
                    <a:gd name="T62" fmla="*/ 89 w 760"/>
                    <a:gd name="T63" fmla="*/ 341 h 438"/>
                    <a:gd name="T64" fmla="*/ 129 w 760"/>
                    <a:gd name="T65" fmla="*/ 258 h 438"/>
                    <a:gd name="T66" fmla="*/ 140 w 760"/>
                    <a:gd name="T67" fmla="*/ 239 h 438"/>
                    <a:gd name="T68" fmla="*/ 169 w 760"/>
                    <a:gd name="T69" fmla="*/ 204 h 438"/>
                    <a:gd name="T70" fmla="*/ 222 w 760"/>
                    <a:gd name="T71" fmla="*/ 234 h 438"/>
                    <a:gd name="T72" fmla="*/ 294 w 760"/>
                    <a:gd name="T73" fmla="*/ 334 h 438"/>
                    <a:gd name="T74" fmla="*/ 338 w 760"/>
                    <a:gd name="T75" fmla="*/ 381 h 438"/>
                    <a:gd name="T76" fmla="*/ 387 w 760"/>
                    <a:gd name="T77" fmla="*/ 412 h 438"/>
                    <a:gd name="T78" fmla="*/ 457 w 760"/>
                    <a:gd name="T79" fmla="*/ 435 h 438"/>
                    <a:gd name="T80" fmla="*/ 501 w 760"/>
                    <a:gd name="T81" fmla="*/ 435 h 438"/>
                    <a:gd name="T82" fmla="*/ 529 w 760"/>
                    <a:gd name="T83" fmla="*/ 426 h 438"/>
                    <a:gd name="T84" fmla="*/ 542 w 760"/>
                    <a:gd name="T85" fmla="*/ 419 h 438"/>
                    <a:gd name="T86" fmla="*/ 588 w 760"/>
                    <a:gd name="T87" fmla="*/ 377 h 438"/>
                    <a:gd name="T88" fmla="*/ 623 w 760"/>
                    <a:gd name="T89" fmla="*/ 332 h 438"/>
                    <a:gd name="T90" fmla="*/ 666 w 760"/>
                    <a:gd name="T91" fmla="*/ 264 h 438"/>
                    <a:gd name="T92" fmla="*/ 687 w 760"/>
                    <a:gd name="T93" fmla="*/ 224 h 438"/>
                    <a:gd name="T94" fmla="*/ 730 w 760"/>
                    <a:gd name="T95" fmla="*/ 159 h 438"/>
                    <a:gd name="T96" fmla="*/ 733 w 760"/>
                    <a:gd name="T97" fmla="*/ 157 h 438"/>
                    <a:gd name="T98" fmla="*/ 749 w 760"/>
                    <a:gd name="T99" fmla="*/ 123 h 438"/>
                    <a:gd name="T100" fmla="*/ 751 w 760"/>
                    <a:gd name="T101" fmla="*/ 113 h 438"/>
                    <a:gd name="T102" fmla="*/ 758 w 760"/>
                    <a:gd name="T103" fmla="*/ 79 h 438"/>
                    <a:gd name="T104" fmla="*/ 760 w 760"/>
                    <a:gd name="T105" fmla="*/ 59 h 4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0"/>
                    <a:gd name="T160" fmla="*/ 0 h 438"/>
                    <a:gd name="T161" fmla="*/ 760 w 760"/>
                    <a:gd name="T162" fmla="*/ 438 h 4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0" h="438">
                      <a:moveTo>
                        <a:pt x="759" y="39"/>
                      </a:moveTo>
                      <a:lnTo>
                        <a:pt x="757" y="34"/>
                      </a:lnTo>
                      <a:lnTo>
                        <a:pt x="756" y="30"/>
                      </a:lnTo>
                      <a:lnTo>
                        <a:pt x="755" y="26"/>
                      </a:lnTo>
                      <a:lnTo>
                        <a:pt x="753" y="23"/>
                      </a:lnTo>
                      <a:lnTo>
                        <a:pt x="749" y="16"/>
                      </a:lnTo>
                      <a:lnTo>
                        <a:pt x="744" y="11"/>
                      </a:lnTo>
                      <a:lnTo>
                        <a:pt x="737" y="6"/>
                      </a:lnTo>
                      <a:lnTo>
                        <a:pt x="734" y="4"/>
                      </a:lnTo>
                      <a:lnTo>
                        <a:pt x="731" y="4"/>
                      </a:lnTo>
                      <a:lnTo>
                        <a:pt x="727" y="2"/>
                      </a:lnTo>
                      <a:lnTo>
                        <a:pt x="723" y="1"/>
                      </a:lnTo>
                      <a:lnTo>
                        <a:pt x="719" y="0"/>
                      </a:lnTo>
                      <a:lnTo>
                        <a:pt x="714" y="0"/>
                      </a:lnTo>
                      <a:lnTo>
                        <a:pt x="704" y="0"/>
                      </a:lnTo>
                      <a:lnTo>
                        <a:pt x="694" y="2"/>
                      </a:lnTo>
                      <a:lnTo>
                        <a:pt x="685" y="4"/>
                      </a:lnTo>
                      <a:lnTo>
                        <a:pt x="676" y="7"/>
                      </a:lnTo>
                      <a:lnTo>
                        <a:pt x="668" y="11"/>
                      </a:lnTo>
                      <a:lnTo>
                        <a:pt x="659" y="16"/>
                      </a:lnTo>
                      <a:lnTo>
                        <a:pt x="652" y="21"/>
                      </a:lnTo>
                      <a:lnTo>
                        <a:pt x="645" y="29"/>
                      </a:lnTo>
                      <a:lnTo>
                        <a:pt x="640" y="34"/>
                      </a:lnTo>
                      <a:lnTo>
                        <a:pt x="636" y="40"/>
                      </a:lnTo>
                      <a:lnTo>
                        <a:pt x="632" y="46"/>
                      </a:lnTo>
                      <a:lnTo>
                        <a:pt x="630" y="53"/>
                      </a:lnTo>
                      <a:lnTo>
                        <a:pt x="617" y="88"/>
                      </a:lnTo>
                      <a:lnTo>
                        <a:pt x="605" y="123"/>
                      </a:lnTo>
                      <a:lnTo>
                        <a:pt x="591" y="166"/>
                      </a:lnTo>
                      <a:lnTo>
                        <a:pt x="576" y="208"/>
                      </a:lnTo>
                      <a:lnTo>
                        <a:pt x="553" y="269"/>
                      </a:lnTo>
                      <a:lnTo>
                        <a:pt x="545" y="287"/>
                      </a:lnTo>
                      <a:lnTo>
                        <a:pt x="541" y="296"/>
                      </a:lnTo>
                      <a:lnTo>
                        <a:pt x="538" y="305"/>
                      </a:lnTo>
                      <a:lnTo>
                        <a:pt x="532" y="313"/>
                      </a:lnTo>
                      <a:lnTo>
                        <a:pt x="531" y="317"/>
                      </a:lnTo>
                      <a:lnTo>
                        <a:pt x="528" y="321"/>
                      </a:lnTo>
                      <a:lnTo>
                        <a:pt x="518" y="339"/>
                      </a:lnTo>
                      <a:lnTo>
                        <a:pt x="517" y="339"/>
                      </a:lnTo>
                      <a:lnTo>
                        <a:pt x="517" y="341"/>
                      </a:lnTo>
                      <a:lnTo>
                        <a:pt x="516" y="343"/>
                      </a:lnTo>
                      <a:lnTo>
                        <a:pt x="513" y="346"/>
                      </a:lnTo>
                      <a:lnTo>
                        <a:pt x="510" y="350"/>
                      </a:lnTo>
                      <a:lnTo>
                        <a:pt x="506" y="353"/>
                      </a:lnTo>
                      <a:lnTo>
                        <a:pt x="499" y="357"/>
                      </a:lnTo>
                      <a:lnTo>
                        <a:pt x="496" y="360"/>
                      </a:lnTo>
                      <a:lnTo>
                        <a:pt x="492" y="362"/>
                      </a:lnTo>
                      <a:lnTo>
                        <a:pt x="488" y="363"/>
                      </a:lnTo>
                      <a:lnTo>
                        <a:pt x="486" y="364"/>
                      </a:lnTo>
                      <a:lnTo>
                        <a:pt x="484" y="364"/>
                      </a:lnTo>
                      <a:lnTo>
                        <a:pt x="475" y="364"/>
                      </a:lnTo>
                      <a:lnTo>
                        <a:pt x="473" y="364"/>
                      </a:lnTo>
                      <a:lnTo>
                        <a:pt x="471" y="364"/>
                      </a:lnTo>
                      <a:lnTo>
                        <a:pt x="467" y="364"/>
                      </a:lnTo>
                      <a:lnTo>
                        <a:pt x="462" y="364"/>
                      </a:lnTo>
                      <a:lnTo>
                        <a:pt x="458" y="363"/>
                      </a:lnTo>
                      <a:lnTo>
                        <a:pt x="445" y="346"/>
                      </a:lnTo>
                      <a:lnTo>
                        <a:pt x="438" y="338"/>
                      </a:lnTo>
                      <a:lnTo>
                        <a:pt x="432" y="330"/>
                      </a:lnTo>
                      <a:lnTo>
                        <a:pt x="424" y="323"/>
                      </a:lnTo>
                      <a:lnTo>
                        <a:pt x="417" y="316"/>
                      </a:lnTo>
                      <a:lnTo>
                        <a:pt x="402" y="302"/>
                      </a:lnTo>
                      <a:lnTo>
                        <a:pt x="386" y="289"/>
                      </a:lnTo>
                      <a:lnTo>
                        <a:pt x="378" y="283"/>
                      </a:lnTo>
                      <a:lnTo>
                        <a:pt x="370" y="278"/>
                      </a:lnTo>
                      <a:lnTo>
                        <a:pt x="353" y="266"/>
                      </a:lnTo>
                      <a:lnTo>
                        <a:pt x="344" y="262"/>
                      </a:lnTo>
                      <a:lnTo>
                        <a:pt x="335" y="257"/>
                      </a:lnTo>
                      <a:lnTo>
                        <a:pt x="322" y="250"/>
                      </a:lnTo>
                      <a:lnTo>
                        <a:pt x="316" y="245"/>
                      </a:lnTo>
                      <a:lnTo>
                        <a:pt x="310" y="241"/>
                      </a:lnTo>
                      <a:lnTo>
                        <a:pt x="304" y="236"/>
                      </a:lnTo>
                      <a:lnTo>
                        <a:pt x="298" y="230"/>
                      </a:lnTo>
                      <a:lnTo>
                        <a:pt x="292" y="224"/>
                      </a:lnTo>
                      <a:lnTo>
                        <a:pt x="287" y="219"/>
                      </a:lnTo>
                      <a:lnTo>
                        <a:pt x="282" y="214"/>
                      </a:lnTo>
                      <a:lnTo>
                        <a:pt x="278" y="208"/>
                      </a:lnTo>
                      <a:lnTo>
                        <a:pt x="270" y="195"/>
                      </a:lnTo>
                      <a:lnTo>
                        <a:pt x="262" y="182"/>
                      </a:lnTo>
                      <a:lnTo>
                        <a:pt x="259" y="175"/>
                      </a:lnTo>
                      <a:lnTo>
                        <a:pt x="257" y="169"/>
                      </a:lnTo>
                      <a:lnTo>
                        <a:pt x="252" y="155"/>
                      </a:lnTo>
                      <a:lnTo>
                        <a:pt x="250" y="140"/>
                      </a:lnTo>
                      <a:lnTo>
                        <a:pt x="246" y="126"/>
                      </a:lnTo>
                      <a:lnTo>
                        <a:pt x="243" y="114"/>
                      </a:lnTo>
                      <a:lnTo>
                        <a:pt x="241" y="109"/>
                      </a:lnTo>
                      <a:lnTo>
                        <a:pt x="238" y="104"/>
                      </a:lnTo>
                      <a:lnTo>
                        <a:pt x="235" y="101"/>
                      </a:lnTo>
                      <a:lnTo>
                        <a:pt x="231" y="97"/>
                      </a:lnTo>
                      <a:lnTo>
                        <a:pt x="227" y="95"/>
                      </a:lnTo>
                      <a:lnTo>
                        <a:pt x="222" y="93"/>
                      </a:lnTo>
                      <a:lnTo>
                        <a:pt x="212" y="90"/>
                      </a:lnTo>
                      <a:lnTo>
                        <a:pt x="204" y="89"/>
                      </a:lnTo>
                      <a:lnTo>
                        <a:pt x="196" y="89"/>
                      </a:lnTo>
                      <a:lnTo>
                        <a:pt x="189" y="91"/>
                      </a:lnTo>
                      <a:lnTo>
                        <a:pt x="181" y="95"/>
                      </a:lnTo>
                      <a:lnTo>
                        <a:pt x="175" y="98"/>
                      </a:lnTo>
                      <a:lnTo>
                        <a:pt x="169" y="104"/>
                      </a:lnTo>
                      <a:lnTo>
                        <a:pt x="164" y="111"/>
                      </a:lnTo>
                      <a:lnTo>
                        <a:pt x="153" y="124"/>
                      </a:lnTo>
                      <a:lnTo>
                        <a:pt x="142" y="138"/>
                      </a:lnTo>
                      <a:lnTo>
                        <a:pt x="130" y="150"/>
                      </a:lnTo>
                      <a:lnTo>
                        <a:pt x="118" y="162"/>
                      </a:lnTo>
                      <a:lnTo>
                        <a:pt x="106" y="174"/>
                      </a:lnTo>
                      <a:lnTo>
                        <a:pt x="99" y="180"/>
                      </a:lnTo>
                      <a:lnTo>
                        <a:pt x="93" y="186"/>
                      </a:lnTo>
                      <a:lnTo>
                        <a:pt x="80" y="197"/>
                      </a:lnTo>
                      <a:lnTo>
                        <a:pt x="73" y="202"/>
                      </a:lnTo>
                      <a:lnTo>
                        <a:pt x="66" y="208"/>
                      </a:lnTo>
                      <a:lnTo>
                        <a:pt x="61" y="210"/>
                      </a:lnTo>
                      <a:lnTo>
                        <a:pt x="59" y="212"/>
                      </a:lnTo>
                      <a:lnTo>
                        <a:pt x="56" y="214"/>
                      </a:lnTo>
                      <a:lnTo>
                        <a:pt x="52" y="216"/>
                      </a:lnTo>
                      <a:lnTo>
                        <a:pt x="47" y="219"/>
                      </a:lnTo>
                      <a:lnTo>
                        <a:pt x="42" y="221"/>
                      </a:lnTo>
                      <a:lnTo>
                        <a:pt x="37" y="223"/>
                      </a:lnTo>
                      <a:lnTo>
                        <a:pt x="34" y="223"/>
                      </a:lnTo>
                      <a:lnTo>
                        <a:pt x="32" y="224"/>
                      </a:lnTo>
                      <a:lnTo>
                        <a:pt x="32" y="225"/>
                      </a:lnTo>
                      <a:lnTo>
                        <a:pt x="27" y="227"/>
                      </a:lnTo>
                      <a:lnTo>
                        <a:pt x="24" y="228"/>
                      </a:lnTo>
                      <a:lnTo>
                        <a:pt x="21" y="229"/>
                      </a:lnTo>
                      <a:lnTo>
                        <a:pt x="17" y="232"/>
                      </a:lnTo>
                      <a:lnTo>
                        <a:pt x="13" y="237"/>
                      </a:lnTo>
                      <a:lnTo>
                        <a:pt x="11" y="239"/>
                      </a:lnTo>
                      <a:lnTo>
                        <a:pt x="10" y="242"/>
                      </a:lnTo>
                      <a:lnTo>
                        <a:pt x="6" y="251"/>
                      </a:lnTo>
                      <a:lnTo>
                        <a:pt x="4" y="260"/>
                      </a:lnTo>
                      <a:lnTo>
                        <a:pt x="2" y="269"/>
                      </a:lnTo>
                      <a:lnTo>
                        <a:pt x="1" y="279"/>
                      </a:lnTo>
                      <a:lnTo>
                        <a:pt x="0" y="287"/>
                      </a:lnTo>
                      <a:lnTo>
                        <a:pt x="1" y="296"/>
                      </a:lnTo>
                      <a:lnTo>
                        <a:pt x="2" y="306"/>
                      </a:lnTo>
                      <a:lnTo>
                        <a:pt x="4" y="314"/>
                      </a:lnTo>
                      <a:lnTo>
                        <a:pt x="5" y="319"/>
                      </a:lnTo>
                      <a:lnTo>
                        <a:pt x="8" y="323"/>
                      </a:lnTo>
                      <a:lnTo>
                        <a:pt x="10" y="328"/>
                      </a:lnTo>
                      <a:lnTo>
                        <a:pt x="12" y="332"/>
                      </a:lnTo>
                      <a:lnTo>
                        <a:pt x="15" y="336"/>
                      </a:lnTo>
                      <a:lnTo>
                        <a:pt x="18" y="339"/>
                      </a:lnTo>
                      <a:lnTo>
                        <a:pt x="22" y="343"/>
                      </a:lnTo>
                      <a:lnTo>
                        <a:pt x="27" y="346"/>
                      </a:lnTo>
                      <a:lnTo>
                        <a:pt x="34" y="350"/>
                      </a:lnTo>
                      <a:lnTo>
                        <a:pt x="38" y="352"/>
                      </a:lnTo>
                      <a:lnTo>
                        <a:pt x="39" y="353"/>
                      </a:lnTo>
                      <a:lnTo>
                        <a:pt x="41" y="354"/>
                      </a:lnTo>
                      <a:lnTo>
                        <a:pt x="48" y="356"/>
                      </a:lnTo>
                      <a:lnTo>
                        <a:pt x="56" y="357"/>
                      </a:lnTo>
                      <a:lnTo>
                        <a:pt x="63" y="356"/>
                      </a:lnTo>
                      <a:lnTo>
                        <a:pt x="67" y="355"/>
                      </a:lnTo>
                      <a:lnTo>
                        <a:pt x="70" y="355"/>
                      </a:lnTo>
                      <a:lnTo>
                        <a:pt x="77" y="351"/>
                      </a:lnTo>
                      <a:lnTo>
                        <a:pt x="85" y="347"/>
                      </a:lnTo>
                      <a:lnTo>
                        <a:pt x="88" y="344"/>
                      </a:lnTo>
                      <a:lnTo>
                        <a:pt x="88" y="343"/>
                      </a:lnTo>
                      <a:lnTo>
                        <a:pt x="89" y="341"/>
                      </a:lnTo>
                      <a:lnTo>
                        <a:pt x="100" y="311"/>
                      </a:lnTo>
                      <a:lnTo>
                        <a:pt x="105" y="297"/>
                      </a:lnTo>
                      <a:lnTo>
                        <a:pt x="111" y="284"/>
                      </a:lnTo>
                      <a:lnTo>
                        <a:pt x="119" y="271"/>
                      </a:lnTo>
                      <a:lnTo>
                        <a:pt x="129" y="258"/>
                      </a:lnTo>
                      <a:lnTo>
                        <a:pt x="131" y="253"/>
                      </a:lnTo>
                      <a:lnTo>
                        <a:pt x="133" y="251"/>
                      </a:lnTo>
                      <a:lnTo>
                        <a:pt x="135" y="249"/>
                      </a:lnTo>
                      <a:lnTo>
                        <a:pt x="137" y="244"/>
                      </a:lnTo>
                      <a:lnTo>
                        <a:pt x="140" y="239"/>
                      </a:lnTo>
                      <a:lnTo>
                        <a:pt x="144" y="230"/>
                      </a:lnTo>
                      <a:lnTo>
                        <a:pt x="150" y="223"/>
                      </a:lnTo>
                      <a:lnTo>
                        <a:pt x="156" y="215"/>
                      </a:lnTo>
                      <a:lnTo>
                        <a:pt x="162" y="209"/>
                      </a:lnTo>
                      <a:lnTo>
                        <a:pt x="169" y="204"/>
                      </a:lnTo>
                      <a:lnTo>
                        <a:pt x="177" y="200"/>
                      </a:lnTo>
                      <a:lnTo>
                        <a:pt x="186" y="195"/>
                      </a:lnTo>
                      <a:lnTo>
                        <a:pt x="195" y="193"/>
                      </a:lnTo>
                      <a:lnTo>
                        <a:pt x="208" y="214"/>
                      </a:lnTo>
                      <a:lnTo>
                        <a:pt x="222" y="234"/>
                      </a:lnTo>
                      <a:lnTo>
                        <a:pt x="236" y="255"/>
                      </a:lnTo>
                      <a:lnTo>
                        <a:pt x="250" y="275"/>
                      </a:lnTo>
                      <a:lnTo>
                        <a:pt x="264" y="294"/>
                      </a:lnTo>
                      <a:lnTo>
                        <a:pt x="278" y="314"/>
                      </a:lnTo>
                      <a:lnTo>
                        <a:pt x="294" y="334"/>
                      </a:lnTo>
                      <a:lnTo>
                        <a:pt x="310" y="353"/>
                      </a:lnTo>
                      <a:lnTo>
                        <a:pt x="317" y="361"/>
                      </a:lnTo>
                      <a:lnTo>
                        <a:pt x="324" y="368"/>
                      </a:lnTo>
                      <a:lnTo>
                        <a:pt x="331" y="374"/>
                      </a:lnTo>
                      <a:lnTo>
                        <a:pt x="338" y="381"/>
                      </a:lnTo>
                      <a:lnTo>
                        <a:pt x="348" y="388"/>
                      </a:lnTo>
                      <a:lnTo>
                        <a:pt x="357" y="394"/>
                      </a:lnTo>
                      <a:lnTo>
                        <a:pt x="367" y="400"/>
                      </a:lnTo>
                      <a:lnTo>
                        <a:pt x="377" y="406"/>
                      </a:lnTo>
                      <a:lnTo>
                        <a:pt x="387" y="412"/>
                      </a:lnTo>
                      <a:lnTo>
                        <a:pt x="398" y="417"/>
                      </a:lnTo>
                      <a:lnTo>
                        <a:pt x="409" y="421"/>
                      </a:lnTo>
                      <a:lnTo>
                        <a:pt x="420" y="426"/>
                      </a:lnTo>
                      <a:lnTo>
                        <a:pt x="434" y="429"/>
                      </a:lnTo>
                      <a:lnTo>
                        <a:pt x="457" y="435"/>
                      </a:lnTo>
                      <a:lnTo>
                        <a:pt x="465" y="437"/>
                      </a:lnTo>
                      <a:lnTo>
                        <a:pt x="473" y="438"/>
                      </a:lnTo>
                      <a:lnTo>
                        <a:pt x="481" y="438"/>
                      </a:lnTo>
                      <a:lnTo>
                        <a:pt x="489" y="437"/>
                      </a:lnTo>
                      <a:lnTo>
                        <a:pt x="501" y="435"/>
                      </a:lnTo>
                      <a:lnTo>
                        <a:pt x="506" y="434"/>
                      </a:lnTo>
                      <a:lnTo>
                        <a:pt x="512" y="432"/>
                      </a:lnTo>
                      <a:lnTo>
                        <a:pt x="524" y="428"/>
                      </a:lnTo>
                      <a:lnTo>
                        <a:pt x="526" y="427"/>
                      </a:lnTo>
                      <a:lnTo>
                        <a:pt x="529" y="426"/>
                      </a:lnTo>
                      <a:lnTo>
                        <a:pt x="534" y="423"/>
                      </a:lnTo>
                      <a:lnTo>
                        <a:pt x="539" y="420"/>
                      </a:lnTo>
                      <a:lnTo>
                        <a:pt x="540" y="420"/>
                      </a:lnTo>
                      <a:lnTo>
                        <a:pt x="542" y="419"/>
                      </a:lnTo>
                      <a:lnTo>
                        <a:pt x="545" y="417"/>
                      </a:lnTo>
                      <a:lnTo>
                        <a:pt x="554" y="411"/>
                      </a:lnTo>
                      <a:lnTo>
                        <a:pt x="564" y="403"/>
                      </a:lnTo>
                      <a:lnTo>
                        <a:pt x="573" y="394"/>
                      </a:lnTo>
                      <a:lnTo>
                        <a:pt x="588" y="377"/>
                      </a:lnTo>
                      <a:lnTo>
                        <a:pt x="595" y="368"/>
                      </a:lnTo>
                      <a:lnTo>
                        <a:pt x="602" y="359"/>
                      </a:lnTo>
                      <a:lnTo>
                        <a:pt x="616" y="341"/>
                      </a:lnTo>
                      <a:lnTo>
                        <a:pt x="620" y="336"/>
                      </a:lnTo>
                      <a:lnTo>
                        <a:pt x="623" y="332"/>
                      </a:lnTo>
                      <a:lnTo>
                        <a:pt x="630" y="322"/>
                      </a:lnTo>
                      <a:lnTo>
                        <a:pt x="643" y="303"/>
                      </a:lnTo>
                      <a:lnTo>
                        <a:pt x="655" y="284"/>
                      </a:lnTo>
                      <a:lnTo>
                        <a:pt x="661" y="273"/>
                      </a:lnTo>
                      <a:lnTo>
                        <a:pt x="666" y="264"/>
                      </a:lnTo>
                      <a:lnTo>
                        <a:pt x="668" y="261"/>
                      </a:lnTo>
                      <a:lnTo>
                        <a:pt x="669" y="258"/>
                      </a:lnTo>
                      <a:lnTo>
                        <a:pt x="672" y="254"/>
                      </a:lnTo>
                      <a:lnTo>
                        <a:pt x="678" y="244"/>
                      </a:lnTo>
                      <a:lnTo>
                        <a:pt x="687" y="224"/>
                      </a:lnTo>
                      <a:lnTo>
                        <a:pt x="699" y="206"/>
                      </a:lnTo>
                      <a:lnTo>
                        <a:pt x="711" y="187"/>
                      </a:lnTo>
                      <a:lnTo>
                        <a:pt x="724" y="170"/>
                      </a:lnTo>
                      <a:lnTo>
                        <a:pt x="728" y="163"/>
                      </a:lnTo>
                      <a:lnTo>
                        <a:pt x="730" y="159"/>
                      </a:lnTo>
                      <a:lnTo>
                        <a:pt x="731" y="159"/>
                      </a:lnTo>
                      <a:lnTo>
                        <a:pt x="732" y="158"/>
                      </a:lnTo>
                      <a:lnTo>
                        <a:pt x="733" y="157"/>
                      </a:lnTo>
                      <a:lnTo>
                        <a:pt x="737" y="150"/>
                      </a:lnTo>
                      <a:lnTo>
                        <a:pt x="741" y="143"/>
                      </a:lnTo>
                      <a:lnTo>
                        <a:pt x="746" y="130"/>
                      </a:lnTo>
                      <a:lnTo>
                        <a:pt x="749" y="124"/>
                      </a:lnTo>
                      <a:lnTo>
                        <a:pt x="749" y="123"/>
                      </a:lnTo>
                      <a:lnTo>
                        <a:pt x="749" y="122"/>
                      </a:lnTo>
                      <a:lnTo>
                        <a:pt x="749" y="121"/>
                      </a:lnTo>
                      <a:lnTo>
                        <a:pt x="751" y="117"/>
                      </a:lnTo>
                      <a:lnTo>
                        <a:pt x="751" y="114"/>
                      </a:lnTo>
                      <a:lnTo>
                        <a:pt x="751" y="113"/>
                      </a:lnTo>
                      <a:lnTo>
                        <a:pt x="752" y="112"/>
                      </a:lnTo>
                      <a:lnTo>
                        <a:pt x="753" y="111"/>
                      </a:lnTo>
                      <a:lnTo>
                        <a:pt x="755" y="105"/>
                      </a:lnTo>
                      <a:lnTo>
                        <a:pt x="757" y="92"/>
                      </a:lnTo>
                      <a:lnTo>
                        <a:pt x="758" y="79"/>
                      </a:lnTo>
                      <a:lnTo>
                        <a:pt x="758" y="75"/>
                      </a:lnTo>
                      <a:lnTo>
                        <a:pt x="758" y="74"/>
                      </a:lnTo>
                      <a:lnTo>
                        <a:pt x="759" y="73"/>
                      </a:lnTo>
                      <a:lnTo>
                        <a:pt x="760" y="66"/>
                      </a:lnTo>
                      <a:lnTo>
                        <a:pt x="760" y="59"/>
                      </a:lnTo>
                      <a:lnTo>
                        <a:pt x="760" y="53"/>
                      </a:lnTo>
                      <a:lnTo>
                        <a:pt x="759" y="3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05" name="Freeform 36"/>
                <p:cNvSpPr>
                  <a:spLocks noChangeAspect="1"/>
                </p:cNvSpPr>
                <p:nvPr/>
              </p:nvSpPr>
              <p:spPr bwMode="auto">
                <a:xfrm>
                  <a:off x="3004" y="2741"/>
                  <a:ext cx="682" cy="256"/>
                </a:xfrm>
                <a:custGeom>
                  <a:avLst/>
                  <a:gdLst>
                    <a:gd name="T0" fmla="*/ 635 w 682"/>
                    <a:gd name="T1" fmla="*/ 0 h 256"/>
                    <a:gd name="T2" fmla="*/ 605 w 682"/>
                    <a:gd name="T3" fmla="*/ 4 h 256"/>
                    <a:gd name="T4" fmla="*/ 552 w 682"/>
                    <a:gd name="T5" fmla="*/ 31 h 256"/>
                    <a:gd name="T6" fmla="*/ 472 w 682"/>
                    <a:gd name="T7" fmla="*/ 81 h 256"/>
                    <a:gd name="T8" fmla="*/ 343 w 682"/>
                    <a:gd name="T9" fmla="*/ 172 h 256"/>
                    <a:gd name="T10" fmla="*/ 314 w 682"/>
                    <a:gd name="T11" fmla="*/ 191 h 256"/>
                    <a:gd name="T12" fmla="*/ 306 w 682"/>
                    <a:gd name="T13" fmla="*/ 195 h 256"/>
                    <a:gd name="T14" fmla="*/ 298 w 682"/>
                    <a:gd name="T15" fmla="*/ 197 h 256"/>
                    <a:gd name="T16" fmla="*/ 295 w 682"/>
                    <a:gd name="T17" fmla="*/ 198 h 256"/>
                    <a:gd name="T18" fmla="*/ 269 w 682"/>
                    <a:gd name="T19" fmla="*/ 199 h 256"/>
                    <a:gd name="T20" fmla="*/ 227 w 682"/>
                    <a:gd name="T21" fmla="*/ 186 h 256"/>
                    <a:gd name="T22" fmla="*/ 181 w 682"/>
                    <a:gd name="T23" fmla="*/ 174 h 256"/>
                    <a:gd name="T24" fmla="*/ 142 w 682"/>
                    <a:gd name="T25" fmla="*/ 168 h 256"/>
                    <a:gd name="T26" fmla="*/ 98 w 682"/>
                    <a:gd name="T27" fmla="*/ 159 h 256"/>
                    <a:gd name="T28" fmla="*/ 90 w 682"/>
                    <a:gd name="T29" fmla="*/ 153 h 256"/>
                    <a:gd name="T30" fmla="*/ 90 w 682"/>
                    <a:gd name="T31" fmla="*/ 132 h 256"/>
                    <a:gd name="T32" fmla="*/ 91 w 682"/>
                    <a:gd name="T33" fmla="*/ 105 h 256"/>
                    <a:gd name="T34" fmla="*/ 87 w 682"/>
                    <a:gd name="T35" fmla="*/ 81 h 256"/>
                    <a:gd name="T36" fmla="*/ 78 w 682"/>
                    <a:gd name="T37" fmla="*/ 65 h 256"/>
                    <a:gd name="T38" fmla="*/ 65 w 682"/>
                    <a:gd name="T39" fmla="*/ 56 h 256"/>
                    <a:gd name="T40" fmla="*/ 50 w 682"/>
                    <a:gd name="T41" fmla="*/ 53 h 256"/>
                    <a:gd name="T42" fmla="*/ 38 w 682"/>
                    <a:gd name="T43" fmla="*/ 60 h 256"/>
                    <a:gd name="T44" fmla="*/ 33 w 682"/>
                    <a:gd name="T45" fmla="*/ 70 h 256"/>
                    <a:gd name="T46" fmla="*/ 37 w 682"/>
                    <a:gd name="T47" fmla="*/ 160 h 256"/>
                    <a:gd name="T48" fmla="*/ 4 w 682"/>
                    <a:gd name="T49" fmla="*/ 203 h 256"/>
                    <a:gd name="T50" fmla="*/ 1 w 682"/>
                    <a:gd name="T51" fmla="*/ 215 h 256"/>
                    <a:gd name="T52" fmla="*/ 10 w 682"/>
                    <a:gd name="T53" fmla="*/ 226 h 256"/>
                    <a:gd name="T54" fmla="*/ 87 w 682"/>
                    <a:gd name="T55" fmla="*/ 204 h 256"/>
                    <a:gd name="T56" fmla="*/ 135 w 682"/>
                    <a:gd name="T57" fmla="*/ 213 h 256"/>
                    <a:gd name="T58" fmla="*/ 207 w 682"/>
                    <a:gd name="T59" fmla="*/ 237 h 256"/>
                    <a:gd name="T60" fmla="*/ 284 w 682"/>
                    <a:gd name="T61" fmla="*/ 256 h 256"/>
                    <a:gd name="T62" fmla="*/ 305 w 682"/>
                    <a:gd name="T63" fmla="*/ 255 h 256"/>
                    <a:gd name="T64" fmla="*/ 326 w 682"/>
                    <a:gd name="T65" fmla="*/ 248 h 256"/>
                    <a:gd name="T66" fmla="*/ 345 w 682"/>
                    <a:gd name="T67" fmla="*/ 238 h 256"/>
                    <a:gd name="T68" fmla="*/ 399 w 682"/>
                    <a:gd name="T69" fmla="*/ 203 h 256"/>
                    <a:gd name="T70" fmla="*/ 469 w 682"/>
                    <a:gd name="T71" fmla="*/ 172 h 256"/>
                    <a:gd name="T72" fmla="*/ 571 w 682"/>
                    <a:gd name="T73" fmla="*/ 133 h 256"/>
                    <a:gd name="T74" fmla="*/ 595 w 682"/>
                    <a:gd name="T75" fmla="*/ 123 h 256"/>
                    <a:gd name="T76" fmla="*/ 620 w 682"/>
                    <a:gd name="T77" fmla="*/ 107 h 256"/>
                    <a:gd name="T78" fmla="*/ 638 w 682"/>
                    <a:gd name="T79" fmla="*/ 94 h 256"/>
                    <a:gd name="T80" fmla="*/ 656 w 682"/>
                    <a:gd name="T81" fmla="*/ 76 h 256"/>
                    <a:gd name="T82" fmla="*/ 675 w 682"/>
                    <a:gd name="T83" fmla="*/ 57 h 256"/>
                    <a:gd name="T84" fmla="*/ 681 w 682"/>
                    <a:gd name="T85" fmla="*/ 45 h 256"/>
                    <a:gd name="T86" fmla="*/ 682 w 682"/>
                    <a:gd name="T87" fmla="*/ 39 h 256"/>
                    <a:gd name="T88" fmla="*/ 682 w 682"/>
                    <a:gd name="T89" fmla="*/ 31 h 256"/>
                    <a:gd name="T90" fmla="*/ 681 w 682"/>
                    <a:gd name="T91" fmla="*/ 24 h 256"/>
                    <a:gd name="T92" fmla="*/ 675 w 682"/>
                    <a:gd name="T93" fmla="*/ 14 h 256"/>
                    <a:gd name="T94" fmla="*/ 666 w 682"/>
                    <a:gd name="T95" fmla="*/ 7 h 256"/>
                    <a:gd name="T96" fmla="*/ 647 w 682"/>
                    <a:gd name="T97" fmla="*/ 4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2"/>
                    <a:gd name="T148" fmla="*/ 0 h 256"/>
                    <a:gd name="T149" fmla="*/ 682 w 682"/>
                    <a:gd name="T150" fmla="*/ 256 h 2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2" h="256">
                      <a:moveTo>
                        <a:pt x="647" y="4"/>
                      </a:moveTo>
                      <a:lnTo>
                        <a:pt x="641" y="1"/>
                      </a:lnTo>
                      <a:lnTo>
                        <a:pt x="635" y="0"/>
                      </a:lnTo>
                      <a:lnTo>
                        <a:pt x="623" y="0"/>
                      </a:lnTo>
                      <a:lnTo>
                        <a:pt x="611" y="2"/>
                      </a:lnTo>
                      <a:lnTo>
                        <a:pt x="605" y="4"/>
                      </a:lnTo>
                      <a:lnTo>
                        <a:pt x="599" y="6"/>
                      </a:lnTo>
                      <a:lnTo>
                        <a:pt x="575" y="18"/>
                      </a:lnTo>
                      <a:lnTo>
                        <a:pt x="552" y="31"/>
                      </a:lnTo>
                      <a:lnTo>
                        <a:pt x="528" y="44"/>
                      </a:lnTo>
                      <a:lnTo>
                        <a:pt x="506" y="59"/>
                      </a:lnTo>
                      <a:lnTo>
                        <a:pt x="472" y="81"/>
                      </a:lnTo>
                      <a:lnTo>
                        <a:pt x="440" y="103"/>
                      </a:lnTo>
                      <a:lnTo>
                        <a:pt x="352" y="165"/>
                      </a:lnTo>
                      <a:lnTo>
                        <a:pt x="343" y="172"/>
                      </a:lnTo>
                      <a:lnTo>
                        <a:pt x="337" y="174"/>
                      </a:lnTo>
                      <a:lnTo>
                        <a:pt x="333" y="178"/>
                      </a:lnTo>
                      <a:lnTo>
                        <a:pt x="314" y="191"/>
                      </a:lnTo>
                      <a:lnTo>
                        <a:pt x="308" y="194"/>
                      </a:lnTo>
                      <a:lnTo>
                        <a:pt x="307" y="194"/>
                      </a:lnTo>
                      <a:lnTo>
                        <a:pt x="306" y="195"/>
                      </a:lnTo>
                      <a:lnTo>
                        <a:pt x="305" y="195"/>
                      </a:lnTo>
                      <a:lnTo>
                        <a:pt x="302" y="196"/>
                      </a:lnTo>
                      <a:lnTo>
                        <a:pt x="298" y="197"/>
                      </a:lnTo>
                      <a:lnTo>
                        <a:pt x="297" y="197"/>
                      </a:lnTo>
                      <a:lnTo>
                        <a:pt x="296" y="197"/>
                      </a:lnTo>
                      <a:lnTo>
                        <a:pt x="295" y="198"/>
                      </a:lnTo>
                      <a:lnTo>
                        <a:pt x="288" y="200"/>
                      </a:lnTo>
                      <a:lnTo>
                        <a:pt x="279" y="200"/>
                      </a:lnTo>
                      <a:lnTo>
                        <a:pt x="269" y="199"/>
                      </a:lnTo>
                      <a:lnTo>
                        <a:pt x="260" y="197"/>
                      </a:lnTo>
                      <a:lnTo>
                        <a:pt x="251" y="195"/>
                      </a:lnTo>
                      <a:lnTo>
                        <a:pt x="227" y="186"/>
                      </a:lnTo>
                      <a:lnTo>
                        <a:pt x="204" y="180"/>
                      </a:lnTo>
                      <a:lnTo>
                        <a:pt x="192" y="177"/>
                      </a:lnTo>
                      <a:lnTo>
                        <a:pt x="181" y="174"/>
                      </a:lnTo>
                      <a:lnTo>
                        <a:pt x="169" y="173"/>
                      </a:lnTo>
                      <a:lnTo>
                        <a:pt x="158" y="171"/>
                      </a:lnTo>
                      <a:lnTo>
                        <a:pt x="142" y="168"/>
                      </a:lnTo>
                      <a:lnTo>
                        <a:pt x="127" y="166"/>
                      </a:lnTo>
                      <a:lnTo>
                        <a:pt x="112" y="162"/>
                      </a:lnTo>
                      <a:lnTo>
                        <a:pt x="98" y="159"/>
                      </a:lnTo>
                      <a:lnTo>
                        <a:pt x="93" y="157"/>
                      </a:lnTo>
                      <a:lnTo>
                        <a:pt x="91" y="155"/>
                      </a:lnTo>
                      <a:lnTo>
                        <a:pt x="90" y="153"/>
                      </a:lnTo>
                      <a:lnTo>
                        <a:pt x="86" y="149"/>
                      </a:lnTo>
                      <a:lnTo>
                        <a:pt x="88" y="139"/>
                      </a:lnTo>
                      <a:lnTo>
                        <a:pt x="90" y="132"/>
                      </a:lnTo>
                      <a:lnTo>
                        <a:pt x="91" y="123"/>
                      </a:lnTo>
                      <a:lnTo>
                        <a:pt x="91" y="114"/>
                      </a:lnTo>
                      <a:lnTo>
                        <a:pt x="91" y="105"/>
                      </a:lnTo>
                      <a:lnTo>
                        <a:pt x="90" y="97"/>
                      </a:lnTo>
                      <a:lnTo>
                        <a:pt x="89" y="89"/>
                      </a:lnTo>
                      <a:lnTo>
                        <a:pt x="87" y="81"/>
                      </a:lnTo>
                      <a:lnTo>
                        <a:pt x="84" y="74"/>
                      </a:lnTo>
                      <a:lnTo>
                        <a:pt x="80" y="68"/>
                      </a:lnTo>
                      <a:lnTo>
                        <a:pt x="78" y="65"/>
                      </a:lnTo>
                      <a:lnTo>
                        <a:pt x="76" y="62"/>
                      </a:lnTo>
                      <a:lnTo>
                        <a:pt x="71" y="59"/>
                      </a:lnTo>
                      <a:lnTo>
                        <a:pt x="65" y="56"/>
                      </a:lnTo>
                      <a:lnTo>
                        <a:pt x="60" y="54"/>
                      </a:lnTo>
                      <a:lnTo>
                        <a:pt x="55" y="53"/>
                      </a:lnTo>
                      <a:lnTo>
                        <a:pt x="50" y="53"/>
                      </a:lnTo>
                      <a:lnTo>
                        <a:pt x="45" y="55"/>
                      </a:lnTo>
                      <a:lnTo>
                        <a:pt x="42" y="58"/>
                      </a:lnTo>
                      <a:lnTo>
                        <a:pt x="38" y="60"/>
                      </a:lnTo>
                      <a:lnTo>
                        <a:pt x="35" y="63"/>
                      </a:lnTo>
                      <a:lnTo>
                        <a:pt x="34" y="66"/>
                      </a:lnTo>
                      <a:lnTo>
                        <a:pt x="33" y="70"/>
                      </a:lnTo>
                      <a:lnTo>
                        <a:pt x="56" y="132"/>
                      </a:lnTo>
                      <a:lnTo>
                        <a:pt x="50" y="147"/>
                      </a:lnTo>
                      <a:lnTo>
                        <a:pt x="37" y="160"/>
                      </a:lnTo>
                      <a:lnTo>
                        <a:pt x="26" y="174"/>
                      </a:lnTo>
                      <a:lnTo>
                        <a:pt x="14" y="188"/>
                      </a:lnTo>
                      <a:lnTo>
                        <a:pt x="4" y="203"/>
                      </a:lnTo>
                      <a:lnTo>
                        <a:pt x="1" y="206"/>
                      </a:lnTo>
                      <a:lnTo>
                        <a:pt x="0" y="210"/>
                      </a:lnTo>
                      <a:lnTo>
                        <a:pt x="1" y="215"/>
                      </a:lnTo>
                      <a:lnTo>
                        <a:pt x="3" y="218"/>
                      </a:lnTo>
                      <a:lnTo>
                        <a:pt x="7" y="222"/>
                      </a:lnTo>
                      <a:lnTo>
                        <a:pt x="10" y="226"/>
                      </a:lnTo>
                      <a:lnTo>
                        <a:pt x="55" y="202"/>
                      </a:lnTo>
                      <a:lnTo>
                        <a:pt x="70" y="203"/>
                      </a:lnTo>
                      <a:lnTo>
                        <a:pt x="87" y="204"/>
                      </a:lnTo>
                      <a:lnTo>
                        <a:pt x="103" y="207"/>
                      </a:lnTo>
                      <a:lnTo>
                        <a:pt x="120" y="210"/>
                      </a:lnTo>
                      <a:lnTo>
                        <a:pt x="135" y="213"/>
                      </a:lnTo>
                      <a:lnTo>
                        <a:pt x="151" y="217"/>
                      </a:lnTo>
                      <a:lnTo>
                        <a:pt x="183" y="228"/>
                      </a:lnTo>
                      <a:lnTo>
                        <a:pt x="207" y="237"/>
                      </a:lnTo>
                      <a:lnTo>
                        <a:pt x="232" y="245"/>
                      </a:lnTo>
                      <a:lnTo>
                        <a:pt x="258" y="251"/>
                      </a:lnTo>
                      <a:lnTo>
                        <a:pt x="284" y="256"/>
                      </a:lnTo>
                      <a:lnTo>
                        <a:pt x="295" y="256"/>
                      </a:lnTo>
                      <a:lnTo>
                        <a:pt x="300" y="256"/>
                      </a:lnTo>
                      <a:lnTo>
                        <a:pt x="305" y="255"/>
                      </a:lnTo>
                      <a:lnTo>
                        <a:pt x="312" y="253"/>
                      </a:lnTo>
                      <a:lnTo>
                        <a:pt x="320" y="252"/>
                      </a:lnTo>
                      <a:lnTo>
                        <a:pt x="326" y="248"/>
                      </a:lnTo>
                      <a:lnTo>
                        <a:pt x="333" y="245"/>
                      </a:lnTo>
                      <a:lnTo>
                        <a:pt x="338" y="241"/>
                      </a:lnTo>
                      <a:lnTo>
                        <a:pt x="345" y="238"/>
                      </a:lnTo>
                      <a:lnTo>
                        <a:pt x="362" y="225"/>
                      </a:lnTo>
                      <a:lnTo>
                        <a:pt x="380" y="214"/>
                      </a:lnTo>
                      <a:lnTo>
                        <a:pt x="399" y="203"/>
                      </a:lnTo>
                      <a:lnTo>
                        <a:pt x="418" y="193"/>
                      </a:lnTo>
                      <a:lnTo>
                        <a:pt x="443" y="181"/>
                      </a:lnTo>
                      <a:lnTo>
                        <a:pt x="469" y="172"/>
                      </a:lnTo>
                      <a:lnTo>
                        <a:pt x="516" y="154"/>
                      </a:lnTo>
                      <a:lnTo>
                        <a:pt x="563" y="137"/>
                      </a:lnTo>
                      <a:lnTo>
                        <a:pt x="571" y="133"/>
                      </a:lnTo>
                      <a:lnTo>
                        <a:pt x="579" y="130"/>
                      </a:lnTo>
                      <a:lnTo>
                        <a:pt x="587" y="126"/>
                      </a:lnTo>
                      <a:lnTo>
                        <a:pt x="595" y="123"/>
                      </a:lnTo>
                      <a:lnTo>
                        <a:pt x="610" y="114"/>
                      </a:lnTo>
                      <a:lnTo>
                        <a:pt x="617" y="109"/>
                      </a:lnTo>
                      <a:lnTo>
                        <a:pt x="620" y="107"/>
                      </a:lnTo>
                      <a:lnTo>
                        <a:pt x="624" y="104"/>
                      </a:lnTo>
                      <a:lnTo>
                        <a:pt x="631" y="99"/>
                      </a:lnTo>
                      <a:lnTo>
                        <a:pt x="638" y="94"/>
                      </a:lnTo>
                      <a:lnTo>
                        <a:pt x="644" y="88"/>
                      </a:lnTo>
                      <a:lnTo>
                        <a:pt x="651" y="82"/>
                      </a:lnTo>
                      <a:lnTo>
                        <a:pt x="656" y="76"/>
                      </a:lnTo>
                      <a:lnTo>
                        <a:pt x="663" y="70"/>
                      </a:lnTo>
                      <a:lnTo>
                        <a:pt x="668" y="63"/>
                      </a:lnTo>
                      <a:lnTo>
                        <a:pt x="675" y="57"/>
                      </a:lnTo>
                      <a:lnTo>
                        <a:pt x="677" y="53"/>
                      </a:lnTo>
                      <a:lnTo>
                        <a:pt x="679" y="49"/>
                      </a:lnTo>
                      <a:lnTo>
                        <a:pt x="681" y="45"/>
                      </a:lnTo>
                      <a:lnTo>
                        <a:pt x="681" y="43"/>
                      </a:lnTo>
                      <a:lnTo>
                        <a:pt x="682" y="41"/>
                      </a:lnTo>
                      <a:lnTo>
                        <a:pt x="682" y="39"/>
                      </a:lnTo>
                      <a:lnTo>
                        <a:pt x="682" y="36"/>
                      </a:lnTo>
                      <a:lnTo>
                        <a:pt x="682" y="32"/>
                      </a:lnTo>
                      <a:lnTo>
                        <a:pt x="682" y="31"/>
                      </a:lnTo>
                      <a:lnTo>
                        <a:pt x="682" y="30"/>
                      </a:lnTo>
                      <a:lnTo>
                        <a:pt x="682" y="27"/>
                      </a:lnTo>
                      <a:lnTo>
                        <a:pt x="681" y="24"/>
                      </a:lnTo>
                      <a:lnTo>
                        <a:pt x="679" y="20"/>
                      </a:lnTo>
                      <a:lnTo>
                        <a:pt x="678" y="18"/>
                      </a:lnTo>
                      <a:lnTo>
                        <a:pt x="675" y="14"/>
                      </a:lnTo>
                      <a:lnTo>
                        <a:pt x="674" y="12"/>
                      </a:lnTo>
                      <a:lnTo>
                        <a:pt x="669" y="9"/>
                      </a:lnTo>
                      <a:lnTo>
                        <a:pt x="666" y="7"/>
                      </a:lnTo>
                      <a:lnTo>
                        <a:pt x="663" y="6"/>
                      </a:lnTo>
                      <a:lnTo>
                        <a:pt x="655" y="4"/>
                      </a:lnTo>
                      <a:lnTo>
                        <a:pt x="647" y="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06" name="Freeform 37"/>
                <p:cNvSpPr>
                  <a:spLocks noChangeAspect="1"/>
                </p:cNvSpPr>
                <p:nvPr/>
              </p:nvSpPr>
              <p:spPr bwMode="auto">
                <a:xfrm>
                  <a:off x="3580" y="3105"/>
                  <a:ext cx="345" cy="686"/>
                </a:xfrm>
                <a:custGeom>
                  <a:avLst/>
                  <a:gdLst>
                    <a:gd name="T0" fmla="*/ 57 w 345"/>
                    <a:gd name="T1" fmla="*/ 2 h 686"/>
                    <a:gd name="T2" fmla="*/ 89 w 345"/>
                    <a:gd name="T3" fmla="*/ 0 h 686"/>
                    <a:gd name="T4" fmla="*/ 113 w 345"/>
                    <a:gd name="T5" fmla="*/ 15 h 686"/>
                    <a:gd name="T6" fmla="*/ 169 w 345"/>
                    <a:gd name="T7" fmla="*/ 64 h 686"/>
                    <a:gd name="T8" fmla="*/ 227 w 345"/>
                    <a:gd name="T9" fmla="*/ 121 h 686"/>
                    <a:gd name="T10" fmla="*/ 278 w 345"/>
                    <a:gd name="T11" fmla="*/ 176 h 686"/>
                    <a:gd name="T12" fmla="*/ 315 w 345"/>
                    <a:gd name="T13" fmla="*/ 225 h 686"/>
                    <a:gd name="T14" fmla="*/ 337 w 345"/>
                    <a:gd name="T15" fmla="*/ 263 h 686"/>
                    <a:gd name="T16" fmla="*/ 345 w 345"/>
                    <a:gd name="T17" fmla="*/ 293 h 686"/>
                    <a:gd name="T18" fmla="*/ 341 w 345"/>
                    <a:gd name="T19" fmla="*/ 321 h 686"/>
                    <a:gd name="T20" fmla="*/ 329 w 345"/>
                    <a:gd name="T21" fmla="*/ 349 h 686"/>
                    <a:gd name="T22" fmla="*/ 302 w 345"/>
                    <a:gd name="T23" fmla="*/ 382 h 686"/>
                    <a:gd name="T24" fmla="*/ 262 w 345"/>
                    <a:gd name="T25" fmla="*/ 416 h 686"/>
                    <a:gd name="T26" fmla="*/ 201 w 345"/>
                    <a:gd name="T27" fmla="*/ 467 h 686"/>
                    <a:gd name="T28" fmla="*/ 154 w 345"/>
                    <a:gd name="T29" fmla="*/ 496 h 686"/>
                    <a:gd name="T30" fmla="*/ 127 w 345"/>
                    <a:gd name="T31" fmla="*/ 521 h 686"/>
                    <a:gd name="T32" fmla="*/ 115 w 345"/>
                    <a:gd name="T33" fmla="*/ 544 h 686"/>
                    <a:gd name="T34" fmla="*/ 117 w 345"/>
                    <a:gd name="T35" fmla="*/ 559 h 686"/>
                    <a:gd name="T36" fmla="*/ 133 w 345"/>
                    <a:gd name="T37" fmla="*/ 575 h 686"/>
                    <a:gd name="T38" fmla="*/ 171 w 345"/>
                    <a:gd name="T39" fmla="*/ 600 h 686"/>
                    <a:gd name="T40" fmla="*/ 203 w 345"/>
                    <a:gd name="T41" fmla="*/ 619 h 686"/>
                    <a:gd name="T42" fmla="*/ 241 w 345"/>
                    <a:gd name="T43" fmla="*/ 631 h 686"/>
                    <a:gd name="T44" fmla="*/ 264 w 345"/>
                    <a:gd name="T45" fmla="*/ 638 h 686"/>
                    <a:gd name="T46" fmla="*/ 269 w 345"/>
                    <a:gd name="T47" fmla="*/ 654 h 686"/>
                    <a:gd name="T48" fmla="*/ 262 w 345"/>
                    <a:gd name="T49" fmla="*/ 664 h 686"/>
                    <a:gd name="T50" fmla="*/ 229 w 345"/>
                    <a:gd name="T51" fmla="*/ 678 h 686"/>
                    <a:gd name="T52" fmla="*/ 224 w 345"/>
                    <a:gd name="T53" fmla="*/ 680 h 686"/>
                    <a:gd name="T54" fmla="*/ 180 w 345"/>
                    <a:gd name="T55" fmla="*/ 686 h 686"/>
                    <a:gd name="T56" fmla="*/ 157 w 345"/>
                    <a:gd name="T57" fmla="*/ 686 h 686"/>
                    <a:gd name="T58" fmla="*/ 134 w 345"/>
                    <a:gd name="T59" fmla="*/ 668 h 686"/>
                    <a:gd name="T60" fmla="*/ 112 w 345"/>
                    <a:gd name="T61" fmla="*/ 635 h 686"/>
                    <a:gd name="T62" fmla="*/ 89 w 345"/>
                    <a:gd name="T63" fmla="*/ 614 h 686"/>
                    <a:gd name="T64" fmla="*/ 56 w 345"/>
                    <a:gd name="T65" fmla="*/ 596 h 686"/>
                    <a:gd name="T66" fmla="*/ 33 w 345"/>
                    <a:gd name="T67" fmla="*/ 575 h 686"/>
                    <a:gd name="T68" fmla="*/ 31 w 345"/>
                    <a:gd name="T69" fmla="*/ 547 h 686"/>
                    <a:gd name="T70" fmla="*/ 36 w 345"/>
                    <a:gd name="T71" fmla="*/ 526 h 686"/>
                    <a:gd name="T72" fmla="*/ 57 w 345"/>
                    <a:gd name="T73" fmla="*/ 505 h 686"/>
                    <a:gd name="T74" fmla="*/ 91 w 345"/>
                    <a:gd name="T75" fmla="*/ 486 h 686"/>
                    <a:gd name="T76" fmla="*/ 119 w 345"/>
                    <a:gd name="T77" fmla="*/ 463 h 686"/>
                    <a:gd name="T78" fmla="*/ 145 w 345"/>
                    <a:gd name="T79" fmla="*/ 424 h 686"/>
                    <a:gd name="T80" fmla="*/ 169 w 345"/>
                    <a:gd name="T81" fmla="*/ 381 h 686"/>
                    <a:gd name="T82" fmla="*/ 201 w 345"/>
                    <a:gd name="T83" fmla="*/ 339 h 686"/>
                    <a:gd name="T84" fmla="*/ 234 w 345"/>
                    <a:gd name="T85" fmla="*/ 314 h 686"/>
                    <a:gd name="T86" fmla="*/ 252 w 345"/>
                    <a:gd name="T87" fmla="*/ 302 h 686"/>
                    <a:gd name="T88" fmla="*/ 255 w 345"/>
                    <a:gd name="T89" fmla="*/ 291 h 686"/>
                    <a:gd name="T90" fmla="*/ 238 w 345"/>
                    <a:gd name="T91" fmla="*/ 279 h 686"/>
                    <a:gd name="T92" fmla="*/ 185 w 345"/>
                    <a:gd name="T93" fmla="*/ 237 h 686"/>
                    <a:gd name="T94" fmla="*/ 115 w 345"/>
                    <a:gd name="T95" fmla="*/ 193 h 686"/>
                    <a:gd name="T96" fmla="*/ 63 w 345"/>
                    <a:gd name="T97" fmla="*/ 153 h 686"/>
                    <a:gd name="T98" fmla="*/ 19 w 345"/>
                    <a:gd name="T99" fmla="*/ 102 h 686"/>
                    <a:gd name="T100" fmla="*/ 0 w 345"/>
                    <a:gd name="T101" fmla="*/ 53 h 686"/>
                    <a:gd name="T102" fmla="*/ 7 w 345"/>
                    <a:gd name="T103" fmla="*/ 27 h 686"/>
                    <a:gd name="T104" fmla="*/ 33 w 345"/>
                    <a:gd name="T105" fmla="*/ 9 h 686"/>
                    <a:gd name="T106" fmla="*/ 57 w 345"/>
                    <a:gd name="T107" fmla="*/ 2 h 68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5"/>
                    <a:gd name="T163" fmla="*/ 0 h 686"/>
                    <a:gd name="T164" fmla="*/ 345 w 345"/>
                    <a:gd name="T165" fmla="*/ 686 h 68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5" h="686">
                      <a:moveTo>
                        <a:pt x="57" y="2"/>
                      </a:moveTo>
                      <a:lnTo>
                        <a:pt x="89" y="0"/>
                      </a:lnTo>
                      <a:lnTo>
                        <a:pt x="113" y="15"/>
                      </a:lnTo>
                      <a:lnTo>
                        <a:pt x="169" y="64"/>
                      </a:lnTo>
                      <a:lnTo>
                        <a:pt x="227" y="121"/>
                      </a:lnTo>
                      <a:lnTo>
                        <a:pt x="278" y="176"/>
                      </a:lnTo>
                      <a:lnTo>
                        <a:pt x="315" y="225"/>
                      </a:lnTo>
                      <a:lnTo>
                        <a:pt x="337" y="263"/>
                      </a:lnTo>
                      <a:lnTo>
                        <a:pt x="345" y="293"/>
                      </a:lnTo>
                      <a:lnTo>
                        <a:pt x="341" y="321"/>
                      </a:lnTo>
                      <a:lnTo>
                        <a:pt x="329" y="349"/>
                      </a:lnTo>
                      <a:lnTo>
                        <a:pt x="302" y="382"/>
                      </a:lnTo>
                      <a:lnTo>
                        <a:pt x="262" y="416"/>
                      </a:lnTo>
                      <a:lnTo>
                        <a:pt x="201" y="467"/>
                      </a:lnTo>
                      <a:lnTo>
                        <a:pt x="154" y="496"/>
                      </a:lnTo>
                      <a:lnTo>
                        <a:pt x="127" y="521"/>
                      </a:lnTo>
                      <a:lnTo>
                        <a:pt x="115" y="544"/>
                      </a:lnTo>
                      <a:lnTo>
                        <a:pt x="117" y="559"/>
                      </a:lnTo>
                      <a:lnTo>
                        <a:pt x="133" y="575"/>
                      </a:lnTo>
                      <a:lnTo>
                        <a:pt x="171" y="600"/>
                      </a:lnTo>
                      <a:lnTo>
                        <a:pt x="203" y="619"/>
                      </a:lnTo>
                      <a:lnTo>
                        <a:pt x="241" y="631"/>
                      </a:lnTo>
                      <a:lnTo>
                        <a:pt x="264" y="638"/>
                      </a:lnTo>
                      <a:lnTo>
                        <a:pt x="269" y="654"/>
                      </a:lnTo>
                      <a:lnTo>
                        <a:pt x="262" y="664"/>
                      </a:lnTo>
                      <a:lnTo>
                        <a:pt x="229" y="678"/>
                      </a:lnTo>
                      <a:lnTo>
                        <a:pt x="224" y="680"/>
                      </a:lnTo>
                      <a:lnTo>
                        <a:pt x="180" y="686"/>
                      </a:lnTo>
                      <a:lnTo>
                        <a:pt x="157" y="686"/>
                      </a:lnTo>
                      <a:lnTo>
                        <a:pt x="134" y="668"/>
                      </a:lnTo>
                      <a:lnTo>
                        <a:pt x="112" y="635"/>
                      </a:lnTo>
                      <a:lnTo>
                        <a:pt x="89" y="614"/>
                      </a:lnTo>
                      <a:lnTo>
                        <a:pt x="56" y="596"/>
                      </a:lnTo>
                      <a:lnTo>
                        <a:pt x="33" y="575"/>
                      </a:lnTo>
                      <a:lnTo>
                        <a:pt x="31" y="547"/>
                      </a:lnTo>
                      <a:lnTo>
                        <a:pt x="36" y="526"/>
                      </a:lnTo>
                      <a:lnTo>
                        <a:pt x="57" y="505"/>
                      </a:lnTo>
                      <a:lnTo>
                        <a:pt x="91" y="486"/>
                      </a:lnTo>
                      <a:lnTo>
                        <a:pt x="119" y="463"/>
                      </a:lnTo>
                      <a:lnTo>
                        <a:pt x="145" y="424"/>
                      </a:lnTo>
                      <a:lnTo>
                        <a:pt x="169" y="381"/>
                      </a:lnTo>
                      <a:lnTo>
                        <a:pt x="201" y="339"/>
                      </a:lnTo>
                      <a:lnTo>
                        <a:pt x="234" y="314"/>
                      </a:lnTo>
                      <a:lnTo>
                        <a:pt x="252" y="302"/>
                      </a:lnTo>
                      <a:lnTo>
                        <a:pt x="255" y="291"/>
                      </a:lnTo>
                      <a:lnTo>
                        <a:pt x="238" y="279"/>
                      </a:lnTo>
                      <a:lnTo>
                        <a:pt x="185" y="237"/>
                      </a:lnTo>
                      <a:lnTo>
                        <a:pt x="115" y="193"/>
                      </a:lnTo>
                      <a:lnTo>
                        <a:pt x="63" y="153"/>
                      </a:lnTo>
                      <a:lnTo>
                        <a:pt x="19" y="102"/>
                      </a:lnTo>
                      <a:lnTo>
                        <a:pt x="0" y="53"/>
                      </a:lnTo>
                      <a:lnTo>
                        <a:pt x="7" y="27"/>
                      </a:lnTo>
                      <a:lnTo>
                        <a:pt x="33" y="9"/>
                      </a:lnTo>
                      <a:lnTo>
                        <a:pt x="57" y="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2300" name="Text Box 38"/>
              <p:cNvSpPr txBox="1">
                <a:spLocks noChangeArrowheads="1"/>
              </p:cNvSpPr>
              <p:nvPr/>
            </p:nvSpPr>
            <p:spPr bwMode="auto">
              <a:xfrm>
                <a:off x="1557" y="2168"/>
                <a:ext cx="313"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400" i="0">
                    <a:solidFill>
                      <a:schemeClr val="bg2"/>
                    </a:solidFill>
                  </a:rPr>
                  <a:t>i</a:t>
                </a:r>
                <a:endParaRPr lang="en-CA" altLang="en-US" sz="1400" i="0">
                  <a:solidFill>
                    <a:schemeClr val="bg2"/>
                  </a:solidFill>
                </a:endParaRPr>
              </a:p>
            </p:txBody>
          </p:sp>
        </p:grpSp>
        <p:grpSp>
          <p:nvGrpSpPr>
            <p:cNvPr id="52260" name="Group 39"/>
            <p:cNvGrpSpPr>
              <a:grpSpLocks/>
            </p:cNvGrpSpPr>
            <p:nvPr/>
          </p:nvGrpSpPr>
          <p:grpSpPr bwMode="auto">
            <a:xfrm rot="-8307170">
              <a:off x="37" y="3600"/>
              <a:ext cx="779" cy="646"/>
              <a:chOff x="720" y="1912"/>
              <a:chExt cx="779" cy="646"/>
            </a:xfrm>
          </p:grpSpPr>
          <p:grpSp>
            <p:nvGrpSpPr>
              <p:cNvPr id="52287" name="Group 40"/>
              <p:cNvGrpSpPr>
                <a:grpSpLocks noChangeAspect="1"/>
              </p:cNvGrpSpPr>
              <p:nvPr/>
            </p:nvGrpSpPr>
            <p:grpSpPr bwMode="auto">
              <a:xfrm>
                <a:off x="1355" y="2053"/>
                <a:ext cx="144" cy="186"/>
                <a:chOff x="2895" y="2582"/>
                <a:chExt cx="322" cy="418"/>
              </a:xfrm>
            </p:grpSpPr>
            <p:sp>
              <p:nvSpPr>
                <p:cNvPr id="52296" name="Freeform 41"/>
                <p:cNvSpPr>
                  <a:spLocks noChangeAspect="1"/>
                </p:cNvSpPr>
                <p:nvPr/>
              </p:nvSpPr>
              <p:spPr bwMode="auto">
                <a:xfrm>
                  <a:off x="2895" y="2582"/>
                  <a:ext cx="322" cy="418"/>
                </a:xfrm>
                <a:custGeom>
                  <a:avLst/>
                  <a:gdLst>
                    <a:gd name="T0" fmla="*/ 20 w 322"/>
                    <a:gd name="T1" fmla="*/ 319 h 418"/>
                    <a:gd name="T2" fmla="*/ 5 w 322"/>
                    <a:gd name="T3" fmla="*/ 347 h 418"/>
                    <a:gd name="T4" fmla="*/ 1 w 322"/>
                    <a:gd name="T5" fmla="*/ 386 h 418"/>
                    <a:gd name="T6" fmla="*/ 8 w 322"/>
                    <a:gd name="T7" fmla="*/ 398 h 418"/>
                    <a:gd name="T8" fmla="*/ 23 w 322"/>
                    <a:gd name="T9" fmla="*/ 410 h 418"/>
                    <a:gd name="T10" fmla="*/ 54 w 322"/>
                    <a:gd name="T11" fmla="*/ 417 h 418"/>
                    <a:gd name="T12" fmla="*/ 83 w 322"/>
                    <a:gd name="T13" fmla="*/ 413 h 418"/>
                    <a:gd name="T14" fmla="*/ 107 w 322"/>
                    <a:gd name="T15" fmla="*/ 399 h 418"/>
                    <a:gd name="T16" fmla="*/ 120 w 322"/>
                    <a:gd name="T17" fmla="*/ 384 h 418"/>
                    <a:gd name="T18" fmla="*/ 121 w 322"/>
                    <a:gd name="T19" fmla="*/ 378 h 418"/>
                    <a:gd name="T20" fmla="*/ 133 w 322"/>
                    <a:gd name="T21" fmla="*/ 362 h 418"/>
                    <a:gd name="T22" fmla="*/ 150 w 322"/>
                    <a:gd name="T23" fmla="*/ 333 h 418"/>
                    <a:gd name="T24" fmla="*/ 171 w 322"/>
                    <a:gd name="T25" fmla="*/ 288 h 418"/>
                    <a:gd name="T26" fmla="*/ 237 w 322"/>
                    <a:gd name="T27" fmla="*/ 196 h 418"/>
                    <a:gd name="T28" fmla="*/ 315 w 322"/>
                    <a:gd name="T29" fmla="*/ 90 h 418"/>
                    <a:gd name="T30" fmla="*/ 321 w 322"/>
                    <a:gd name="T31" fmla="*/ 76 h 418"/>
                    <a:gd name="T32" fmla="*/ 322 w 322"/>
                    <a:gd name="T33" fmla="*/ 72 h 418"/>
                    <a:gd name="T34" fmla="*/ 319 w 322"/>
                    <a:gd name="T35" fmla="*/ 42 h 418"/>
                    <a:gd name="T36" fmla="*/ 306 w 322"/>
                    <a:gd name="T37" fmla="*/ 20 h 418"/>
                    <a:gd name="T38" fmla="*/ 277 w 322"/>
                    <a:gd name="T39" fmla="*/ 1 h 418"/>
                    <a:gd name="T40" fmla="*/ 211 w 322"/>
                    <a:gd name="T41" fmla="*/ 6 h 418"/>
                    <a:gd name="T42" fmla="*/ 207 w 322"/>
                    <a:gd name="T43" fmla="*/ 24 h 418"/>
                    <a:gd name="T44" fmla="*/ 185 w 322"/>
                    <a:gd name="T45" fmla="*/ 66 h 418"/>
                    <a:gd name="T46" fmla="*/ 163 w 322"/>
                    <a:gd name="T47" fmla="*/ 105 h 418"/>
                    <a:gd name="T48" fmla="*/ 144 w 322"/>
                    <a:gd name="T49" fmla="*/ 140 h 418"/>
                    <a:gd name="T50" fmla="*/ 52 w 322"/>
                    <a:gd name="T51" fmla="*/ 280 h 418"/>
                    <a:gd name="T52" fmla="*/ 37 w 322"/>
                    <a:gd name="T53" fmla="*/ 298 h 418"/>
                    <a:gd name="T54" fmla="*/ 48 w 322"/>
                    <a:gd name="T55" fmla="*/ 318 h 418"/>
                    <a:gd name="T56" fmla="*/ 106 w 322"/>
                    <a:gd name="T57" fmla="*/ 238 h 418"/>
                    <a:gd name="T58" fmla="*/ 170 w 322"/>
                    <a:gd name="T59" fmla="*/ 138 h 418"/>
                    <a:gd name="T60" fmla="*/ 181 w 322"/>
                    <a:gd name="T61" fmla="*/ 117 h 418"/>
                    <a:gd name="T62" fmla="*/ 188 w 322"/>
                    <a:gd name="T63" fmla="*/ 104 h 418"/>
                    <a:gd name="T64" fmla="*/ 226 w 322"/>
                    <a:gd name="T65" fmla="*/ 38 h 418"/>
                    <a:gd name="T66" fmla="*/ 269 w 322"/>
                    <a:gd name="T67" fmla="*/ 21 h 418"/>
                    <a:gd name="T68" fmla="*/ 297 w 322"/>
                    <a:gd name="T69" fmla="*/ 47 h 418"/>
                    <a:gd name="T70" fmla="*/ 291 w 322"/>
                    <a:gd name="T71" fmla="*/ 83 h 418"/>
                    <a:gd name="T72" fmla="*/ 220 w 322"/>
                    <a:gd name="T73" fmla="*/ 181 h 418"/>
                    <a:gd name="T74" fmla="*/ 203 w 322"/>
                    <a:gd name="T75" fmla="*/ 208 h 418"/>
                    <a:gd name="T76" fmla="*/ 165 w 322"/>
                    <a:gd name="T77" fmla="*/ 259 h 418"/>
                    <a:gd name="T78" fmla="*/ 134 w 322"/>
                    <a:gd name="T79" fmla="*/ 316 h 418"/>
                    <a:gd name="T80" fmla="*/ 131 w 322"/>
                    <a:gd name="T81" fmla="*/ 319 h 418"/>
                    <a:gd name="T82" fmla="*/ 120 w 322"/>
                    <a:gd name="T83" fmla="*/ 345 h 418"/>
                    <a:gd name="T84" fmla="*/ 107 w 322"/>
                    <a:gd name="T85" fmla="*/ 364 h 418"/>
                    <a:gd name="T86" fmla="*/ 83 w 322"/>
                    <a:gd name="T87" fmla="*/ 389 h 418"/>
                    <a:gd name="T88" fmla="*/ 55 w 322"/>
                    <a:gd name="T89" fmla="*/ 399 h 418"/>
                    <a:gd name="T90" fmla="*/ 27 w 322"/>
                    <a:gd name="T91" fmla="*/ 387 h 418"/>
                    <a:gd name="T92" fmla="*/ 21 w 322"/>
                    <a:gd name="T93" fmla="*/ 369 h 418"/>
                    <a:gd name="T94" fmla="*/ 37 w 322"/>
                    <a:gd name="T95" fmla="*/ 350 h 418"/>
                    <a:gd name="T96" fmla="*/ 62 w 322"/>
                    <a:gd name="T97" fmla="*/ 350 h 418"/>
                    <a:gd name="T98" fmla="*/ 89 w 322"/>
                    <a:gd name="T99" fmla="*/ 365 h 418"/>
                    <a:gd name="T100" fmla="*/ 90 w 322"/>
                    <a:gd name="T101" fmla="*/ 350 h 418"/>
                    <a:gd name="T102" fmla="*/ 75 w 322"/>
                    <a:gd name="T103" fmla="*/ 330 h 4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2"/>
                    <a:gd name="T157" fmla="*/ 0 h 418"/>
                    <a:gd name="T158" fmla="*/ 322 w 322"/>
                    <a:gd name="T159" fmla="*/ 418 h 4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2" h="418">
                      <a:moveTo>
                        <a:pt x="37" y="298"/>
                      </a:moveTo>
                      <a:lnTo>
                        <a:pt x="35" y="299"/>
                      </a:lnTo>
                      <a:lnTo>
                        <a:pt x="30" y="303"/>
                      </a:lnTo>
                      <a:lnTo>
                        <a:pt x="27" y="308"/>
                      </a:lnTo>
                      <a:lnTo>
                        <a:pt x="20" y="319"/>
                      </a:lnTo>
                      <a:lnTo>
                        <a:pt x="14" y="329"/>
                      </a:lnTo>
                      <a:lnTo>
                        <a:pt x="10" y="341"/>
                      </a:lnTo>
                      <a:lnTo>
                        <a:pt x="7" y="343"/>
                      </a:lnTo>
                      <a:lnTo>
                        <a:pt x="6" y="344"/>
                      </a:lnTo>
                      <a:lnTo>
                        <a:pt x="5" y="347"/>
                      </a:lnTo>
                      <a:lnTo>
                        <a:pt x="2" y="351"/>
                      </a:lnTo>
                      <a:lnTo>
                        <a:pt x="1" y="357"/>
                      </a:lnTo>
                      <a:lnTo>
                        <a:pt x="0" y="363"/>
                      </a:lnTo>
                      <a:lnTo>
                        <a:pt x="1" y="369"/>
                      </a:lnTo>
                      <a:lnTo>
                        <a:pt x="1" y="386"/>
                      </a:lnTo>
                      <a:lnTo>
                        <a:pt x="2" y="387"/>
                      </a:lnTo>
                      <a:lnTo>
                        <a:pt x="3" y="389"/>
                      </a:lnTo>
                      <a:lnTo>
                        <a:pt x="5" y="392"/>
                      </a:lnTo>
                      <a:lnTo>
                        <a:pt x="7" y="393"/>
                      </a:lnTo>
                      <a:lnTo>
                        <a:pt x="8" y="398"/>
                      </a:lnTo>
                      <a:lnTo>
                        <a:pt x="11" y="402"/>
                      </a:lnTo>
                      <a:lnTo>
                        <a:pt x="15" y="406"/>
                      </a:lnTo>
                      <a:lnTo>
                        <a:pt x="21" y="408"/>
                      </a:lnTo>
                      <a:lnTo>
                        <a:pt x="21" y="409"/>
                      </a:lnTo>
                      <a:lnTo>
                        <a:pt x="23" y="410"/>
                      </a:lnTo>
                      <a:lnTo>
                        <a:pt x="27" y="411"/>
                      </a:lnTo>
                      <a:lnTo>
                        <a:pt x="34" y="414"/>
                      </a:lnTo>
                      <a:lnTo>
                        <a:pt x="41" y="415"/>
                      </a:lnTo>
                      <a:lnTo>
                        <a:pt x="48" y="416"/>
                      </a:lnTo>
                      <a:lnTo>
                        <a:pt x="54" y="417"/>
                      </a:lnTo>
                      <a:lnTo>
                        <a:pt x="60" y="418"/>
                      </a:lnTo>
                      <a:lnTo>
                        <a:pt x="66" y="417"/>
                      </a:lnTo>
                      <a:lnTo>
                        <a:pt x="72" y="416"/>
                      </a:lnTo>
                      <a:lnTo>
                        <a:pt x="78" y="415"/>
                      </a:lnTo>
                      <a:lnTo>
                        <a:pt x="83" y="413"/>
                      </a:lnTo>
                      <a:lnTo>
                        <a:pt x="89" y="410"/>
                      </a:lnTo>
                      <a:lnTo>
                        <a:pt x="96" y="407"/>
                      </a:lnTo>
                      <a:lnTo>
                        <a:pt x="101" y="404"/>
                      </a:lnTo>
                      <a:lnTo>
                        <a:pt x="106" y="400"/>
                      </a:lnTo>
                      <a:lnTo>
                        <a:pt x="107" y="399"/>
                      </a:lnTo>
                      <a:lnTo>
                        <a:pt x="109" y="398"/>
                      </a:lnTo>
                      <a:lnTo>
                        <a:pt x="111" y="396"/>
                      </a:lnTo>
                      <a:lnTo>
                        <a:pt x="116" y="391"/>
                      </a:lnTo>
                      <a:lnTo>
                        <a:pt x="119" y="386"/>
                      </a:lnTo>
                      <a:lnTo>
                        <a:pt x="120" y="384"/>
                      </a:lnTo>
                      <a:lnTo>
                        <a:pt x="120" y="383"/>
                      </a:lnTo>
                      <a:lnTo>
                        <a:pt x="120" y="382"/>
                      </a:lnTo>
                      <a:lnTo>
                        <a:pt x="121" y="380"/>
                      </a:lnTo>
                      <a:lnTo>
                        <a:pt x="120" y="379"/>
                      </a:lnTo>
                      <a:lnTo>
                        <a:pt x="121" y="378"/>
                      </a:lnTo>
                      <a:lnTo>
                        <a:pt x="124" y="375"/>
                      </a:lnTo>
                      <a:lnTo>
                        <a:pt x="126" y="373"/>
                      </a:lnTo>
                      <a:lnTo>
                        <a:pt x="127" y="372"/>
                      </a:lnTo>
                      <a:lnTo>
                        <a:pt x="128" y="371"/>
                      </a:lnTo>
                      <a:lnTo>
                        <a:pt x="133" y="362"/>
                      </a:lnTo>
                      <a:lnTo>
                        <a:pt x="136" y="357"/>
                      </a:lnTo>
                      <a:lnTo>
                        <a:pt x="137" y="355"/>
                      </a:lnTo>
                      <a:lnTo>
                        <a:pt x="139" y="352"/>
                      </a:lnTo>
                      <a:lnTo>
                        <a:pt x="144" y="342"/>
                      </a:lnTo>
                      <a:lnTo>
                        <a:pt x="150" y="333"/>
                      </a:lnTo>
                      <a:lnTo>
                        <a:pt x="151" y="331"/>
                      </a:lnTo>
                      <a:lnTo>
                        <a:pt x="151" y="329"/>
                      </a:lnTo>
                      <a:lnTo>
                        <a:pt x="157" y="315"/>
                      </a:lnTo>
                      <a:lnTo>
                        <a:pt x="164" y="301"/>
                      </a:lnTo>
                      <a:lnTo>
                        <a:pt x="171" y="288"/>
                      </a:lnTo>
                      <a:lnTo>
                        <a:pt x="180" y="276"/>
                      </a:lnTo>
                      <a:lnTo>
                        <a:pt x="191" y="262"/>
                      </a:lnTo>
                      <a:lnTo>
                        <a:pt x="203" y="249"/>
                      </a:lnTo>
                      <a:lnTo>
                        <a:pt x="219" y="222"/>
                      </a:lnTo>
                      <a:lnTo>
                        <a:pt x="237" y="196"/>
                      </a:lnTo>
                      <a:lnTo>
                        <a:pt x="295" y="113"/>
                      </a:lnTo>
                      <a:lnTo>
                        <a:pt x="300" y="108"/>
                      </a:lnTo>
                      <a:lnTo>
                        <a:pt x="306" y="102"/>
                      </a:lnTo>
                      <a:lnTo>
                        <a:pt x="310" y="97"/>
                      </a:lnTo>
                      <a:lnTo>
                        <a:pt x="315" y="90"/>
                      </a:lnTo>
                      <a:lnTo>
                        <a:pt x="315" y="89"/>
                      </a:lnTo>
                      <a:lnTo>
                        <a:pt x="316" y="88"/>
                      </a:lnTo>
                      <a:lnTo>
                        <a:pt x="318" y="85"/>
                      </a:lnTo>
                      <a:lnTo>
                        <a:pt x="320" y="81"/>
                      </a:lnTo>
                      <a:lnTo>
                        <a:pt x="321" y="76"/>
                      </a:lnTo>
                      <a:lnTo>
                        <a:pt x="321" y="75"/>
                      </a:lnTo>
                      <a:lnTo>
                        <a:pt x="321" y="74"/>
                      </a:lnTo>
                      <a:lnTo>
                        <a:pt x="322" y="74"/>
                      </a:lnTo>
                      <a:lnTo>
                        <a:pt x="322" y="72"/>
                      </a:lnTo>
                      <a:lnTo>
                        <a:pt x="322" y="65"/>
                      </a:lnTo>
                      <a:lnTo>
                        <a:pt x="322" y="59"/>
                      </a:lnTo>
                      <a:lnTo>
                        <a:pt x="321" y="54"/>
                      </a:lnTo>
                      <a:lnTo>
                        <a:pt x="321" y="48"/>
                      </a:lnTo>
                      <a:lnTo>
                        <a:pt x="319" y="42"/>
                      </a:lnTo>
                      <a:lnTo>
                        <a:pt x="317" y="38"/>
                      </a:lnTo>
                      <a:lnTo>
                        <a:pt x="315" y="32"/>
                      </a:lnTo>
                      <a:lnTo>
                        <a:pt x="312" y="28"/>
                      </a:lnTo>
                      <a:lnTo>
                        <a:pt x="309" y="24"/>
                      </a:lnTo>
                      <a:lnTo>
                        <a:pt x="306" y="20"/>
                      </a:lnTo>
                      <a:lnTo>
                        <a:pt x="301" y="16"/>
                      </a:lnTo>
                      <a:lnTo>
                        <a:pt x="298" y="12"/>
                      </a:lnTo>
                      <a:lnTo>
                        <a:pt x="293" y="9"/>
                      </a:lnTo>
                      <a:lnTo>
                        <a:pt x="288" y="6"/>
                      </a:lnTo>
                      <a:lnTo>
                        <a:pt x="277" y="1"/>
                      </a:lnTo>
                      <a:lnTo>
                        <a:pt x="225" y="0"/>
                      </a:lnTo>
                      <a:lnTo>
                        <a:pt x="222" y="1"/>
                      </a:lnTo>
                      <a:lnTo>
                        <a:pt x="218" y="2"/>
                      </a:lnTo>
                      <a:lnTo>
                        <a:pt x="214" y="4"/>
                      </a:lnTo>
                      <a:lnTo>
                        <a:pt x="211" y="6"/>
                      </a:lnTo>
                      <a:lnTo>
                        <a:pt x="209" y="10"/>
                      </a:lnTo>
                      <a:lnTo>
                        <a:pt x="207" y="12"/>
                      </a:lnTo>
                      <a:lnTo>
                        <a:pt x="207" y="16"/>
                      </a:lnTo>
                      <a:lnTo>
                        <a:pt x="207" y="22"/>
                      </a:lnTo>
                      <a:lnTo>
                        <a:pt x="207" y="24"/>
                      </a:lnTo>
                      <a:lnTo>
                        <a:pt x="203" y="33"/>
                      </a:lnTo>
                      <a:lnTo>
                        <a:pt x="198" y="44"/>
                      </a:lnTo>
                      <a:lnTo>
                        <a:pt x="192" y="54"/>
                      </a:lnTo>
                      <a:lnTo>
                        <a:pt x="187" y="63"/>
                      </a:lnTo>
                      <a:lnTo>
                        <a:pt x="185" y="66"/>
                      </a:lnTo>
                      <a:lnTo>
                        <a:pt x="185" y="68"/>
                      </a:lnTo>
                      <a:lnTo>
                        <a:pt x="182" y="73"/>
                      </a:lnTo>
                      <a:lnTo>
                        <a:pt x="176" y="83"/>
                      </a:lnTo>
                      <a:lnTo>
                        <a:pt x="164" y="103"/>
                      </a:lnTo>
                      <a:lnTo>
                        <a:pt x="163" y="105"/>
                      </a:lnTo>
                      <a:lnTo>
                        <a:pt x="162" y="108"/>
                      </a:lnTo>
                      <a:lnTo>
                        <a:pt x="159" y="115"/>
                      </a:lnTo>
                      <a:lnTo>
                        <a:pt x="157" y="121"/>
                      </a:lnTo>
                      <a:lnTo>
                        <a:pt x="150" y="134"/>
                      </a:lnTo>
                      <a:lnTo>
                        <a:pt x="144" y="140"/>
                      </a:lnTo>
                      <a:lnTo>
                        <a:pt x="139" y="147"/>
                      </a:lnTo>
                      <a:lnTo>
                        <a:pt x="128" y="163"/>
                      </a:lnTo>
                      <a:lnTo>
                        <a:pt x="116" y="180"/>
                      </a:lnTo>
                      <a:lnTo>
                        <a:pt x="96" y="213"/>
                      </a:lnTo>
                      <a:lnTo>
                        <a:pt x="52" y="280"/>
                      </a:lnTo>
                      <a:lnTo>
                        <a:pt x="48" y="282"/>
                      </a:lnTo>
                      <a:lnTo>
                        <a:pt x="43" y="286"/>
                      </a:lnTo>
                      <a:lnTo>
                        <a:pt x="39" y="292"/>
                      </a:lnTo>
                      <a:lnTo>
                        <a:pt x="38" y="296"/>
                      </a:lnTo>
                      <a:lnTo>
                        <a:pt x="37" y="298"/>
                      </a:lnTo>
                      <a:lnTo>
                        <a:pt x="69" y="328"/>
                      </a:lnTo>
                      <a:lnTo>
                        <a:pt x="67" y="327"/>
                      </a:lnTo>
                      <a:lnTo>
                        <a:pt x="65" y="327"/>
                      </a:lnTo>
                      <a:lnTo>
                        <a:pt x="40" y="328"/>
                      </a:lnTo>
                      <a:lnTo>
                        <a:pt x="48" y="318"/>
                      </a:lnTo>
                      <a:lnTo>
                        <a:pt x="66" y="294"/>
                      </a:lnTo>
                      <a:lnTo>
                        <a:pt x="75" y="282"/>
                      </a:lnTo>
                      <a:lnTo>
                        <a:pt x="83" y="270"/>
                      </a:lnTo>
                      <a:lnTo>
                        <a:pt x="95" y="254"/>
                      </a:lnTo>
                      <a:lnTo>
                        <a:pt x="106" y="238"/>
                      </a:lnTo>
                      <a:lnTo>
                        <a:pt x="128" y="205"/>
                      </a:lnTo>
                      <a:lnTo>
                        <a:pt x="138" y="188"/>
                      </a:lnTo>
                      <a:lnTo>
                        <a:pt x="144" y="180"/>
                      </a:lnTo>
                      <a:lnTo>
                        <a:pt x="150" y="172"/>
                      </a:lnTo>
                      <a:lnTo>
                        <a:pt x="170" y="138"/>
                      </a:lnTo>
                      <a:lnTo>
                        <a:pt x="170" y="137"/>
                      </a:lnTo>
                      <a:lnTo>
                        <a:pt x="171" y="136"/>
                      </a:lnTo>
                      <a:lnTo>
                        <a:pt x="172" y="133"/>
                      </a:lnTo>
                      <a:lnTo>
                        <a:pt x="180" y="119"/>
                      </a:lnTo>
                      <a:lnTo>
                        <a:pt x="181" y="117"/>
                      </a:lnTo>
                      <a:lnTo>
                        <a:pt x="181" y="116"/>
                      </a:lnTo>
                      <a:lnTo>
                        <a:pt x="182" y="115"/>
                      </a:lnTo>
                      <a:lnTo>
                        <a:pt x="184" y="112"/>
                      </a:lnTo>
                      <a:lnTo>
                        <a:pt x="188" y="104"/>
                      </a:lnTo>
                      <a:lnTo>
                        <a:pt x="196" y="90"/>
                      </a:lnTo>
                      <a:lnTo>
                        <a:pt x="204" y="76"/>
                      </a:lnTo>
                      <a:lnTo>
                        <a:pt x="218" y="54"/>
                      </a:lnTo>
                      <a:lnTo>
                        <a:pt x="222" y="46"/>
                      </a:lnTo>
                      <a:lnTo>
                        <a:pt x="226" y="38"/>
                      </a:lnTo>
                      <a:lnTo>
                        <a:pt x="228" y="31"/>
                      </a:lnTo>
                      <a:lnTo>
                        <a:pt x="229" y="24"/>
                      </a:lnTo>
                      <a:lnTo>
                        <a:pt x="231" y="21"/>
                      </a:lnTo>
                      <a:lnTo>
                        <a:pt x="268" y="20"/>
                      </a:lnTo>
                      <a:lnTo>
                        <a:pt x="269" y="21"/>
                      </a:lnTo>
                      <a:lnTo>
                        <a:pt x="277" y="26"/>
                      </a:lnTo>
                      <a:lnTo>
                        <a:pt x="286" y="32"/>
                      </a:lnTo>
                      <a:lnTo>
                        <a:pt x="290" y="34"/>
                      </a:lnTo>
                      <a:lnTo>
                        <a:pt x="293" y="40"/>
                      </a:lnTo>
                      <a:lnTo>
                        <a:pt x="297" y="47"/>
                      </a:lnTo>
                      <a:lnTo>
                        <a:pt x="299" y="51"/>
                      </a:lnTo>
                      <a:lnTo>
                        <a:pt x="301" y="54"/>
                      </a:lnTo>
                      <a:lnTo>
                        <a:pt x="303" y="64"/>
                      </a:lnTo>
                      <a:lnTo>
                        <a:pt x="303" y="66"/>
                      </a:lnTo>
                      <a:lnTo>
                        <a:pt x="291" y="83"/>
                      </a:lnTo>
                      <a:lnTo>
                        <a:pt x="268" y="114"/>
                      </a:lnTo>
                      <a:lnTo>
                        <a:pt x="247" y="146"/>
                      </a:lnTo>
                      <a:lnTo>
                        <a:pt x="226" y="178"/>
                      </a:lnTo>
                      <a:lnTo>
                        <a:pt x="222" y="179"/>
                      </a:lnTo>
                      <a:lnTo>
                        <a:pt x="220" y="181"/>
                      </a:lnTo>
                      <a:lnTo>
                        <a:pt x="217" y="184"/>
                      </a:lnTo>
                      <a:lnTo>
                        <a:pt x="212" y="192"/>
                      </a:lnTo>
                      <a:lnTo>
                        <a:pt x="208" y="200"/>
                      </a:lnTo>
                      <a:lnTo>
                        <a:pt x="207" y="202"/>
                      </a:lnTo>
                      <a:lnTo>
                        <a:pt x="203" y="208"/>
                      </a:lnTo>
                      <a:lnTo>
                        <a:pt x="199" y="215"/>
                      </a:lnTo>
                      <a:lnTo>
                        <a:pt x="190" y="227"/>
                      </a:lnTo>
                      <a:lnTo>
                        <a:pt x="180" y="241"/>
                      </a:lnTo>
                      <a:lnTo>
                        <a:pt x="171" y="253"/>
                      </a:lnTo>
                      <a:lnTo>
                        <a:pt x="165" y="259"/>
                      </a:lnTo>
                      <a:lnTo>
                        <a:pt x="161" y="266"/>
                      </a:lnTo>
                      <a:lnTo>
                        <a:pt x="153" y="280"/>
                      </a:lnTo>
                      <a:lnTo>
                        <a:pt x="148" y="285"/>
                      </a:lnTo>
                      <a:lnTo>
                        <a:pt x="145" y="292"/>
                      </a:lnTo>
                      <a:lnTo>
                        <a:pt x="134" y="316"/>
                      </a:lnTo>
                      <a:lnTo>
                        <a:pt x="133" y="317"/>
                      </a:lnTo>
                      <a:lnTo>
                        <a:pt x="132" y="317"/>
                      </a:lnTo>
                      <a:lnTo>
                        <a:pt x="132" y="318"/>
                      </a:lnTo>
                      <a:lnTo>
                        <a:pt x="131" y="319"/>
                      </a:lnTo>
                      <a:lnTo>
                        <a:pt x="130" y="321"/>
                      </a:lnTo>
                      <a:lnTo>
                        <a:pt x="130" y="324"/>
                      </a:lnTo>
                      <a:lnTo>
                        <a:pt x="127" y="331"/>
                      </a:lnTo>
                      <a:lnTo>
                        <a:pt x="123" y="338"/>
                      </a:lnTo>
                      <a:lnTo>
                        <a:pt x="120" y="345"/>
                      </a:lnTo>
                      <a:lnTo>
                        <a:pt x="116" y="351"/>
                      </a:lnTo>
                      <a:lnTo>
                        <a:pt x="113" y="355"/>
                      </a:lnTo>
                      <a:lnTo>
                        <a:pt x="111" y="358"/>
                      </a:lnTo>
                      <a:lnTo>
                        <a:pt x="110" y="361"/>
                      </a:lnTo>
                      <a:lnTo>
                        <a:pt x="107" y="364"/>
                      </a:lnTo>
                      <a:lnTo>
                        <a:pt x="103" y="371"/>
                      </a:lnTo>
                      <a:lnTo>
                        <a:pt x="96" y="377"/>
                      </a:lnTo>
                      <a:lnTo>
                        <a:pt x="93" y="380"/>
                      </a:lnTo>
                      <a:lnTo>
                        <a:pt x="90" y="384"/>
                      </a:lnTo>
                      <a:lnTo>
                        <a:pt x="83" y="389"/>
                      </a:lnTo>
                      <a:lnTo>
                        <a:pt x="79" y="393"/>
                      </a:lnTo>
                      <a:lnTo>
                        <a:pt x="75" y="395"/>
                      </a:lnTo>
                      <a:lnTo>
                        <a:pt x="70" y="397"/>
                      </a:lnTo>
                      <a:lnTo>
                        <a:pt x="65" y="398"/>
                      </a:lnTo>
                      <a:lnTo>
                        <a:pt x="55" y="399"/>
                      </a:lnTo>
                      <a:lnTo>
                        <a:pt x="51" y="398"/>
                      </a:lnTo>
                      <a:lnTo>
                        <a:pt x="46" y="398"/>
                      </a:lnTo>
                      <a:lnTo>
                        <a:pt x="36" y="394"/>
                      </a:lnTo>
                      <a:lnTo>
                        <a:pt x="33" y="393"/>
                      </a:lnTo>
                      <a:lnTo>
                        <a:pt x="27" y="387"/>
                      </a:lnTo>
                      <a:lnTo>
                        <a:pt x="25" y="384"/>
                      </a:lnTo>
                      <a:lnTo>
                        <a:pt x="22" y="380"/>
                      </a:lnTo>
                      <a:lnTo>
                        <a:pt x="21" y="378"/>
                      </a:lnTo>
                      <a:lnTo>
                        <a:pt x="21" y="374"/>
                      </a:lnTo>
                      <a:lnTo>
                        <a:pt x="21" y="369"/>
                      </a:lnTo>
                      <a:lnTo>
                        <a:pt x="21" y="366"/>
                      </a:lnTo>
                      <a:lnTo>
                        <a:pt x="25" y="360"/>
                      </a:lnTo>
                      <a:lnTo>
                        <a:pt x="29" y="356"/>
                      </a:lnTo>
                      <a:lnTo>
                        <a:pt x="34" y="351"/>
                      </a:lnTo>
                      <a:lnTo>
                        <a:pt x="37" y="350"/>
                      </a:lnTo>
                      <a:lnTo>
                        <a:pt x="41" y="349"/>
                      </a:lnTo>
                      <a:lnTo>
                        <a:pt x="47" y="347"/>
                      </a:lnTo>
                      <a:lnTo>
                        <a:pt x="55" y="346"/>
                      </a:lnTo>
                      <a:lnTo>
                        <a:pt x="57" y="348"/>
                      </a:lnTo>
                      <a:lnTo>
                        <a:pt x="62" y="350"/>
                      </a:lnTo>
                      <a:lnTo>
                        <a:pt x="68" y="354"/>
                      </a:lnTo>
                      <a:lnTo>
                        <a:pt x="73" y="358"/>
                      </a:lnTo>
                      <a:lnTo>
                        <a:pt x="77" y="364"/>
                      </a:lnTo>
                      <a:lnTo>
                        <a:pt x="80" y="365"/>
                      </a:lnTo>
                      <a:lnTo>
                        <a:pt x="89" y="365"/>
                      </a:lnTo>
                      <a:lnTo>
                        <a:pt x="89" y="364"/>
                      </a:lnTo>
                      <a:lnTo>
                        <a:pt x="90" y="362"/>
                      </a:lnTo>
                      <a:lnTo>
                        <a:pt x="90" y="361"/>
                      </a:lnTo>
                      <a:lnTo>
                        <a:pt x="91" y="355"/>
                      </a:lnTo>
                      <a:lnTo>
                        <a:pt x="90" y="350"/>
                      </a:lnTo>
                      <a:lnTo>
                        <a:pt x="89" y="345"/>
                      </a:lnTo>
                      <a:lnTo>
                        <a:pt x="87" y="341"/>
                      </a:lnTo>
                      <a:lnTo>
                        <a:pt x="83" y="336"/>
                      </a:lnTo>
                      <a:lnTo>
                        <a:pt x="80" y="334"/>
                      </a:lnTo>
                      <a:lnTo>
                        <a:pt x="75" y="330"/>
                      </a:lnTo>
                      <a:lnTo>
                        <a:pt x="69" y="328"/>
                      </a:lnTo>
                      <a:lnTo>
                        <a:pt x="37" y="29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97" name="Freeform 42"/>
                <p:cNvSpPr>
                  <a:spLocks noChangeAspect="1"/>
                </p:cNvSpPr>
                <p:nvPr/>
              </p:nvSpPr>
              <p:spPr bwMode="auto">
                <a:xfrm>
                  <a:off x="2916" y="2602"/>
                  <a:ext cx="284" cy="378"/>
                </a:xfrm>
                <a:custGeom>
                  <a:avLst/>
                  <a:gdLst>
                    <a:gd name="T0" fmla="*/ 46 w 284"/>
                    <a:gd name="T1" fmla="*/ 307 h 378"/>
                    <a:gd name="T2" fmla="*/ 54 w 284"/>
                    <a:gd name="T3" fmla="*/ 310 h 378"/>
                    <a:gd name="T4" fmla="*/ 63 w 284"/>
                    <a:gd name="T5" fmla="*/ 316 h 378"/>
                    <a:gd name="T6" fmla="*/ 69 w 284"/>
                    <a:gd name="T7" fmla="*/ 325 h 378"/>
                    <a:gd name="T8" fmla="*/ 71 w 284"/>
                    <a:gd name="T9" fmla="*/ 335 h 378"/>
                    <a:gd name="T10" fmla="*/ 70 w 284"/>
                    <a:gd name="T11" fmla="*/ 342 h 378"/>
                    <a:gd name="T12" fmla="*/ 68 w 284"/>
                    <a:gd name="T13" fmla="*/ 345 h 378"/>
                    <a:gd name="T14" fmla="*/ 57 w 284"/>
                    <a:gd name="T15" fmla="*/ 343 h 378"/>
                    <a:gd name="T16" fmla="*/ 47 w 284"/>
                    <a:gd name="T17" fmla="*/ 334 h 378"/>
                    <a:gd name="T18" fmla="*/ 37 w 284"/>
                    <a:gd name="T19" fmla="*/ 328 h 378"/>
                    <a:gd name="T20" fmla="*/ 26 w 284"/>
                    <a:gd name="T21" fmla="*/ 327 h 378"/>
                    <a:gd name="T22" fmla="*/ 17 w 284"/>
                    <a:gd name="T23" fmla="*/ 329 h 378"/>
                    <a:gd name="T24" fmla="*/ 9 w 284"/>
                    <a:gd name="T25" fmla="*/ 335 h 378"/>
                    <a:gd name="T26" fmla="*/ 0 w 284"/>
                    <a:gd name="T27" fmla="*/ 346 h 378"/>
                    <a:gd name="T28" fmla="*/ 0 w 284"/>
                    <a:gd name="T29" fmla="*/ 354 h 378"/>
                    <a:gd name="T30" fmla="*/ 2 w 284"/>
                    <a:gd name="T31" fmla="*/ 360 h 378"/>
                    <a:gd name="T32" fmla="*/ 7 w 284"/>
                    <a:gd name="T33" fmla="*/ 367 h 378"/>
                    <a:gd name="T34" fmla="*/ 16 w 284"/>
                    <a:gd name="T35" fmla="*/ 374 h 378"/>
                    <a:gd name="T36" fmla="*/ 31 w 284"/>
                    <a:gd name="T37" fmla="*/ 378 h 378"/>
                    <a:gd name="T38" fmla="*/ 45 w 284"/>
                    <a:gd name="T39" fmla="*/ 378 h 378"/>
                    <a:gd name="T40" fmla="*/ 55 w 284"/>
                    <a:gd name="T41" fmla="*/ 375 h 378"/>
                    <a:gd name="T42" fmla="*/ 63 w 284"/>
                    <a:gd name="T43" fmla="*/ 369 h 378"/>
                    <a:gd name="T44" fmla="*/ 73 w 284"/>
                    <a:gd name="T45" fmla="*/ 360 h 378"/>
                    <a:gd name="T46" fmla="*/ 82 w 284"/>
                    <a:gd name="T47" fmla="*/ 350 h 378"/>
                    <a:gd name="T48" fmla="*/ 89 w 284"/>
                    <a:gd name="T49" fmla="*/ 341 h 378"/>
                    <a:gd name="T50" fmla="*/ 93 w 284"/>
                    <a:gd name="T51" fmla="*/ 335 h 378"/>
                    <a:gd name="T52" fmla="*/ 100 w 284"/>
                    <a:gd name="T53" fmla="*/ 325 h 378"/>
                    <a:gd name="T54" fmla="*/ 107 w 284"/>
                    <a:gd name="T55" fmla="*/ 311 h 378"/>
                    <a:gd name="T56" fmla="*/ 110 w 284"/>
                    <a:gd name="T57" fmla="*/ 300 h 378"/>
                    <a:gd name="T58" fmla="*/ 112 w 284"/>
                    <a:gd name="T59" fmla="*/ 298 h 378"/>
                    <a:gd name="T60" fmla="*/ 112 w 284"/>
                    <a:gd name="T61" fmla="*/ 297 h 378"/>
                    <a:gd name="T62" fmla="*/ 114 w 284"/>
                    <a:gd name="T63" fmla="*/ 296 h 378"/>
                    <a:gd name="T64" fmla="*/ 128 w 284"/>
                    <a:gd name="T65" fmla="*/ 265 h 378"/>
                    <a:gd name="T66" fmla="*/ 141 w 284"/>
                    <a:gd name="T67" fmla="*/ 246 h 378"/>
                    <a:gd name="T68" fmla="*/ 151 w 284"/>
                    <a:gd name="T69" fmla="*/ 233 h 378"/>
                    <a:gd name="T70" fmla="*/ 170 w 284"/>
                    <a:gd name="T71" fmla="*/ 207 h 378"/>
                    <a:gd name="T72" fmla="*/ 183 w 284"/>
                    <a:gd name="T73" fmla="*/ 188 h 378"/>
                    <a:gd name="T74" fmla="*/ 188 w 284"/>
                    <a:gd name="T75" fmla="*/ 180 h 378"/>
                    <a:gd name="T76" fmla="*/ 197 w 284"/>
                    <a:gd name="T77" fmla="*/ 164 h 378"/>
                    <a:gd name="T78" fmla="*/ 202 w 284"/>
                    <a:gd name="T79" fmla="*/ 159 h 378"/>
                    <a:gd name="T80" fmla="*/ 227 w 284"/>
                    <a:gd name="T81" fmla="*/ 126 h 378"/>
                    <a:gd name="T82" fmla="*/ 272 w 284"/>
                    <a:gd name="T83" fmla="*/ 63 h 378"/>
                    <a:gd name="T84" fmla="*/ 284 w 284"/>
                    <a:gd name="T85" fmla="*/ 44 h 378"/>
                    <a:gd name="T86" fmla="*/ 280 w 284"/>
                    <a:gd name="T87" fmla="*/ 31 h 378"/>
                    <a:gd name="T88" fmla="*/ 273 w 284"/>
                    <a:gd name="T89" fmla="*/ 21 h 378"/>
                    <a:gd name="T90" fmla="*/ 266 w 284"/>
                    <a:gd name="T91" fmla="*/ 13 h 378"/>
                    <a:gd name="T92" fmla="*/ 250 w 284"/>
                    <a:gd name="T93" fmla="*/ 1 h 378"/>
                    <a:gd name="T94" fmla="*/ 211 w 284"/>
                    <a:gd name="T95" fmla="*/ 1 h 378"/>
                    <a:gd name="T96" fmla="*/ 209 w 284"/>
                    <a:gd name="T97" fmla="*/ 11 h 378"/>
                    <a:gd name="T98" fmla="*/ 202 w 284"/>
                    <a:gd name="T99" fmla="*/ 26 h 378"/>
                    <a:gd name="T100" fmla="*/ 184 w 284"/>
                    <a:gd name="T101" fmla="*/ 56 h 378"/>
                    <a:gd name="T102" fmla="*/ 168 w 284"/>
                    <a:gd name="T103" fmla="*/ 85 h 378"/>
                    <a:gd name="T104" fmla="*/ 162 w 284"/>
                    <a:gd name="T105" fmla="*/ 95 h 378"/>
                    <a:gd name="T106" fmla="*/ 161 w 284"/>
                    <a:gd name="T107" fmla="*/ 96 h 378"/>
                    <a:gd name="T108" fmla="*/ 160 w 284"/>
                    <a:gd name="T109" fmla="*/ 99 h 378"/>
                    <a:gd name="T110" fmla="*/ 151 w 284"/>
                    <a:gd name="T111" fmla="*/ 116 h 378"/>
                    <a:gd name="T112" fmla="*/ 150 w 284"/>
                    <a:gd name="T113" fmla="*/ 118 h 378"/>
                    <a:gd name="T114" fmla="*/ 124 w 284"/>
                    <a:gd name="T115" fmla="*/ 160 h 378"/>
                    <a:gd name="T116" fmla="*/ 108 w 284"/>
                    <a:gd name="T117" fmla="*/ 185 h 378"/>
                    <a:gd name="T118" fmla="*/ 75 w 284"/>
                    <a:gd name="T119" fmla="*/ 234 h 378"/>
                    <a:gd name="T120" fmla="*/ 54 w 284"/>
                    <a:gd name="T121" fmla="*/ 262 h 378"/>
                    <a:gd name="T122" fmla="*/ 27 w 284"/>
                    <a:gd name="T123" fmla="*/ 298 h 378"/>
                    <a:gd name="T124" fmla="*/ 45 w 284"/>
                    <a:gd name="T125" fmla="*/ 307 h 3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4"/>
                    <a:gd name="T190" fmla="*/ 0 h 378"/>
                    <a:gd name="T191" fmla="*/ 284 w 284"/>
                    <a:gd name="T192" fmla="*/ 378 h 3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4" h="378">
                      <a:moveTo>
                        <a:pt x="45" y="307"/>
                      </a:moveTo>
                      <a:lnTo>
                        <a:pt x="46" y="307"/>
                      </a:lnTo>
                      <a:lnTo>
                        <a:pt x="48" y="308"/>
                      </a:lnTo>
                      <a:lnTo>
                        <a:pt x="54" y="310"/>
                      </a:lnTo>
                      <a:lnTo>
                        <a:pt x="60" y="314"/>
                      </a:lnTo>
                      <a:lnTo>
                        <a:pt x="63" y="316"/>
                      </a:lnTo>
                      <a:lnTo>
                        <a:pt x="67" y="321"/>
                      </a:lnTo>
                      <a:lnTo>
                        <a:pt x="69" y="325"/>
                      </a:lnTo>
                      <a:lnTo>
                        <a:pt x="70" y="329"/>
                      </a:lnTo>
                      <a:lnTo>
                        <a:pt x="71" y="335"/>
                      </a:lnTo>
                      <a:lnTo>
                        <a:pt x="70" y="341"/>
                      </a:lnTo>
                      <a:lnTo>
                        <a:pt x="70" y="342"/>
                      </a:lnTo>
                      <a:lnTo>
                        <a:pt x="69" y="343"/>
                      </a:lnTo>
                      <a:lnTo>
                        <a:pt x="68" y="345"/>
                      </a:lnTo>
                      <a:lnTo>
                        <a:pt x="60" y="345"/>
                      </a:lnTo>
                      <a:lnTo>
                        <a:pt x="57" y="343"/>
                      </a:lnTo>
                      <a:lnTo>
                        <a:pt x="53" y="338"/>
                      </a:lnTo>
                      <a:lnTo>
                        <a:pt x="47" y="334"/>
                      </a:lnTo>
                      <a:lnTo>
                        <a:pt x="42" y="330"/>
                      </a:lnTo>
                      <a:lnTo>
                        <a:pt x="37" y="328"/>
                      </a:lnTo>
                      <a:lnTo>
                        <a:pt x="34" y="326"/>
                      </a:lnTo>
                      <a:lnTo>
                        <a:pt x="26" y="327"/>
                      </a:lnTo>
                      <a:lnTo>
                        <a:pt x="20" y="328"/>
                      </a:lnTo>
                      <a:lnTo>
                        <a:pt x="17" y="329"/>
                      </a:lnTo>
                      <a:lnTo>
                        <a:pt x="14" y="331"/>
                      </a:lnTo>
                      <a:lnTo>
                        <a:pt x="9" y="335"/>
                      </a:lnTo>
                      <a:lnTo>
                        <a:pt x="4" y="340"/>
                      </a:lnTo>
                      <a:lnTo>
                        <a:pt x="0" y="346"/>
                      </a:lnTo>
                      <a:lnTo>
                        <a:pt x="0" y="349"/>
                      </a:lnTo>
                      <a:lnTo>
                        <a:pt x="0" y="354"/>
                      </a:lnTo>
                      <a:lnTo>
                        <a:pt x="0" y="358"/>
                      </a:lnTo>
                      <a:lnTo>
                        <a:pt x="2" y="360"/>
                      </a:lnTo>
                      <a:lnTo>
                        <a:pt x="4" y="364"/>
                      </a:lnTo>
                      <a:lnTo>
                        <a:pt x="7" y="367"/>
                      </a:lnTo>
                      <a:lnTo>
                        <a:pt x="12" y="373"/>
                      </a:lnTo>
                      <a:lnTo>
                        <a:pt x="16" y="374"/>
                      </a:lnTo>
                      <a:lnTo>
                        <a:pt x="25" y="378"/>
                      </a:lnTo>
                      <a:lnTo>
                        <a:pt x="31" y="378"/>
                      </a:lnTo>
                      <a:lnTo>
                        <a:pt x="35" y="378"/>
                      </a:lnTo>
                      <a:lnTo>
                        <a:pt x="45" y="378"/>
                      </a:lnTo>
                      <a:lnTo>
                        <a:pt x="50" y="377"/>
                      </a:lnTo>
                      <a:lnTo>
                        <a:pt x="55" y="375"/>
                      </a:lnTo>
                      <a:lnTo>
                        <a:pt x="59" y="372"/>
                      </a:lnTo>
                      <a:lnTo>
                        <a:pt x="63" y="369"/>
                      </a:lnTo>
                      <a:lnTo>
                        <a:pt x="70" y="364"/>
                      </a:lnTo>
                      <a:lnTo>
                        <a:pt x="73" y="360"/>
                      </a:lnTo>
                      <a:lnTo>
                        <a:pt x="76" y="357"/>
                      </a:lnTo>
                      <a:lnTo>
                        <a:pt x="82" y="350"/>
                      </a:lnTo>
                      <a:lnTo>
                        <a:pt x="87" y="343"/>
                      </a:lnTo>
                      <a:lnTo>
                        <a:pt x="89" y="341"/>
                      </a:lnTo>
                      <a:lnTo>
                        <a:pt x="91" y="338"/>
                      </a:lnTo>
                      <a:lnTo>
                        <a:pt x="93" y="335"/>
                      </a:lnTo>
                      <a:lnTo>
                        <a:pt x="96" y="331"/>
                      </a:lnTo>
                      <a:lnTo>
                        <a:pt x="100" y="325"/>
                      </a:lnTo>
                      <a:lnTo>
                        <a:pt x="103" y="318"/>
                      </a:lnTo>
                      <a:lnTo>
                        <a:pt x="107" y="311"/>
                      </a:lnTo>
                      <a:lnTo>
                        <a:pt x="110" y="304"/>
                      </a:lnTo>
                      <a:lnTo>
                        <a:pt x="110" y="300"/>
                      </a:lnTo>
                      <a:lnTo>
                        <a:pt x="111" y="299"/>
                      </a:lnTo>
                      <a:lnTo>
                        <a:pt x="112" y="298"/>
                      </a:lnTo>
                      <a:lnTo>
                        <a:pt x="112" y="297"/>
                      </a:lnTo>
                      <a:lnTo>
                        <a:pt x="113" y="297"/>
                      </a:lnTo>
                      <a:lnTo>
                        <a:pt x="114" y="296"/>
                      </a:lnTo>
                      <a:lnTo>
                        <a:pt x="125" y="272"/>
                      </a:lnTo>
                      <a:lnTo>
                        <a:pt x="128" y="265"/>
                      </a:lnTo>
                      <a:lnTo>
                        <a:pt x="133" y="260"/>
                      </a:lnTo>
                      <a:lnTo>
                        <a:pt x="141" y="246"/>
                      </a:lnTo>
                      <a:lnTo>
                        <a:pt x="146" y="239"/>
                      </a:lnTo>
                      <a:lnTo>
                        <a:pt x="151" y="233"/>
                      </a:lnTo>
                      <a:lnTo>
                        <a:pt x="160" y="221"/>
                      </a:lnTo>
                      <a:lnTo>
                        <a:pt x="170" y="207"/>
                      </a:lnTo>
                      <a:lnTo>
                        <a:pt x="179" y="195"/>
                      </a:lnTo>
                      <a:lnTo>
                        <a:pt x="183" y="188"/>
                      </a:lnTo>
                      <a:lnTo>
                        <a:pt x="188" y="182"/>
                      </a:lnTo>
                      <a:lnTo>
                        <a:pt x="188" y="180"/>
                      </a:lnTo>
                      <a:lnTo>
                        <a:pt x="192" y="172"/>
                      </a:lnTo>
                      <a:lnTo>
                        <a:pt x="197" y="164"/>
                      </a:lnTo>
                      <a:lnTo>
                        <a:pt x="201" y="161"/>
                      </a:lnTo>
                      <a:lnTo>
                        <a:pt x="202" y="159"/>
                      </a:lnTo>
                      <a:lnTo>
                        <a:pt x="206" y="158"/>
                      </a:lnTo>
                      <a:lnTo>
                        <a:pt x="227" y="126"/>
                      </a:lnTo>
                      <a:lnTo>
                        <a:pt x="249" y="94"/>
                      </a:lnTo>
                      <a:lnTo>
                        <a:pt x="272" y="63"/>
                      </a:lnTo>
                      <a:lnTo>
                        <a:pt x="284" y="46"/>
                      </a:lnTo>
                      <a:lnTo>
                        <a:pt x="284" y="44"/>
                      </a:lnTo>
                      <a:lnTo>
                        <a:pt x="281" y="35"/>
                      </a:lnTo>
                      <a:lnTo>
                        <a:pt x="280" y="31"/>
                      </a:lnTo>
                      <a:lnTo>
                        <a:pt x="278" y="28"/>
                      </a:lnTo>
                      <a:lnTo>
                        <a:pt x="273" y="21"/>
                      </a:lnTo>
                      <a:lnTo>
                        <a:pt x="271" y="14"/>
                      </a:lnTo>
                      <a:lnTo>
                        <a:pt x="266" y="13"/>
                      </a:lnTo>
                      <a:lnTo>
                        <a:pt x="258" y="7"/>
                      </a:lnTo>
                      <a:lnTo>
                        <a:pt x="250" y="1"/>
                      </a:lnTo>
                      <a:lnTo>
                        <a:pt x="249" y="0"/>
                      </a:lnTo>
                      <a:lnTo>
                        <a:pt x="211" y="1"/>
                      </a:lnTo>
                      <a:lnTo>
                        <a:pt x="209" y="4"/>
                      </a:lnTo>
                      <a:lnTo>
                        <a:pt x="209" y="11"/>
                      </a:lnTo>
                      <a:lnTo>
                        <a:pt x="206" y="18"/>
                      </a:lnTo>
                      <a:lnTo>
                        <a:pt x="202" y="26"/>
                      </a:lnTo>
                      <a:lnTo>
                        <a:pt x="198" y="34"/>
                      </a:lnTo>
                      <a:lnTo>
                        <a:pt x="184" y="56"/>
                      </a:lnTo>
                      <a:lnTo>
                        <a:pt x="176" y="70"/>
                      </a:lnTo>
                      <a:lnTo>
                        <a:pt x="168" y="85"/>
                      </a:lnTo>
                      <a:lnTo>
                        <a:pt x="164" y="92"/>
                      </a:lnTo>
                      <a:lnTo>
                        <a:pt x="162" y="95"/>
                      </a:lnTo>
                      <a:lnTo>
                        <a:pt x="161" y="96"/>
                      </a:lnTo>
                      <a:lnTo>
                        <a:pt x="161" y="97"/>
                      </a:lnTo>
                      <a:lnTo>
                        <a:pt x="160" y="99"/>
                      </a:lnTo>
                      <a:lnTo>
                        <a:pt x="153" y="114"/>
                      </a:lnTo>
                      <a:lnTo>
                        <a:pt x="151" y="116"/>
                      </a:lnTo>
                      <a:lnTo>
                        <a:pt x="150" y="117"/>
                      </a:lnTo>
                      <a:lnTo>
                        <a:pt x="150" y="118"/>
                      </a:lnTo>
                      <a:lnTo>
                        <a:pt x="130" y="152"/>
                      </a:lnTo>
                      <a:lnTo>
                        <a:pt x="124" y="160"/>
                      </a:lnTo>
                      <a:lnTo>
                        <a:pt x="118" y="168"/>
                      </a:lnTo>
                      <a:lnTo>
                        <a:pt x="108" y="185"/>
                      </a:lnTo>
                      <a:lnTo>
                        <a:pt x="86" y="218"/>
                      </a:lnTo>
                      <a:lnTo>
                        <a:pt x="75" y="234"/>
                      </a:lnTo>
                      <a:lnTo>
                        <a:pt x="63" y="250"/>
                      </a:lnTo>
                      <a:lnTo>
                        <a:pt x="54" y="262"/>
                      </a:lnTo>
                      <a:lnTo>
                        <a:pt x="46" y="274"/>
                      </a:lnTo>
                      <a:lnTo>
                        <a:pt x="27" y="298"/>
                      </a:lnTo>
                      <a:lnTo>
                        <a:pt x="19" y="308"/>
                      </a:lnTo>
                      <a:lnTo>
                        <a:pt x="45" y="30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2288" name="Group 43"/>
              <p:cNvGrpSpPr>
                <a:grpSpLocks noChangeAspect="1"/>
              </p:cNvGrpSpPr>
              <p:nvPr/>
            </p:nvGrpSpPr>
            <p:grpSpPr bwMode="auto">
              <a:xfrm>
                <a:off x="720" y="1912"/>
                <a:ext cx="762" cy="646"/>
                <a:chOff x="1471" y="2266"/>
                <a:chExt cx="1709" cy="1449"/>
              </a:xfrm>
            </p:grpSpPr>
            <p:sp>
              <p:nvSpPr>
                <p:cNvPr id="52290" name="Freeform 44"/>
                <p:cNvSpPr>
                  <a:spLocks noChangeAspect="1"/>
                </p:cNvSpPr>
                <p:nvPr/>
              </p:nvSpPr>
              <p:spPr bwMode="auto">
                <a:xfrm>
                  <a:off x="2351" y="2266"/>
                  <a:ext cx="351" cy="352"/>
                </a:xfrm>
                <a:custGeom>
                  <a:avLst/>
                  <a:gdLst>
                    <a:gd name="T0" fmla="*/ 201 w 351"/>
                    <a:gd name="T1" fmla="*/ 22 h 352"/>
                    <a:gd name="T2" fmla="*/ 175 w 351"/>
                    <a:gd name="T3" fmla="*/ 7 h 352"/>
                    <a:gd name="T4" fmla="*/ 151 w 351"/>
                    <a:gd name="T5" fmla="*/ 1 h 352"/>
                    <a:gd name="T6" fmla="*/ 127 w 351"/>
                    <a:gd name="T7" fmla="*/ 0 h 352"/>
                    <a:gd name="T8" fmla="*/ 100 w 351"/>
                    <a:gd name="T9" fmla="*/ 7 h 352"/>
                    <a:gd name="T10" fmla="*/ 73 w 351"/>
                    <a:gd name="T11" fmla="*/ 20 h 352"/>
                    <a:gd name="T12" fmla="*/ 55 w 351"/>
                    <a:gd name="T13" fmla="*/ 35 h 352"/>
                    <a:gd name="T14" fmla="*/ 33 w 351"/>
                    <a:gd name="T15" fmla="*/ 61 h 352"/>
                    <a:gd name="T16" fmla="*/ 15 w 351"/>
                    <a:gd name="T17" fmla="*/ 95 h 352"/>
                    <a:gd name="T18" fmla="*/ 4 w 351"/>
                    <a:gd name="T19" fmla="*/ 133 h 352"/>
                    <a:gd name="T20" fmla="*/ 0 w 351"/>
                    <a:gd name="T21" fmla="*/ 204 h 352"/>
                    <a:gd name="T22" fmla="*/ 10 w 351"/>
                    <a:gd name="T23" fmla="*/ 254 h 352"/>
                    <a:gd name="T24" fmla="*/ 24 w 351"/>
                    <a:gd name="T25" fmla="*/ 289 h 352"/>
                    <a:gd name="T26" fmla="*/ 39 w 351"/>
                    <a:gd name="T27" fmla="*/ 310 h 352"/>
                    <a:gd name="T28" fmla="*/ 53 w 351"/>
                    <a:gd name="T29" fmla="*/ 324 h 352"/>
                    <a:gd name="T30" fmla="*/ 69 w 351"/>
                    <a:gd name="T31" fmla="*/ 337 h 352"/>
                    <a:gd name="T32" fmla="*/ 93 w 351"/>
                    <a:gd name="T33" fmla="*/ 348 h 352"/>
                    <a:gd name="T34" fmla="*/ 131 w 351"/>
                    <a:gd name="T35" fmla="*/ 352 h 352"/>
                    <a:gd name="T36" fmla="*/ 158 w 351"/>
                    <a:gd name="T37" fmla="*/ 345 h 352"/>
                    <a:gd name="T38" fmla="*/ 167 w 351"/>
                    <a:gd name="T39" fmla="*/ 340 h 352"/>
                    <a:gd name="T40" fmla="*/ 180 w 351"/>
                    <a:gd name="T41" fmla="*/ 332 h 352"/>
                    <a:gd name="T42" fmla="*/ 189 w 351"/>
                    <a:gd name="T43" fmla="*/ 324 h 352"/>
                    <a:gd name="T44" fmla="*/ 198 w 351"/>
                    <a:gd name="T45" fmla="*/ 314 h 352"/>
                    <a:gd name="T46" fmla="*/ 225 w 351"/>
                    <a:gd name="T47" fmla="*/ 266 h 352"/>
                    <a:gd name="T48" fmla="*/ 248 w 351"/>
                    <a:gd name="T49" fmla="*/ 225 h 352"/>
                    <a:gd name="T50" fmla="*/ 259 w 351"/>
                    <a:gd name="T51" fmla="*/ 228 h 352"/>
                    <a:gd name="T52" fmla="*/ 269 w 351"/>
                    <a:gd name="T53" fmla="*/ 236 h 352"/>
                    <a:gd name="T54" fmla="*/ 284 w 351"/>
                    <a:gd name="T55" fmla="*/ 253 h 352"/>
                    <a:gd name="T56" fmla="*/ 296 w 351"/>
                    <a:gd name="T57" fmla="*/ 261 h 352"/>
                    <a:gd name="T58" fmla="*/ 311 w 351"/>
                    <a:gd name="T59" fmla="*/ 265 h 352"/>
                    <a:gd name="T60" fmla="*/ 325 w 351"/>
                    <a:gd name="T61" fmla="*/ 264 h 352"/>
                    <a:gd name="T62" fmla="*/ 335 w 351"/>
                    <a:gd name="T63" fmla="*/ 259 h 352"/>
                    <a:gd name="T64" fmla="*/ 344 w 351"/>
                    <a:gd name="T65" fmla="*/ 252 h 352"/>
                    <a:gd name="T66" fmla="*/ 350 w 351"/>
                    <a:gd name="T67" fmla="*/ 237 h 352"/>
                    <a:gd name="T68" fmla="*/ 349 w 351"/>
                    <a:gd name="T69" fmla="*/ 222 h 352"/>
                    <a:gd name="T70" fmla="*/ 340 w 351"/>
                    <a:gd name="T71" fmla="*/ 208 h 352"/>
                    <a:gd name="T72" fmla="*/ 328 w 351"/>
                    <a:gd name="T73" fmla="*/ 199 h 352"/>
                    <a:gd name="T74" fmla="*/ 297 w 351"/>
                    <a:gd name="T75" fmla="*/ 186 h 352"/>
                    <a:gd name="T76" fmla="*/ 277 w 351"/>
                    <a:gd name="T77" fmla="*/ 176 h 352"/>
                    <a:gd name="T78" fmla="*/ 262 w 351"/>
                    <a:gd name="T79" fmla="*/ 159 h 352"/>
                    <a:gd name="T80" fmla="*/ 253 w 351"/>
                    <a:gd name="T81" fmla="*/ 131 h 352"/>
                    <a:gd name="T82" fmla="*/ 244 w 351"/>
                    <a:gd name="T83" fmla="*/ 90 h 352"/>
                    <a:gd name="T84" fmla="*/ 227 w 351"/>
                    <a:gd name="T85" fmla="*/ 53 h 3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51"/>
                    <a:gd name="T130" fmla="*/ 0 h 352"/>
                    <a:gd name="T131" fmla="*/ 351 w 351"/>
                    <a:gd name="T132" fmla="*/ 352 h 3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51" h="352">
                      <a:moveTo>
                        <a:pt x="210" y="31"/>
                      </a:moveTo>
                      <a:lnTo>
                        <a:pt x="206" y="26"/>
                      </a:lnTo>
                      <a:lnTo>
                        <a:pt x="201" y="22"/>
                      </a:lnTo>
                      <a:lnTo>
                        <a:pt x="196" y="18"/>
                      </a:lnTo>
                      <a:lnTo>
                        <a:pt x="192" y="14"/>
                      </a:lnTo>
                      <a:lnTo>
                        <a:pt x="175" y="7"/>
                      </a:lnTo>
                      <a:lnTo>
                        <a:pt x="167" y="5"/>
                      </a:lnTo>
                      <a:lnTo>
                        <a:pt x="159" y="3"/>
                      </a:lnTo>
                      <a:lnTo>
                        <a:pt x="151" y="1"/>
                      </a:lnTo>
                      <a:lnTo>
                        <a:pt x="143" y="0"/>
                      </a:lnTo>
                      <a:lnTo>
                        <a:pt x="135" y="0"/>
                      </a:lnTo>
                      <a:lnTo>
                        <a:pt x="127" y="0"/>
                      </a:lnTo>
                      <a:lnTo>
                        <a:pt x="112" y="2"/>
                      </a:lnTo>
                      <a:lnTo>
                        <a:pt x="106" y="4"/>
                      </a:lnTo>
                      <a:lnTo>
                        <a:pt x="100" y="7"/>
                      </a:lnTo>
                      <a:lnTo>
                        <a:pt x="85" y="13"/>
                      </a:lnTo>
                      <a:lnTo>
                        <a:pt x="79" y="16"/>
                      </a:lnTo>
                      <a:lnTo>
                        <a:pt x="73" y="20"/>
                      </a:lnTo>
                      <a:lnTo>
                        <a:pt x="66" y="24"/>
                      </a:lnTo>
                      <a:lnTo>
                        <a:pt x="60" y="29"/>
                      </a:lnTo>
                      <a:lnTo>
                        <a:pt x="55" y="35"/>
                      </a:lnTo>
                      <a:lnTo>
                        <a:pt x="50" y="40"/>
                      </a:lnTo>
                      <a:lnTo>
                        <a:pt x="41" y="50"/>
                      </a:lnTo>
                      <a:lnTo>
                        <a:pt x="33" y="61"/>
                      </a:lnTo>
                      <a:lnTo>
                        <a:pt x="26" y="71"/>
                      </a:lnTo>
                      <a:lnTo>
                        <a:pt x="20" y="83"/>
                      </a:lnTo>
                      <a:lnTo>
                        <a:pt x="15" y="95"/>
                      </a:lnTo>
                      <a:lnTo>
                        <a:pt x="10" y="107"/>
                      </a:lnTo>
                      <a:lnTo>
                        <a:pt x="7" y="120"/>
                      </a:lnTo>
                      <a:lnTo>
                        <a:pt x="4" y="133"/>
                      </a:lnTo>
                      <a:lnTo>
                        <a:pt x="1" y="157"/>
                      </a:lnTo>
                      <a:lnTo>
                        <a:pt x="0" y="180"/>
                      </a:lnTo>
                      <a:lnTo>
                        <a:pt x="0" y="204"/>
                      </a:lnTo>
                      <a:lnTo>
                        <a:pt x="3" y="228"/>
                      </a:lnTo>
                      <a:lnTo>
                        <a:pt x="6" y="241"/>
                      </a:lnTo>
                      <a:lnTo>
                        <a:pt x="10" y="254"/>
                      </a:lnTo>
                      <a:lnTo>
                        <a:pt x="13" y="265"/>
                      </a:lnTo>
                      <a:lnTo>
                        <a:pt x="18" y="277"/>
                      </a:lnTo>
                      <a:lnTo>
                        <a:pt x="24" y="289"/>
                      </a:lnTo>
                      <a:lnTo>
                        <a:pt x="28" y="294"/>
                      </a:lnTo>
                      <a:lnTo>
                        <a:pt x="31" y="299"/>
                      </a:lnTo>
                      <a:lnTo>
                        <a:pt x="39" y="310"/>
                      </a:lnTo>
                      <a:lnTo>
                        <a:pt x="44" y="314"/>
                      </a:lnTo>
                      <a:lnTo>
                        <a:pt x="48" y="319"/>
                      </a:lnTo>
                      <a:lnTo>
                        <a:pt x="53" y="324"/>
                      </a:lnTo>
                      <a:lnTo>
                        <a:pt x="59" y="329"/>
                      </a:lnTo>
                      <a:lnTo>
                        <a:pt x="64" y="333"/>
                      </a:lnTo>
                      <a:lnTo>
                        <a:pt x="69" y="337"/>
                      </a:lnTo>
                      <a:lnTo>
                        <a:pt x="74" y="340"/>
                      </a:lnTo>
                      <a:lnTo>
                        <a:pt x="80" y="343"/>
                      </a:lnTo>
                      <a:lnTo>
                        <a:pt x="93" y="348"/>
                      </a:lnTo>
                      <a:lnTo>
                        <a:pt x="105" y="351"/>
                      </a:lnTo>
                      <a:lnTo>
                        <a:pt x="117" y="352"/>
                      </a:lnTo>
                      <a:lnTo>
                        <a:pt x="131" y="352"/>
                      </a:lnTo>
                      <a:lnTo>
                        <a:pt x="145" y="349"/>
                      </a:lnTo>
                      <a:lnTo>
                        <a:pt x="154" y="346"/>
                      </a:lnTo>
                      <a:lnTo>
                        <a:pt x="158" y="345"/>
                      </a:lnTo>
                      <a:lnTo>
                        <a:pt x="163" y="343"/>
                      </a:lnTo>
                      <a:lnTo>
                        <a:pt x="164" y="341"/>
                      </a:lnTo>
                      <a:lnTo>
                        <a:pt x="167" y="340"/>
                      </a:lnTo>
                      <a:lnTo>
                        <a:pt x="171" y="338"/>
                      </a:lnTo>
                      <a:lnTo>
                        <a:pt x="179" y="334"/>
                      </a:lnTo>
                      <a:lnTo>
                        <a:pt x="180" y="332"/>
                      </a:lnTo>
                      <a:lnTo>
                        <a:pt x="182" y="331"/>
                      </a:lnTo>
                      <a:lnTo>
                        <a:pt x="186" y="328"/>
                      </a:lnTo>
                      <a:lnTo>
                        <a:pt x="189" y="324"/>
                      </a:lnTo>
                      <a:lnTo>
                        <a:pt x="193" y="321"/>
                      </a:lnTo>
                      <a:lnTo>
                        <a:pt x="195" y="317"/>
                      </a:lnTo>
                      <a:lnTo>
                        <a:pt x="198" y="314"/>
                      </a:lnTo>
                      <a:lnTo>
                        <a:pt x="204" y="306"/>
                      </a:lnTo>
                      <a:lnTo>
                        <a:pt x="214" y="286"/>
                      </a:lnTo>
                      <a:lnTo>
                        <a:pt x="225" y="266"/>
                      </a:lnTo>
                      <a:lnTo>
                        <a:pt x="235" y="245"/>
                      </a:lnTo>
                      <a:lnTo>
                        <a:pt x="244" y="225"/>
                      </a:lnTo>
                      <a:lnTo>
                        <a:pt x="248" y="225"/>
                      </a:lnTo>
                      <a:lnTo>
                        <a:pt x="252" y="226"/>
                      </a:lnTo>
                      <a:lnTo>
                        <a:pt x="256" y="227"/>
                      </a:lnTo>
                      <a:lnTo>
                        <a:pt x="259" y="228"/>
                      </a:lnTo>
                      <a:lnTo>
                        <a:pt x="263" y="230"/>
                      </a:lnTo>
                      <a:lnTo>
                        <a:pt x="266" y="234"/>
                      </a:lnTo>
                      <a:lnTo>
                        <a:pt x="269" y="236"/>
                      </a:lnTo>
                      <a:lnTo>
                        <a:pt x="272" y="240"/>
                      </a:lnTo>
                      <a:lnTo>
                        <a:pt x="280" y="249"/>
                      </a:lnTo>
                      <a:lnTo>
                        <a:pt x="284" y="253"/>
                      </a:lnTo>
                      <a:lnTo>
                        <a:pt x="287" y="255"/>
                      </a:lnTo>
                      <a:lnTo>
                        <a:pt x="291" y="259"/>
                      </a:lnTo>
                      <a:lnTo>
                        <a:pt x="296" y="261"/>
                      </a:lnTo>
                      <a:lnTo>
                        <a:pt x="300" y="262"/>
                      </a:lnTo>
                      <a:lnTo>
                        <a:pt x="305" y="264"/>
                      </a:lnTo>
                      <a:lnTo>
                        <a:pt x="311" y="265"/>
                      </a:lnTo>
                      <a:lnTo>
                        <a:pt x="317" y="265"/>
                      </a:lnTo>
                      <a:lnTo>
                        <a:pt x="320" y="264"/>
                      </a:lnTo>
                      <a:lnTo>
                        <a:pt x="325" y="264"/>
                      </a:lnTo>
                      <a:lnTo>
                        <a:pt x="328" y="262"/>
                      </a:lnTo>
                      <a:lnTo>
                        <a:pt x="333" y="262"/>
                      </a:lnTo>
                      <a:lnTo>
                        <a:pt x="335" y="259"/>
                      </a:lnTo>
                      <a:lnTo>
                        <a:pt x="339" y="257"/>
                      </a:lnTo>
                      <a:lnTo>
                        <a:pt x="341" y="255"/>
                      </a:lnTo>
                      <a:lnTo>
                        <a:pt x="344" y="252"/>
                      </a:lnTo>
                      <a:lnTo>
                        <a:pt x="347" y="247"/>
                      </a:lnTo>
                      <a:lnTo>
                        <a:pt x="349" y="241"/>
                      </a:lnTo>
                      <a:lnTo>
                        <a:pt x="350" y="237"/>
                      </a:lnTo>
                      <a:lnTo>
                        <a:pt x="351" y="232"/>
                      </a:lnTo>
                      <a:lnTo>
                        <a:pt x="350" y="227"/>
                      </a:lnTo>
                      <a:lnTo>
                        <a:pt x="349" y="222"/>
                      </a:lnTo>
                      <a:lnTo>
                        <a:pt x="347" y="217"/>
                      </a:lnTo>
                      <a:lnTo>
                        <a:pt x="345" y="213"/>
                      </a:lnTo>
                      <a:lnTo>
                        <a:pt x="340" y="208"/>
                      </a:lnTo>
                      <a:lnTo>
                        <a:pt x="337" y="205"/>
                      </a:lnTo>
                      <a:lnTo>
                        <a:pt x="333" y="201"/>
                      </a:lnTo>
                      <a:lnTo>
                        <a:pt x="328" y="199"/>
                      </a:lnTo>
                      <a:lnTo>
                        <a:pt x="316" y="193"/>
                      </a:lnTo>
                      <a:lnTo>
                        <a:pt x="305" y="189"/>
                      </a:lnTo>
                      <a:lnTo>
                        <a:pt x="297" y="186"/>
                      </a:lnTo>
                      <a:lnTo>
                        <a:pt x="289" y="184"/>
                      </a:lnTo>
                      <a:lnTo>
                        <a:pt x="283" y="180"/>
                      </a:lnTo>
                      <a:lnTo>
                        <a:pt x="277" y="176"/>
                      </a:lnTo>
                      <a:lnTo>
                        <a:pt x="270" y="171"/>
                      </a:lnTo>
                      <a:lnTo>
                        <a:pt x="266" y="166"/>
                      </a:lnTo>
                      <a:lnTo>
                        <a:pt x="262" y="159"/>
                      </a:lnTo>
                      <a:lnTo>
                        <a:pt x="258" y="153"/>
                      </a:lnTo>
                      <a:lnTo>
                        <a:pt x="255" y="142"/>
                      </a:lnTo>
                      <a:lnTo>
                        <a:pt x="253" y="131"/>
                      </a:lnTo>
                      <a:lnTo>
                        <a:pt x="251" y="117"/>
                      </a:lnTo>
                      <a:lnTo>
                        <a:pt x="248" y="104"/>
                      </a:lnTo>
                      <a:lnTo>
                        <a:pt x="244" y="90"/>
                      </a:lnTo>
                      <a:lnTo>
                        <a:pt x="239" y="77"/>
                      </a:lnTo>
                      <a:lnTo>
                        <a:pt x="234" y="65"/>
                      </a:lnTo>
                      <a:lnTo>
                        <a:pt x="227" y="53"/>
                      </a:lnTo>
                      <a:lnTo>
                        <a:pt x="219" y="42"/>
                      </a:lnTo>
                      <a:lnTo>
                        <a:pt x="210" y="3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91" name="Freeform 45"/>
                <p:cNvSpPr>
                  <a:spLocks noChangeAspect="1"/>
                </p:cNvSpPr>
                <p:nvPr/>
              </p:nvSpPr>
              <p:spPr bwMode="auto">
                <a:xfrm>
                  <a:off x="2122" y="2623"/>
                  <a:ext cx="357" cy="538"/>
                </a:xfrm>
                <a:custGeom>
                  <a:avLst/>
                  <a:gdLst>
                    <a:gd name="T0" fmla="*/ 229 w 357"/>
                    <a:gd name="T1" fmla="*/ 2 h 538"/>
                    <a:gd name="T2" fmla="*/ 191 w 357"/>
                    <a:gd name="T3" fmla="*/ 4 h 538"/>
                    <a:gd name="T4" fmla="*/ 151 w 357"/>
                    <a:gd name="T5" fmla="*/ 18 h 538"/>
                    <a:gd name="T6" fmla="*/ 116 w 357"/>
                    <a:gd name="T7" fmla="*/ 41 h 538"/>
                    <a:gd name="T8" fmla="*/ 87 w 357"/>
                    <a:gd name="T9" fmla="*/ 67 h 538"/>
                    <a:gd name="T10" fmla="*/ 54 w 357"/>
                    <a:gd name="T11" fmla="*/ 113 h 538"/>
                    <a:gd name="T12" fmla="*/ 31 w 357"/>
                    <a:gd name="T13" fmla="*/ 159 h 538"/>
                    <a:gd name="T14" fmla="*/ 18 w 357"/>
                    <a:gd name="T15" fmla="*/ 191 h 538"/>
                    <a:gd name="T16" fmla="*/ 8 w 357"/>
                    <a:gd name="T17" fmla="*/ 237 h 538"/>
                    <a:gd name="T18" fmla="*/ 7 w 357"/>
                    <a:gd name="T19" fmla="*/ 276 h 538"/>
                    <a:gd name="T20" fmla="*/ 5 w 357"/>
                    <a:gd name="T21" fmla="*/ 307 h 538"/>
                    <a:gd name="T22" fmla="*/ 1 w 357"/>
                    <a:gd name="T23" fmla="*/ 351 h 538"/>
                    <a:gd name="T24" fmla="*/ 5 w 357"/>
                    <a:gd name="T25" fmla="*/ 406 h 538"/>
                    <a:gd name="T26" fmla="*/ 8 w 357"/>
                    <a:gd name="T27" fmla="*/ 415 h 538"/>
                    <a:gd name="T28" fmla="*/ 13 w 357"/>
                    <a:gd name="T29" fmla="*/ 433 h 538"/>
                    <a:gd name="T30" fmla="*/ 18 w 357"/>
                    <a:gd name="T31" fmla="*/ 452 h 538"/>
                    <a:gd name="T32" fmla="*/ 28 w 357"/>
                    <a:gd name="T33" fmla="*/ 472 h 538"/>
                    <a:gd name="T34" fmla="*/ 38 w 357"/>
                    <a:gd name="T35" fmla="*/ 487 h 538"/>
                    <a:gd name="T36" fmla="*/ 57 w 357"/>
                    <a:gd name="T37" fmla="*/ 504 h 538"/>
                    <a:gd name="T38" fmla="*/ 81 w 357"/>
                    <a:gd name="T39" fmla="*/ 520 h 538"/>
                    <a:gd name="T40" fmla="*/ 108 w 357"/>
                    <a:gd name="T41" fmla="*/ 531 h 538"/>
                    <a:gd name="T42" fmla="*/ 133 w 357"/>
                    <a:gd name="T43" fmla="*/ 537 h 538"/>
                    <a:gd name="T44" fmla="*/ 155 w 357"/>
                    <a:gd name="T45" fmla="*/ 538 h 538"/>
                    <a:gd name="T46" fmla="*/ 177 w 357"/>
                    <a:gd name="T47" fmla="*/ 534 h 538"/>
                    <a:gd name="T48" fmla="*/ 203 w 357"/>
                    <a:gd name="T49" fmla="*/ 526 h 538"/>
                    <a:gd name="T50" fmla="*/ 219 w 357"/>
                    <a:gd name="T51" fmla="*/ 518 h 538"/>
                    <a:gd name="T52" fmla="*/ 236 w 357"/>
                    <a:gd name="T53" fmla="*/ 500 h 538"/>
                    <a:gd name="T54" fmla="*/ 245 w 357"/>
                    <a:gd name="T55" fmla="*/ 488 h 538"/>
                    <a:gd name="T56" fmla="*/ 249 w 357"/>
                    <a:gd name="T57" fmla="*/ 485 h 538"/>
                    <a:gd name="T58" fmla="*/ 252 w 357"/>
                    <a:gd name="T59" fmla="*/ 480 h 538"/>
                    <a:gd name="T60" fmla="*/ 259 w 357"/>
                    <a:gd name="T61" fmla="*/ 464 h 538"/>
                    <a:gd name="T62" fmla="*/ 264 w 357"/>
                    <a:gd name="T63" fmla="*/ 454 h 538"/>
                    <a:gd name="T64" fmla="*/ 268 w 357"/>
                    <a:gd name="T65" fmla="*/ 440 h 538"/>
                    <a:gd name="T66" fmla="*/ 269 w 357"/>
                    <a:gd name="T67" fmla="*/ 433 h 538"/>
                    <a:gd name="T68" fmla="*/ 272 w 357"/>
                    <a:gd name="T69" fmla="*/ 412 h 538"/>
                    <a:gd name="T70" fmla="*/ 271 w 357"/>
                    <a:gd name="T71" fmla="*/ 401 h 538"/>
                    <a:gd name="T72" fmla="*/ 268 w 357"/>
                    <a:gd name="T73" fmla="*/ 379 h 538"/>
                    <a:gd name="T74" fmla="*/ 267 w 357"/>
                    <a:gd name="T75" fmla="*/ 371 h 538"/>
                    <a:gd name="T76" fmla="*/ 257 w 357"/>
                    <a:gd name="T77" fmla="*/ 342 h 538"/>
                    <a:gd name="T78" fmla="*/ 252 w 357"/>
                    <a:gd name="T79" fmla="*/ 313 h 538"/>
                    <a:gd name="T80" fmla="*/ 256 w 357"/>
                    <a:gd name="T81" fmla="*/ 283 h 538"/>
                    <a:gd name="T82" fmla="*/ 266 w 357"/>
                    <a:gd name="T83" fmla="*/ 257 h 538"/>
                    <a:gd name="T84" fmla="*/ 280 w 357"/>
                    <a:gd name="T85" fmla="*/ 234 h 538"/>
                    <a:gd name="T86" fmla="*/ 300 w 357"/>
                    <a:gd name="T87" fmla="*/ 214 h 538"/>
                    <a:gd name="T88" fmla="*/ 314 w 357"/>
                    <a:gd name="T89" fmla="*/ 200 h 538"/>
                    <a:gd name="T90" fmla="*/ 327 w 357"/>
                    <a:gd name="T91" fmla="*/ 184 h 538"/>
                    <a:gd name="T92" fmla="*/ 343 w 357"/>
                    <a:gd name="T93" fmla="*/ 158 h 538"/>
                    <a:gd name="T94" fmla="*/ 352 w 357"/>
                    <a:gd name="T95" fmla="*/ 137 h 538"/>
                    <a:gd name="T96" fmla="*/ 357 w 357"/>
                    <a:gd name="T97" fmla="*/ 110 h 538"/>
                    <a:gd name="T98" fmla="*/ 357 w 357"/>
                    <a:gd name="T99" fmla="*/ 96 h 538"/>
                    <a:gd name="T100" fmla="*/ 353 w 357"/>
                    <a:gd name="T101" fmla="*/ 77 h 538"/>
                    <a:gd name="T102" fmla="*/ 345 w 357"/>
                    <a:gd name="T103" fmla="*/ 60 h 538"/>
                    <a:gd name="T104" fmla="*/ 330 w 357"/>
                    <a:gd name="T105" fmla="*/ 43 h 538"/>
                    <a:gd name="T106" fmla="*/ 315 w 357"/>
                    <a:gd name="T107" fmla="*/ 32 h 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57"/>
                    <a:gd name="T163" fmla="*/ 0 h 538"/>
                    <a:gd name="T164" fmla="*/ 357 w 357"/>
                    <a:gd name="T165" fmla="*/ 538 h 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57" h="538">
                      <a:moveTo>
                        <a:pt x="304" y="26"/>
                      </a:moveTo>
                      <a:lnTo>
                        <a:pt x="266" y="13"/>
                      </a:lnTo>
                      <a:lnTo>
                        <a:pt x="229" y="2"/>
                      </a:lnTo>
                      <a:lnTo>
                        <a:pt x="221" y="0"/>
                      </a:lnTo>
                      <a:lnTo>
                        <a:pt x="214" y="0"/>
                      </a:lnTo>
                      <a:lnTo>
                        <a:pt x="191" y="4"/>
                      </a:lnTo>
                      <a:lnTo>
                        <a:pt x="181" y="5"/>
                      </a:lnTo>
                      <a:lnTo>
                        <a:pt x="170" y="10"/>
                      </a:lnTo>
                      <a:lnTo>
                        <a:pt x="151" y="18"/>
                      </a:lnTo>
                      <a:lnTo>
                        <a:pt x="141" y="24"/>
                      </a:lnTo>
                      <a:lnTo>
                        <a:pt x="132" y="30"/>
                      </a:lnTo>
                      <a:lnTo>
                        <a:pt x="116" y="41"/>
                      </a:lnTo>
                      <a:lnTo>
                        <a:pt x="108" y="47"/>
                      </a:lnTo>
                      <a:lnTo>
                        <a:pt x="101" y="54"/>
                      </a:lnTo>
                      <a:lnTo>
                        <a:pt x="87" y="67"/>
                      </a:lnTo>
                      <a:lnTo>
                        <a:pt x="75" y="82"/>
                      </a:lnTo>
                      <a:lnTo>
                        <a:pt x="63" y="97"/>
                      </a:lnTo>
                      <a:lnTo>
                        <a:pt x="54" y="113"/>
                      </a:lnTo>
                      <a:lnTo>
                        <a:pt x="44" y="130"/>
                      </a:lnTo>
                      <a:lnTo>
                        <a:pt x="36" y="147"/>
                      </a:lnTo>
                      <a:lnTo>
                        <a:pt x="31" y="159"/>
                      </a:lnTo>
                      <a:lnTo>
                        <a:pt x="27" y="169"/>
                      </a:lnTo>
                      <a:lnTo>
                        <a:pt x="21" y="181"/>
                      </a:lnTo>
                      <a:lnTo>
                        <a:pt x="18" y="191"/>
                      </a:lnTo>
                      <a:lnTo>
                        <a:pt x="12" y="215"/>
                      </a:lnTo>
                      <a:lnTo>
                        <a:pt x="9" y="225"/>
                      </a:lnTo>
                      <a:lnTo>
                        <a:pt x="8" y="237"/>
                      </a:lnTo>
                      <a:lnTo>
                        <a:pt x="7" y="250"/>
                      </a:lnTo>
                      <a:lnTo>
                        <a:pt x="8" y="261"/>
                      </a:lnTo>
                      <a:lnTo>
                        <a:pt x="7" y="276"/>
                      </a:lnTo>
                      <a:lnTo>
                        <a:pt x="7" y="292"/>
                      </a:lnTo>
                      <a:lnTo>
                        <a:pt x="6" y="300"/>
                      </a:lnTo>
                      <a:lnTo>
                        <a:pt x="5" y="307"/>
                      </a:lnTo>
                      <a:lnTo>
                        <a:pt x="7" y="323"/>
                      </a:lnTo>
                      <a:lnTo>
                        <a:pt x="4" y="334"/>
                      </a:lnTo>
                      <a:lnTo>
                        <a:pt x="1" y="351"/>
                      </a:lnTo>
                      <a:lnTo>
                        <a:pt x="0" y="370"/>
                      </a:lnTo>
                      <a:lnTo>
                        <a:pt x="2" y="388"/>
                      </a:lnTo>
                      <a:lnTo>
                        <a:pt x="5" y="406"/>
                      </a:lnTo>
                      <a:lnTo>
                        <a:pt x="6" y="409"/>
                      </a:lnTo>
                      <a:lnTo>
                        <a:pt x="7" y="413"/>
                      </a:lnTo>
                      <a:lnTo>
                        <a:pt x="8" y="415"/>
                      </a:lnTo>
                      <a:lnTo>
                        <a:pt x="11" y="418"/>
                      </a:lnTo>
                      <a:lnTo>
                        <a:pt x="12" y="425"/>
                      </a:lnTo>
                      <a:lnTo>
                        <a:pt x="13" y="433"/>
                      </a:lnTo>
                      <a:lnTo>
                        <a:pt x="14" y="439"/>
                      </a:lnTo>
                      <a:lnTo>
                        <a:pt x="16" y="446"/>
                      </a:lnTo>
                      <a:lnTo>
                        <a:pt x="18" y="452"/>
                      </a:lnTo>
                      <a:lnTo>
                        <a:pt x="21" y="459"/>
                      </a:lnTo>
                      <a:lnTo>
                        <a:pt x="24" y="465"/>
                      </a:lnTo>
                      <a:lnTo>
                        <a:pt x="28" y="472"/>
                      </a:lnTo>
                      <a:lnTo>
                        <a:pt x="30" y="478"/>
                      </a:lnTo>
                      <a:lnTo>
                        <a:pt x="35" y="483"/>
                      </a:lnTo>
                      <a:lnTo>
                        <a:pt x="38" y="487"/>
                      </a:lnTo>
                      <a:lnTo>
                        <a:pt x="43" y="492"/>
                      </a:lnTo>
                      <a:lnTo>
                        <a:pt x="49" y="498"/>
                      </a:lnTo>
                      <a:lnTo>
                        <a:pt x="57" y="504"/>
                      </a:lnTo>
                      <a:lnTo>
                        <a:pt x="64" y="509"/>
                      </a:lnTo>
                      <a:lnTo>
                        <a:pt x="73" y="514"/>
                      </a:lnTo>
                      <a:lnTo>
                        <a:pt x="81" y="520"/>
                      </a:lnTo>
                      <a:lnTo>
                        <a:pt x="91" y="524"/>
                      </a:lnTo>
                      <a:lnTo>
                        <a:pt x="98" y="527"/>
                      </a:lnTo>
                      <a:lnTo>
                        <a:pt x="108" y="531"/>
                      </a:lnTo>
                      <a:lnTo>
                        <a:pt x="116" y="534"/>
                      </a:lnTo>
                      <a:lnTo>
                        <a:pt x="126" y="536"/>
                      </a:lnTo>
                      <a:lnTo>
                        <a:pt x="133" y="537"/>
                      </a:lnTo>
                      <a:lnTo>
                        <a:pt x="143" y="538"/>
                      </a:lnTo>
                      <a:lnTo>
                        <a:pt x="151" y="538"/>
                      </a:lnTo>
                      <a:lnTo>
                        <a:pt x="155" y="538"/>
                      </a:lnTo>
                      <a:lnTo>
                        <a:pt x="160" y="538"/>
                      </a:lnTo>
                      <a:lnTo>
                        <a:pt x="168" y="536"/>
                      </a:lnTo>
                      <a:lnTo>
                        <a:pt x="177" y="534"/>
                      </a:lnTo>
                      <a:lnTo>
                        <a:pt x="186" y="533"/>
                      </a:lnTo>
                      <a:lnTo>
                        <a:pt x="195" y="529"/>
                      </a:lnTo>
                      <a:lnTo>
                        <a:pt x="203" y="526"/>
                      </a:lnTo>
                      <a:lnTo>
                        <a:pt x="212" y="522"/>
                      </a:lnTo>
                      <a:lnTo>
                        <a:pt x="217" y="520"/>
                      </a:lnTo>
                      <a:lnTo>
                        <a:pt x="219" y="518"/>
                      </a:lnTo>
                      <a:lnTo>
                        <a:pt x="221" y="516"/>
                      </a:lnTo>
                      <a:lnTo>
                        <a:pt x="229" y="508"/>
                      </a:lnTo>
                      <a:lnTo>
                        <a:pt x="236" y="500"/>
                      </a:lnTo>
                      <a:lnTo>
                        <a:pt x="239" y="496"/>
                      </a:lnTo>
                      <a:lnTo>
                        <a:pt x="243" y="492"/>
                      </a:lnTo>
                      <a:lnTo>
                        <a:pt x="245" y="488"/>
                      </a:lnTo>
                      <a:lnTo>
                        <a:pt x="247" y="486"/>
                      </a:lnTo>
                      <a:lnTo>
                        <a:pt x="248" y="485"/>
                      </a:lnTo>
                      <a:lnTo>
                        <a:pt x="249" y="485"/>
                      </a:lnTo>
                      <a:lnTo>
                        <a:pt x="249" y="483"/>
                      </a:lnTo>
                      <a:lnTo>
                        <a:pt x="250" y="482"/>
                      </a:lnTo>
                      <a:lnTo>
                        <a:pt x="252" y="480"/>
                      </a:lnTo>
                      <a:lnTo>
                        <a:pt x="254" y="476"/>
                      </a:lnTo>
                      <a:lnTo>
                        <a:pt x="259" y="467"/>
                      </a:lnTo>
                      <a:lnTo>
                        <a:pt x="259" y="464"/>
                      </a:lnTo>
                      <a:lnTo>
                        <a:pt x="260" y="463"/>
                      </a:lnTo>
                      <a:lnTo>
                        <a:pt x="262" y="458"/>
                      </a:lnTo>
                      <a:lnTo>
                        <a:pt x="264" y="454"/>
                      </a:lnTo>
                      <a:lnTo>
                        <a:pt x="266" y="450"/>
                      </a:lnTo>
                      <a:lnTo>
                        <a:pt x="266" y="445"/>
                      </a:lnTo>
                      <a:lnTo>
                        <a:pt x="268" y="440"/>
                      </a:lnTo>
                      <a:lnTo>
                        <a:pt x="269" y="435"/>
                      </a:lnTo>
                      <a:lnTo>
                        <a:pt x="269" y="434"/>
                      </a:lnTo>
                      <a:lnTo>
                        <a:pt x="269" y="433"/>
                      </a:lnTo>
                      <a:lnTo>
                        <a:pt x="270" y="431"/>
                      </a:lnTo>
                      <a:lnTo>
                        <a:pt x="271" y="421"/>
                      </a:lnTo>
                      <a:lnTo>
                        <a:pt x="272" y="412"/>
                      </a:lnTo>
                      <a:lnTo>
                        <a:pt x="271" y="409"/>
                      </a:lnTo>
                      <a:lnTo>
                        <a:pt x="271" y="407"/>
                      </a:lnTo>
                      <a:lnTo>
                        <a:pt x="271" y="401"/>
                      </a:lnTo>
                      <a:lnTo>
                        <a:pt x="271" y="392"/>
                      </a:lnTo>
                      <a:lnTo>
                        <a:pt x="269" y="381"/>
                      </a:lnTo>
                      <a:lnTo>
                        <a:pt x="268" y="379"/>
                      </a:lnTo>
                      <a:lnTo>
                        <a:pt x="267" y="377"/>
                      </a:lnTo>
                      <a:lnTo>
                        <a:pt x="267" y="376"/>
                      </a:lnTo>
                      <a:lnTo>
                        <a:pt x="267" y="371"/>
                      </a:lnTo>
                      <a:lnTo>
                        <a:pt x="264" y="361"/>
                      </a:lnTo>
                      <a:lnTo>
                        <a:pt x="261" y="351"/>
                      </a:lnTo>
                      <a:lnTo>
                        <a:pt x="257" y="342"/>
                      </a:lnTo>
                      <a:lnTo>
                        <a:pt x="254" y="332"/>
                      </a:lnTo>
                      <a:lnTo>
                        <a:pt x="252" y="322"/>
                      </a:lnTo>
                      <a:lnTo>
                        <a:pt x="252" y="313"/>
                      </a:lnTo>
                      <a:lnTo>
                        <a:pt x="252" y="302"/>
                      </a:lnTo>
                      <a:lnTo>
                        <a:pt x="253" y="293"/>
                      </a:lnTo>
                      <a:lnTo>
                        <a:pt x="256" y="283"/>
                      </a:lnTo>
                      <a:lnTo>
                        <a:pt x="259" y="274"/>
                      </a:lnTo>
                      <a:lnTo>
                        <a:pt x="263" y="265"/>
                      </a:lnTo>
                      <a:lnTo>
                        <a:pt x="266" y="257"/>
                      </a:lnTo>
                      <a:lnTo>
                        <a:pt x="271" y="249"/>
                      </a:lnTo>
                      <a:lnTo>
                        <a:pt x="276" y="241"/>
                      </a:lnTo>
                      <a:lnTo>
                        <a:pt x="280" y="234"/>
                      </a:lnTo>
                      <a:lnTo>
                        <a:pt x="287" y="227"/>
                      </a:lnTo>
                      <a:lnTo>
                        <a:pt x="293" y="220"/>
                      </a:lnTo>
                      <a:lnTo>
                        <a:pt x="300" y="214"/>
                      </a:lnTo>
                      <a:lnTo>
                        <a:pt x="303" y="210"/>
                      </a:lnTo>
                      <a:lnTo>
                        <a:pt x="307" y="207"/>
                      </a:lnTo>
                      <a:lnTo>
                        <a:pt x="314" y="200"/>
                      </a:lnTo>
                      <a:lnTo>
                        <a:pt x="317" y="195"/>
                      </a:lnTo>
                      <a:lnTo>
                        <a:pt x="321" y="191"/>
                      </a:lnTo>
                      <a:lnTo>
                        <a:pt x="327" y="184"/>
                      </a:lnTo>
                      <a:lnTo>
                        <a:pt x="333" y="175"/>
                      </a:lnTo>
                      <a:lnTo>
                        <a:pt x="338" y="166"/>
                      </a:lnTo>
                      <a:lnTo>
                        <a:pt x="343" y="158"/>
                      </a:lnTo>
                      <a:lnTo>
                        <a:pt x="349" y="148"/>
                      </a:lnTo>
                      <a:lnTo>
                        <a:pt x="350" y="143"/>
                      </a:lnTo>
                      <a:lnTo>
                        <a:pt x="352" y="137"/>
                      </a:lnTo>
                      <a:lnTo>
                        <a:pt x="356" y="125"/>
                      </a:lnTo>
                      <a:lnTo>
                        <a:pt x="357" y="114"/>
                      </a:lnTo>
                      <a:lnTo>
                        <a:pt x="357" y="110"/>
                      </a:lnTo>
                      <a:lnTo>
                        <a:pt x="357" y="108"/>
                      </a:lnTo>
                      <a:lnTo>
                        <a:pt x="357" y="103"/>
                      </a:lnTo>
                      <a:lnTo>
                        <a:pt x="357" y="96"/>
                      </a:lnTo>
                      <a:lnTo>
                        <a:pt x="356" y="89"/>
                      </a:lnTo>
                      <a:lnTo>
                        <a:pt x="354" y="82"/>
                      </a:lnTo>
                      <a:lnTo>
                        <a:pt x="353" y="77"/>
                      </a:lnTo>
                      <a:lnTo>
                        <a:pt x="350" y="71"/>
                      </a:lnTo>
                      <a:lnTo>
                        <a:pt x="348" y="66"/>
                      </a:lnTo>
                      <a:lnTo>
                        <a:pt x="345" y="60"/>
                      </a:lnTo>
                      <a:lnTo>
                        <a:pt x="343" y="56"/>
                      </a:lnTo>
                      <a:lnTo>
                        <a:pt x="335" y="46"/>
                      </a:lnTo>
                      <a:lnTo>
                        <a:pt x="330" y="43"/>
                      </a:lnTo>
                      <a:lnTo>
                        <a:pt x="326" y="39"/>
                      </a:lnTo>
                      <a:lnTo>
                        <a:pt x="321" y="35"/>
                      </a:lnTo>
                      <a:lnTo>
                        <a:pt x="315" y="32"/>
                      </a:lnTo>
                      <a:lnTo>
                        <a:pt x="310" y="29"/>
                      </a:lnTo>
                      <a:lnTo>
                        <a:pt x="304" y="2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92" name="Freeform 46"/>
                <p:cNvSpPr>
                  <a:spLocks noChangeAspect="1"/>
                </p:cNvSpPr>
                <p:nvPr/>
              </p:nvSpPr>
              <p:spPr bwMode="auto">
                <a:xfrm>
                  <a:off x="2368" y="2629"/>
                  <a:ext cx="812" cy="237"/>
                </a:xfrm>
                <a:custGeom>
                  <a:avLst/>
                  <a:gdLst>
                    <a:gd name="T0" fmla="*/ 368 w 812"/>
                    <a:gd name="T1" fmla="*/ 166 h 237"/>
                    <a:gd name="T2" fmla="*/ 318 w 812"/>
                    <a:gd name="T3" fmla="*/ 151 h 237"/>
                    <a:gd name="T4" fmla="*/ 243 w 812"/>
                    <a:gd name="T5" fmla="*/ 112 h 237"/>
                    <a:gd name="T6" fmla="*/ 198 w 812"/>
                    <a:gd name="T7" fmla="*/ 86 h 237"/>
                    <a:gd name="T8" fmla="*/ 155 w 812"/>
                    <a:gd name="T9" fmla="*/ 61 h 237"/>
                    <a:gd name="T10" fmla="*/ 101 w 812"/>
                    <a:gd name="T11" fmla="*/ 41 h 237"/>
                    <a:gd name="T12" fmla="*/ 60 w 812"/>
                    <a:gd name="T13" fmla="*/ 35 h 237"/>
                    <a:gd name="T14" fmla="*/ 29 w 812"/>
                    <a:gd name="T15" fmla="*/ 39 h 237"/>
                    <a:gd name="T16" fmla="*/ 8 w 812"/>
                    <a:gd name="T17" fmla="*/ 53 h 237"/>
                    <a:gd name="T18" fmla="*/ 0 w 812"/>
                    <a:gd name="T19" fmla="*/ 77 h 237"/>
                    <a:gd name="T20" fmla="*/ 8 w 812"/>
                    <a:gd name="T21" fmla="*/ 102 h 237"/>
                    <a:gd name="T22" fmla="*/ 23 w 812"/>
                    <a:gd name="T23" fmla="*/ 116 h 237"/>
                    <a:gd name="T24" fmla="*/ 79 w 812"/>
                    <a:gd name="T25" fmla="*/ 137 h 237"/>
                    <a:gd name="T26" fmla="*/ 170 w 812"/>
                    <a:gd name="T27" fmla="*/ 165 h 237"/>
                    <a:gd name="T28" fmla="*/ 261 w 812"/>
                    <a:gd name="T29" fmla="*/ 203 h 237"/>
                    <a:gd name="T30" fmla="*/ 319 w 812"/>
                    <a:gd name="T31" fmla="*/ 231 h 237"/>
                    <a:gd name="T32" fmla="*/ 353 w 812"/>
                    <a:gd name="T33" fmla="*/ 237 h 237"/>
                    <a:gd name="T34" fmla="*/ 400 w 812"/>
                    <a:gd name="T35" fmla="*/ 235 h 237"/>
                    <a:gd name="T36" fmla="*/ 434 w 812"/>
                    <a:gd name="T37" fmla="*/ 226 h 237"/>
                    <a:gd name="T38" fmla="*/ 605 w 812"/>
                    <a:gd name="T39" fmla="*/ 156 h 237"/>
                    <a:gd name="T40" fmla="*/ 637 w 812"/>
                    <a:gd name="T41" fmla="*/ 156 h 237"/>
                    <a:gd name="T42" fmla="*/ 645 w 812"/>
                    <a:gd name="T43" fmla="*/ 152 h 237"/>
                    <a:gd name="T44" fmla="*/ 657 w 812"/>
                    <a:gd name="T45" fmla="*/ 143 h 237"/>
                    <a:gd name="T46" fmla="*/ 662 w 812"/>
                    <a:gd name="T47" fmla="*/ 135 h 237"/>
                    <a:gd name="T48" fmla="*/ 686 w 812"/>
                    <a:gd name="T49" fmla="*/ 113 h 237"/>
                    <a:gd name="T50" fmla="*/ 718 w 812"/>
                    <a:gd name="T51" fmla="*/ 115 h 237"/>
                    <a:gd name="T52" fmla="*/ 743 w 812"/>
                    <a:gd name="T53" fmla="*/ 127 h 237"/>
                    <a:gd name="T54" fmla="*/ 761 w 812"/>
                    <a:gd name="T55" fmla="*/ 127 h 237"/>
                    <a:gd name="T56" fmla="*/ 779 w 812"/>
                    <a:gd name="T57" fmla="*/ 116 h 237"/>
                    <a:gd name="T58" fmla="*/ 783 w 812"/>
                    <a:gd name="T59" fmla="*/ 110 h 237"/>
                    <a:gd name="T60" fmla="*/ 784 w 812"/>
                    <a:gd name="T61" fmla="*/ 107 h 237"/>
                    <a:gd name="T62" fmla="*/ 777 w 812"/>
                    <a:gd name="T63" fmla="*/ 91 h 237"/>
                    <a:gd name="T64" fmla="*/ 762 w 812"/>
                    <a:gd name="T65" fmla="*/ 75 h 237"/>
                    <a:gd name="T66" fmla="*/ 741 w 812"/>
                    <a:gd name="T67" fmla="*/ 68 h 237"/>
                    <a:gd name="T68" fmla="*/ 727 w 812"/>
                    <a:gd name="T69" fmla="*/ 60 h 237"/>
                    <a:gd name="T70" fmla="*/ 763 w 812"/>
                    <a:gd name="T71" fmla="*/ 50 h 237"/>
                    <a:gd name="T72" fmla="*/ 782 w 812"/>
                    <a:gd name="T73" fmla="*/ 48 h 237"/>
                    <a:gd name="T74" fmla="*/ 802 w 812"/>
                    <a:gd name="T75" fmla="*/ 44 h 237"/>
                    <a:gd name="T76" fmla="*/ 806 w 812"/>
                    <a:gd name="T77" fmla="*/ 41 h 237"/>
                    <a:gd name="T78" fmla="*/ 812 w 812"/>
                    <a:gd name="T79" fmla="*/ 34 h 237"/>
                    <a:gd name="T80" fmla="*/ 812 w 812"/>
                    <a:gd name="T81" fmla="*/ 25 h 237"/>
                    <a:gd name="T82" fmla="*/ 811 w 812"/>
                    <a:gd name="T83" fmla="*/ 20 h 237"/>
                    <a:gd name="T84" fmla="*/ 803 w 812"/>
                    <a:gd name="T85" fmla="*/ 6 h 237"/>
                    <a:gd name="T86" fmla="*/ 787 w 812"/>
                    <a:gd name="T87" fmla="*/ 0 h 237"/>
                    <a:gd name="T88" fmla="*/ 752 w 812"/>
                    <a:gd name="T89" fmla="*/ 7 h 237"/>
                    <a:gd name="T90" fmla="*/ 712 w 812"/>
                    <a:gd name="T91" fmla="*/ 30 h 237"/>
                    <a:gd name="T92" fmla="*/ 688 w 812"/>
                    <a:gd name="T93" fmla="*/ 55 h 237"/>
                    <a:gd name="T94" fmla="*/ 684 w 812"/>
                    <a:gd name="T95" fmla="*/ 59 h 237"/>
                    <a:gd name="T96" fmla="*/ 672 w 812"/>
                    <a:gd name="T97" fmla="*/ 68 h 237"/>
                    <a:gd name="T98" fmla="*/ 657 w 812"/>
                    <a:gd name="T99" fmla="*/ 75 h 237"/>
                    <a:gd name="T100" fmla="*/ 647 w 812"/>
                    <a:gd name="T101" fmla="*/ 80 h 237"/>
                    <a:gd name="T102" fmla="*/ 620 w 812"/>
                    <a:gd name="T103" fmla="*/ 89 h 237"/>
                    <a:gd name="T104" fmla="*/ 594 w 812"/>
                    <a:gd name="T105" fmla="*/ 104 h 237"/>
                    <a:gd name="T106" fmla="*/ 576 w 812"/>
                    <a:gd name="T107" fmla="*/ 111 h 237"/>
                    <a:gd name="T108" fmla="*/ 535 w 812"/>
                    <a:gd name="T109" fmla="*/ 128 h 237"/>
                    <a:gd name="T110" fmla="*/ 474 w 812"/>
                    <a:gd name="T111" fmla="*/ 148 h 237"/>
                    <a:gd name="T112" fmla="*/ 400 w 812"/>
                    <a:gd name="T113" fmla="*/ 164 h 23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2"/>
                    <a:gd name="T172" fmla="*/ 0 h 237"/>
                    <a:gd name="T173" fmla="*/ 812 w 812"/>
                    <a:gd name="T174" fmla="*/ 237 h 23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2" h="237">
                      <a:moveTo>
                        <a:pt x="400" y="164"/>
                      </a:moveTo>
                      <a:lnTo>
                        <a:pt x="384" y="166"/>
                      </a:lnTo>
                      <a:lnTo>
                        <a:pt x="376" y="166"/>
                      </a:lnTo>
                      <a:lnTo>
                        <a:pt x="368" y="166"/>
                      </a:lnTo>
                      <a:lnTo>
                        <a:pt x="353" y="163"/>
                      </a:lnTo>
                      <a:lnTo>
                        <a:pt x="346" y="161"/>
                      </a:lnTo>
                      <a:lnTo>
                        <a:pt x="339" y="159"/>
                      </a:lnTo>
                      <a:lnTo>
                        <a:pt x="318" y="151"/>
                      </a:lnTo>
                      <a:lnTo>
                        <a:pt x="297" y="143"/>
                      </a:lnTo>
                      <a:lnTo>
                        <a:pt x="278" y="132"/>
                      </a:lnTo>
                      <a:lnTo>
                        <a:pt x="259" y="122"/>
                      </a:lnTo>
                      <a:lnTo>
                        <a:pt x="243" y="112"/>
                      </a:lnTo>
                      <a:lnTo>
                        <a:pt x="228" y="103"/>
                      </a:lnTo>
                      <a:lnTo>
                        <a:pt x="218" y="98"/>
                      </a:lnTo>
                      <a:lnTo>
                        <a:pt x="208" y="93"/>
                      </a:lnTo>
                      <a:lnTo>
                        <a:pt x="198" y="86"/>
                      </a:lnTo>
                      <a:lnTo>
                        <a:pt x="188" y="79"/>
                      </a:lnTo>
                      <a:lnTo>
                        <a:pt x="177" y="73"/>
                      </a:lnTo>
                      <a:lnTo>
                        <a:pt x="167" y="67"/>
                      </a:lnTo>
                      <a:lnTo>
                        <a:pt x="155" y="61"/>
                      </a:lnTo>
                      <a:lnTo>
                        <a:pt x="145" y="56"/>
                      </a:lnTo>
                      <a:lnTo>
                        <a:pt x="134" y="52"/>
                      </a:lnTo>
                      <a:lnTo>
                        <a:pt x="122" y="48"/>
                      </a:lnTo>
                      <a:lnTo>
                        <a:pt x="101" y="41"/>
                      </a:lnTo>
                      <a:lnTo>
                        <a:pt x="91" y="38"/>
                      </a:lnTo>
                      <a:lnTo>
                        <a:pt x="81" y="37"/>
                      </a:lnTo>
                      <a:lnTo>
                        <a:pt x="71" y="36"/>
                      </a:lnTo>
                      <a:lnTo>
                        <a:pt x="60" y="35"/>
                      </a:lnTo>
                      <a:lnTo>
                        <a:pt x="49" y="36"/>
                      </a:lnTo>
                      <a:lnTo>
                        <a:pt x="39" y="37"/>
                      </a:lnTo>
                      <a:lnTo>
                        <a:pt x="34" y="37"/>
                      </a:lnTo>
                      <a:lnTo>
                        <a:pt x="29" y="39"/>
                      </a:lnTo>
                      <a:lnTo>
                        <a:pt x="24" y="41"/>
                      </a:lnTo>
                      <a:lnTo>
                        <a:pt x="20" y="43"/>
                      </a:lnTo>
                      <a:lnTo>
                        <a:pt x="14" y="48"/>
                      </a:lnTo>
                      <a:lnTo>
                        <a:pt x="8" y="53"/>
                      </a:lnTo>
                      <a:lnTo>
                        <a:pt x="4" y="58"/>
                      </a:lnTo>
                      <a:lnTo>
                        <a:pt x="2" y="64"/>
                      </a:lnTo>
                      <a:lnTo>
                        <a:pt x="0" y="70"/>
                      </a:lnTo>
                      <a:lnTo>
                        <a:pt x="0" y="77"/>
                      </a:lnTo>
                      <a:lnTo>
                        <a:pt x="1" y="84"/>
                      </a:lnTo>
                      <a:lnTo>
                        <a:pt x="4" y="91"/>
                      </a:lnTo>
                      <a:lnTo>
                        <a:pt x="6" y="96"/>
                      </a:lnTo>
                      <a:lnTo>
                        <a:pt x="8" y="102"/>
                      </a:lnTo>
                      <a:lnTo>
                        <a:pt x="12" y="105"/>
                      </a:lnTo>
                      <a:lnTo>
                        <a:pt x="15" y="109"/>
                      </a:lnTo>
                      <a:lnTo>
                        <a:pt x="19" y="113"/>
                      </a:lnTo>
                      <a:lnTo>
                        <a:pt x="23" y="116"/>
                      </a:lnTo>
                      <a:lnTo>
                        <a:pt x="28" y="118"/>
                      </a:lnTo>
                      <a:lnTo>
                        <a:pt x="34" y="121"/>
                      </a:lnTo>
                      <a:lnTo>
                        <a:pt x="56" y="129"/>
                      </a:lnTo>
                      <a:lnTo>
                        <a:pt x="79" y="137"/>
                      </a:lnTo>
                      <a:lnTo>
                        <a:pt x="102" y="144"/>
                      </a:lnTo>
                      <a:lnTo>
                        <a:pt x="126" y="151"/>
                      </a:lnTo>
                      <a:lnTo>
                        <a:pt x="148" y="157"/>
                      </a:lnTo>
                      <a:lnTo>
                        <a:pt x="170" y="165"/>
                      </a:lnTo>
                      <a:lnTo>
                        <a:pt x="192" y="173"/>
                      </a:lnTo>
                      <a:lnTo>
                        <a:pt x="214" y="182"/>
                      </a:lnTo>
                      <a:lnTo>
                        <a:pt x="237" y="192"/>
                      </a:lnTo>
                      <a:lnTo>
                        <a:pt x="261" y="203"/>
                      </a:lnTo>
                      <a:lnTo>
                        <a:pt x="283" y="214"/>
                      </a:lnTo>
                      <a:lnTo>
                        <a:pt x="306" y="226"/>
                      </a:lnTo>
                      <a:lnTo>
                        <a:pt x="312" y="229"/>
                      </a:lnTo>
                      <a:lnTo>
                        <a:pt x="319" y="231"/>
                      </a:lnTo>
                      <a:lnTo>
                        <a:pt x="326" y="233"/>
                      </a:lnTo>
                      <a:lnTo>
                        <a:pt x="334" y="235"/>
                      </a:lnTo>
                      <a:lnTo>
                        <a:pt x="344" y="237"/>
                      </a:lnTo>
                      <a:lnTo>
                        <a:pt x="353" y="237"/>
                      </a:lnTo>
                      <a:lnTo>
                        <a:pt x="373" y="237"/>
                      </a:lnTo>
                      <a:lnTo>
                        <a:pt x="381" y="237"/>
                      </a:lnTo>
                      <a:lnTo>
                        <a:pt x="391" y="237"/>
                      </a:lnTo>
                      <a:lnTo>
                        <a:pt x="400" y="235"/>
                      </a:lnTo>
                      <a:lnTo>
                        <a:pt x="409" y="233"/>
                      </a:lnTo>
                      <a:lnTo>
                        <a:pt x="417" y="231"/>
                      </a:lnTo>
                      <a:lnTo>
                        <a:pt x="425" y="230"/>
                      </a:lnTo>
                      <a:lnTo>
                        <a:pt x="434" y="226"/>
                      </a:lnTo>
                      <a:lnTo>
                        <a:pt x="443" y="224"/>
                      </a:lnTo>
                      <a:lnTo>
                        <a:pt x="483" y="207"/>
                      </a:lnTo>
                      <a:lnTo>
                        <a:pt x="524" y="190"/>
                      </a:lnTo>
                      <a:lnTo>
                        <a:pt x="605" y="156"/>
                      </a:lnTo>
                      <a:lnTo>
                        <a:pt x="613" y="152"/>
                      </a:lnTo>
                      <a:lnTo>
                        <a:pt x="622" y="149"/>
                      </a:lnTo>
                      <a:lnTo>
                        <a:pt x="631" y="157"/>
                      </a:lnTo>
                      <a:lnTo>
                        <a:pt x="637" y="156"/>
                      </a:lnTo>
                      <a:lnTo>
                        <a:pt x="643" y="154"/>
                      </a:lnTo>
                      <a:lnTo>
                        <a:pt x="643" y="153"/>
                      </a:lnTo>
                      <a:lnTo>
                        <a:pt x="645" y="152"/>
                      </a:lnTo>
                      <a:lnTo>
                        <a:pt x="648" y="150"/>
                      </a:lnTo>
                      <a:lnTo>
                        <a:pt x="650" y="149"/>
                      </a:lnTo>
                      <a:lnTo>
                        <a:pt x="653" y="147"/>
                      </a:lnTo>
                      <a:lnTo>
                        <a:pt x="657" y="143"/>
                      </a:lnTo>
                      <a:lnTo>
                        <a:pt x="657" y="141"/>
                      </a:lnTo>
                      <a:lnTo>
                        <a:pt x="658" y="139"/>
                      </a:lnTo>
                      <a:lnTo>
                        <a:pt x="659" y="139"/>
                      </a:lnTo>
                      <a:lnTo>
                        <a:pt x="662" y="135"/>
                      </a:lnTo>
                      <a:lnTo>
                        <a:pt x="664" y="130"/>
                      </a:lnTo>
                      <a:lnTo>
                        <a:pt x="671" y="117"/>
                      </a:lnTo>
                      <a:lnTo>
                        <a:pt x="679" y="115"/>
                      </a:lnTo>
                      <a:lnTo>
                        <a:pt x="686" y="113"/>
                      </a:lnTo>
                      <a:lnTo>
                        <a:pt x="694" y="112"/>
                      </a:lnTo>
                      <a:lnTo>
                        <a:pt x="703" y="112"/>
                      </a:lnTo>
                      <a:lnTo>
                        <a:pt x="711" y="113"/>
                      </a:lnTo>
                      <a:lnTo>
                        <a:pt x="718" y="115"/>
                      </a:lnTo>
                      <a:lnTo>
                        <a:pt x="726" y="118"/>
                      </a:lnTo>
                      <a:lnTo>
                        <a:pt x="734" y="122"/>
                      </a:lnTo>
                      <a:lnTo>
                        <a:pt x="738" y="125"/>
                      </a:lnTo>
                      <a:lnTo>
                        <a:pt x="743" y="127"/>
                      </a:lnTo>
                      <a:lnTo>
                        <a:pt x="747" y="128"/>
                      </a:lnTo>
                      <a:lnTo>
                        <a:pt x="752" y="129"/>
                      </a:lnTo>
                      <a:lnTo>
                        <a:pt x="756" y="128"/>
                      </a:lnTo>
                      <a:lnTo>
                        <a:pt x="761" y="127"/>
                      </a:lnTo>
                      <a:lnTo>
                        <a:pt x="766" y="125"/>
                      </a:lnTo>
                      <a:lnTo>
                        <a:pt x="770" y="123"/>
                      </a:lnTo>
                      <a:lnTo>
                        <a:pt x="776" y="120"/>
                      </a:lnTo>
                      <a:lnTo>
                        <a:pt x="779" y="116"/>
                      </a:lnTo>
                      <a:lnTo>
                        <a:pt x="780" y="115"/>
                      </a:lnTo>
                      <a:lnTo>
                        <a:pt x="782" y="113"/>
                      </a:lnTo>
                      <a:lnTo>
                        <a:pt x="783" y="111"/>
                      </a:lnTo>
                      <a:lnTo>
                        <a:pt x="783" y="110"/>
                      </a:lnTo>
                      <a:lnTo>
                        <a:pt x="784" y="109"/>
                      </a:lnTo>
                      <a:lnTo>
                        <a:pt x="784" y="107"/>
                      </a:lnTo>
                      <a:lnTo>
                        <a:pt x="784" y="105"/>
                      </a:lnTo>
                      <a:lnTo>
                        <a:pt x="783" y="101"/>
                      </a:lnTo>
                      <a:lnTo>
                        <a:pt x="781" y="95"/>
                      </a:lnTo>
                      <a:lnTo>
                        <a:pt x="777" y="91"/>
                      </a:lnTo>
                      <a:lnTo>
                        <a:pt x="774" y="86"/>
                      </a:lnTo>
                      <a:lnTo>
                        <a:pt x="770" y="82"/>
                      </a:lnTo>
                      <a:lnTo>
                        <a:pt x="766" y="78"/>
                      </a:lnTo>
                      <a:lnTo>
                        <a:pt x="762" y="75"/>
                      </a:lnTo>
                      <a:lnTo>
                        <a:pt x="756" y="72"/>
                      </a:lnTo>
                      <a:lnTo>
                        <a:pt x="752" y="70"/>
                      </a:lnTo>
                      <a:lnTo>
                        <a:pt x="746" y="68"/>
                      </a:lnTo>
                      <a:lnTo>
                        <a:pt x="741" y="68"/>
                      </a:lnTo>
                      <a:lnTo>
                        <a:pt x="728" y="67"/>
                      </a:lnTo>
                      <a:lnTo>
                        <a:pt x="721" y="67"/>
                      </a:lnTo>
                      <a:lnTo>
                        <a:pt x="715" y="68"/>
                      </a:lnTo>
                      <a:lnTo>
                        <a:pt x="727" y="60"/>
                      </a:lnTo>
                      <a:lnTo>
                        <a:pt x="734" y="57"/>
                      </a:lnTo>
                      <a:lnTo>
                        <a:pt x="741" y="55"/>
                      </a:lnTo>
                      <a:lnTo>
                        <a:pt x="756" y="51"/>
                      </a:lnTo>
                      <a:lnTo>
                        <a:pt x="763" y="50"/>
                      </a:lnTo>
                      <a:lnTo>
                        <a:pt x="770" y="50"/>
                      </a:lnTo>
                      <a:lnTo>
                        <a:pt x="777" y="49"/>
                      </a:lnTo>
                      <a:lnTo>
                        <a:pt x="779" y="48"/>
                      </a:lnTo>
                      <a:lnTo>
                        <a:pt x="782" y="48"/>
                      </a:lnTo>
                      <a:lnTo>
                        <a:pt x="794" y="47"/>
                      </a:lnTo>
                      <a:lnTo>
                        <a:pt x="797" y="46"/>
                      </a:lnTo>
                      <a:lnTo>
                        <a:pt x="799" y="45"/>
                      </a:lnTo>
                      <a:lnTo>
                        <a:pt x="802" y="44"/>
                      </a:lnTo>
                      <a:lnTo>
                        <a:pt x="803" y="43"/>
                      </a:lnTo>
                      <a:lnTo>
                        <a:pt x="805" y="43"/>
                      </a:lnTo>
                      <a:lnTo>
                        <a:pt x="805" y="41"/>
                      </a:lnTo>
                      <a:lnTo>
                        <a:pt x="806" y="41"/>
                      </a:lnTo>
                      <a:lnTo>
                        <a:pt x="808" y="40"/>
                      </a:lnTo>
                      <a:lnTo>
                        <a:pt x="809" y="38"/>
                      </a:lnTo>
                      <a:lnTo>
                        <a:pt x="811" y="36"/>
                      </a:lnTo>
                      <a:lnTo>
                        <a:pt x="812" y="34"/>
                      </a:lnTo>
                      <a:lnTo>
                        <a:pt x="812" y="32"/>
                      </a:lnTo>
                      <a:lnTo>
                        <a:pt x="812" y="29"/>
                      </a:lnTo>
                      <a:lnTo>
                        <a:pt x="812" y="28"/>
                      </a:lnTo>
                      <a:lnTo>
                        <a:pt x="812" y="25"/>
                      </a:lnTo>
                      <a:lnTo>
                        <a:pt x="812" y="23"/>
                      </a:lnTo>
                      <a:lnTo>
                        <a:pt x="812" y="22"/>
                      </a:lnTo>
                      <a:lnTo>
                        <a:pt x="811" y="21"/>
                      </a:lnTo>
                      <a:lnTo>
                        <a:pt x="811" y="20"/>
                      </a:lnTo>
                      <a:lnTo>
                        <a:pt x="810" y="16"/>
                      </a:lnTo>
                      <a:lnTo>
                        <a:pt x="808" y="12"/>
                      </a:lnTo>
                      <a:lnTo>
                        <a:pt x="805" y="8"/>
                      </a:lnTo>
                      <a:lnTo>
                        <a:pt x="803" y="6"/>
                      </a:lnTo>
                      <a:lnTo>
                        <a:pt x="799" y="3"/>
                      </a:lnTo>
                      <a:lnTo>
                        <a:pt x="796" y="1"/>
                      </a:lnTo>
                      <a:lnTo>
                        <a:pt x="791" y="0"/>
                      </a:lnTo>
                      <a:lnTo>
                        <a:pt x="787" y="0"/>
                      </a:lnTo>
                      <a:lnTo>
                        <a:pt x="783" y="0"/>
                      </a:lnTo>
                      <a:lnTo>
                        <a:pt x="767" y="3"/>
                      </a:lnTo>
                      <a:lnTo>
                        <a:pt x="759" y="5"/>
                      </a:lnTo>
                      <a:lnTo>
                        <a:pt x="752" y="7"/>
                      </a:lnTo>
                      <a:lnTo>
                        <a:pt x="738" y="13"/>
                      </a:lnTo>
                      <a:lnTo>
                        <a:pt x="725" y="21"/>
                      </a:lnTo>
                      <a:lnTo>
                        <a:pt x="718" y="25"/>
                      </a:lnTo>
                      <a:lnTo>
                        <a:pt x="712" y="30"/>
                      </a:lnTo>
                      <a:lnTo>
                        <a:pt x="706" y="35"/>
                      </a:lnTo>
                      <a:lnTo>
                        <a:pt x="700" y="41"/>
                      </a:lnTo>
                      <a:lnTo>
                        <a:pt x="692" y="50"/>
                      </a:lnTo>
                      <a:lnTo>
                        <a:pt x="688" y="55"/>
                      </a:lnTo>
                      <a:lnTo>
                        <a:pt x="685" y="56"/>
                      </a:lnTo>
                      <a:lnTo>
                        <a:pt x="685" y="57"/>
                      </a:lnTo>
                      <a:lnTo>
                        <a:pt x="684" y="59"/>
                      </a:lnTo>
                      <a:lnTo>
                        <a:pt x="682" y="60"/>
                      </a:lnTo>
                      <a:lnTo>
                        <a:pt x="681" y="61"/>
                      </a:lnTo>
                      <a:lnTo>
                        <a:pt x="676" y="64"/>
                      </a:lnTo>
                      <a:lnTo>
                        <a:pt x="672" y="68"/>
                      </a:lnTo>
                      <a:lnTo>
                        <a:pt x="667" y="70"/>
                      </a:lnTo>
                      <a:lnTo>
                        <a:pt x="664" y="72"/>
                      </a:lnTo>
                      <a:lnTo>
                        <a:pt x="663" y="74"/>
                      </a:lnTo>
                      <a:lnTo>
                        <a:pt x="657" y="75"/>
                      </a:lnTo>
                      <a:lnTo>
                        <a:pt x="652" y="78"/>
                      </a:lnTo>
                      <a:lnTo>
                        <a:pt x="650" y="79"/>
                      </a:lnTo>
                      <a:lnTo>
                        <a:pt x="648" y="79"/>
                      </a:lnTo>
                      <a:lnTo>
                        <a:pt x="647" y="80"/>
                      </a:lnTo>
                      <a:lnTo>
                        <a:pt x="643" y="82"/>
                      </a:lnTo>
                      <a:lnTo>
                        <a:pt x="630" y="85"/>
                      </a:lnTo>
                      <a:lnTo>
                        <a:pt x="625" y="87"/>
                      </a:lnTo>
                      <a:lnTo>
                        <a:pt x="620" y="89"/>
                      </a:lnTo>
                      <a:lnTo>
                        <a:pt x="613" y="93"/>
                      </a:lnTo>
                      <a:lnTo>
                        <a:pt x="607" y="96"/>
                      </a:lnTo>
                      <a:lnTo>
                        <a:pt x="600" y="100"/>
                      </a:lnTo>
                      <a:lnTo>
                        <a:pt x="594" y="104"/>
                      </a:lnTo>
                      <a:lnTo>
                        <a:pt x="582" y="109"/>
                      </a:lnTo>
                      <a:lnTo>
                        <a:pt x="580" y="109"/>
                      </a:lnTo>
                      <a:lnTo>
                        <a:pt x="579" y="110"/>
                      </a:lnTo>
                      <a:lnTo>
                        <a:pt x="576" y="111"/>
                      </a:lnTo>
                      <a:lnTo>
                        <a:pt x="571" y="114"/>
                      </a:lnTo>
                      <a:lnTo>
                        <a:pt x="558" y="119"/>
                      </a:lnTo>
                      <a:lnTo>
                        <a:pt x="547" y="123"/>
                      </a:lnTo>
                      <a:lnTo>
                        <a:pt x="535" y="128"/>
                      </a:lnTo>
                      <a:lnTo>
                        <a:pt x="523" y="132"/>
                      </a:lnTo>
                      <a:lnTo>
                        <a:pt x="499" y="141"/>
                      </a:lnTo>
                      <a:lnTo>
                        <a:pt x="487" y="144"/>
                      </a:lnTo>
                      <a:lnTo>
                        <a:pt x="474" y="148"/>
                      </a:lnTo>
                      <a:lnTo>
                        <a:pt x="450" y="154"/>
                      </a:lnTo>
                      <a:lnTo>
                        <a:pt x="424" y="159"/>
                      </a:lnTo>
                      <a:lnTo>
                        <a:pt x="412" y="162"/>
                      </a:lnTo>
                      <a:lnTo>
                        <a:pt x="400" y="16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93" name="Freeform 47"/>
                <p:cNvSpPr>
                  <a:spLocks noChangeAspect="1"/>
                </p:cNvSpPr>
                <p:nvPr/>
              </p:nvSpPr>
              <p:spPr bwMode="auto">
                <a:xfrm>
                  <a:off x="1861" y="2608"/>
                  <a:ext cx="480" cy="486"/>
                </a:xfrm>
                <a:custGeom>
                  <a:avLst/>
                  <a:gdLst>
                    <a:gd name="T0" fmla="*/ 12 w 480"/>
                    <a:gd name="T1" fmla="*/ 76 h 486"/>
                    <a:gd name="T2" fmla="*/ 2 w 480"/>
                    <a:gd name="T3" fmla="*/ 99 h 486"/>
                    <a:gd name="T4" fmla="*/ 2 w 480"/>
                    <a:gd name="T5" fmla="*/ 156 h 486"/>
                    <a:gd name="T6" fmla="*/ 11 w 480"/>
                    <a:gd name="T7" fmla="*/ 205 h 486"/>
                    <a:gd name="T8" fmla="*/ 32 w 480"/>
                    <a:gd name="T9" fmla="*/ 272 h 486"/>
                    <a:gd name="T10" fmla="*/ 60 w 480"/>
                    <a:gd name="T11" fmla="*/ 338 h 486"/>
                    <a:gd name="T12" fmla="*/ 81 w 480"/>
                    <a:gd name="T13" fmla="*/ 361 h 486"/>
                    <a:gd name="T14" fmla="*/ 106 w 480"/>
                    <a:gd name="T15" fmla="*/ 375 h 486"/>
                    <a:gd name="T16" fmla="*/ 127 w 480"/>
                    <a:gd name="T17" fmla="*/ 398 h 486"/>
                    <a:gd name="T18" fmla="*/ 106 w 480"/>
                    <a:gd name="T19" fmla="*/ 437 h 486"/>
                    <a:gd name="T20" fmla="*/ 105 w 480"/>
                    <a:gd name="T21" fmla="*/ 452 h 486"/>
                    <a:gd name="T22" fmla="*/ 116 w 480"/>
                    <a:gd name="T23" fmla="*/ 465 h 486"/>
                    <a:gd name="T24" fmla="*/ 161 w 480"/>
                    <a:gd name="T25" fmla="*/ 458 h 486"/>
                    <a:gd name="T26" fmla="*/ 173 w 480"/>
                    <a:gd name="T27" fmla="*/ 484 h 486"/>
                    <a:gd name="T28" fmla="*/ 182 w 480"/>
                    <a:gd name="T29" fmla="*/ 486 h 486"/>
                    <a:gd name="T30" fmla="*/ 187 w 480"/>
                    <a:gd name="T31" fmla="*/ 486 h 486"/>
                    <a:gd name="T32" fmla="*/ 194 w 480"/>
                    <a:gd name="T33" fmla="*/ 484 h 486"/>
                    <a:gd name="T34" fmla="*/ 205 w 480"/>
                    <a:gd name="T35" fmla="*/ 474 h 486"/>
                    <a:gd name="T36" fmla="*/ 244 w 480"/>
                    <a:gd name="T37" fmla="*/ 479 h 486"/>
                    <a:gd name="T38" fmla="*/ 248 w 480"/>
                    <a:gd name="T39" fmla="*/ 474 h 486"/>
                    <a:gd name="T40" fmla="*/ 254 w 480"/>
                    <a:gd name="T41" fmla="*/ 463 h 486"/>
                    <a:gd name="T42" fmla="*/ 254 w 480"/>
                    <a:gd name="T43" fmla="*/ 458 h 486"/>
                    <a:gd name="T44" fmla="*/ 252 w 480"/>
                    <a:gd name="T45" fmla="*/ 447 h 486"/>
                    <a:gd name="T46" fmla="*/ 247 w 480"/>
                    <a:gd name="T47" fmla="*/ 430 h 486"/>
                    <a:gd name="T48" fmla="*/ 245 w 480"/>
                    <a:gd name="T49" fmla="*/ 396 h 486"/>
                    <a:gd name="T50" fmla="*/ 235 w 480"/>
                    <a:gd name="T51" fmla="*/ 371 h 486"/>
                    <a:gd name="T52" fmla="*/ 194 w 480"/>
                    <a:gd name="T53" fmla="*/ 344 h 486"/>
                    <a:gd name="T54" fmla="*/ 136 w 480"/>
                    <a:gd name="T55" fmla="*/ 323 h 486"/>
                    <a:gd name="T56" fmla="*/ 117 w 480"/>
                    <a:gd name="T57" fmla="*/ 312 h 486"/>
                    <a:gd name="T58" fmla="*/ 100 w 480"/>
                    <a:gd name="T59" fmla="*/ 290 h 486"/>
                    <a:gd name="T60" fmla="*/ 85 w 480"/>
                    <a:gd name="T61" fmla="*/ 243 h 486"/>
                    <a:gd name="T62" fmla="*/ 75 w 480"/>
                    <a:gd name="T63" fmla="*/ 187 h 486"/>
                    <a:gd name="T64" fmla="*/ 71 w 480"/>
                    <a:gd name="T65" fmla="*/ 138 h 486"/>
                    <a:gd name="T66" fmla="*/ 101 w 480"/>
                    <a:gd name="T67" fmla="*/ 103 h 486"/>
                    <a:gd name="T68" fmla="*/ 176 w 480"/>
                    <a:gd name="T69" fmla="*/ 87 h 486"/>
                    <a:gd name="T70" fmla="*/ 235 w 480"/>
                    <a:gd name="T71" fmla="*/ 88 h 486"/>
                    <a:gd name="T72" fmla="*/ 344 w 480"/>
                    <a:gd name="T73" fmla="*/ 110 h 486"/>
                    <a:gd name="T74" fmla="*/ 427 w 480"/>
                    <a:gd name="T75" fmla="*/ 125 h 486"/>
                    <a:gd name="T76" fmla="*/ 439 w 480"/>
                    <a:gd name="T77" fmla="*/ 123 h 486"/>
                    <a:gd name="T78" fmla="*/ 454 w 480"/>
                    <a:gd name="T79" fmla="*/ 116 h 486"/>
                    <a:gd name="T80" fmla="*/ 467 w 480"/>
                    <a:gd name="T81" fmla="*/ 105 h 486"/>
                    <a:gd name="T82" fmla="*/ 478 w 480"/>
                    <a:gd name="T83" fmla="*/ 79 h 486"/>
                    <a:gd name="T84" fmla="*/ 476 w 480"/>
                    <a:gd name="T85" fmla="*/ 44 h 486"/>
                    <a:gd name="T86" fmla="*/ 475 w 480"/>
                    <a:gd name="T87" fmla="*/ 40 h 486"/>
                    <a:gd name="T88" fmla="*/ 458 w 480"/>
                    <a:gd name="T89" fmla="*/ 21 h 486"/>
                    <a:gd name="T90" fmla="*/ 403 w 480"/>
                    <a:gd name="T91" fmla="*/ 8 h 486"/>
                    <a:gd name="T92" fmla="*/ 329 w 480"/>
                    <a:gd name="T93" fmla="*/ 0 h 486"/>
                    <a:gd name="T94" fmla="*/ 256 w 480"/>
                    <a:gd name="T95" fmla="*/ 4 h 486"/>
                    <a:gd name="T96" fmla="*/ 95 w 480"/>
                    <a:gd name="T97" fmla="*/ 40 h 4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0"/>
                    <a:gd name="T148" fmla="*/ 0 h 486"/>
                    <a:gd name="T149" fmla="*/ 480 w 480"/>
                    <a:gd name="T150" fmla="*/ 486 h 4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0" h="486">
                      <a:moveTo>
                        <a:pt x="28" y="65"/>
                      </a:moveTo>
                      <a:lnTo>
                        <a:pt x="22" y="68"/>
                      </a:lnTo>
                      <a:lnTo>
                        <a:pt x="17" y="72"/>
                      </a:lnTo>
                      <a:lnTo>
                        <a:pt x="12" y="76"/>
                      </a:lnTo>
                      <a:lnTo>
                        <a:pt x="9" y="81"/>
                      </a:lnTo>
                      <a:lnTo>
                        <a:pt x="5" y="86"/>
                      </a:lnTo>
                      <a:lnTo>
                        <a:pt x="4" y="92"/>
                      </a:lnTo>
                      <a:lnTo>
                        <a:pt x="2" y="99"/>
                      </a:lnTo>
                      <a:lnTo>
                        <a:pt x="2" y="106"/>
                      </a:lnTo>
                      <a:lnTo>
                        <a:pt x="0" y="119"/>
                      </a:lnTo>
                      <a:lnTo>
                        <a:pt x="0" y="131"/>
                      </a:lnTo>
                      <a:lnTo>
                        <a:pt x="2" y="156"/>
                      </a:lnTo>
                      <a:lnTo>
                        <a:pt x="3" y="169"/>
                      </a:lnTo>
                      <a:lnTo>
                        <a:pt x="4" y="181"/>
                      </a:lnTo>
                      <a:lnTo>
                        <a:pt x="7" y="193"/>
                      </a:lnTo>
                      <a:lnTo>
                        <a:pt x="11" y="205"/>
                      </a:lnTo>
                      <a:lnTo>
                        <a:pt x="15" y="222"/>
                      </a:lnTo>
                      <a:lnTo>
                        <a:pt x="20" y="239"/>
                      </a:lnTo>
                      <a:lnTo>
                        <a:pt x="26" y="256"/>
                      </a:lnTo>
                      <a:lnTo>
                        <a:pt x="32" y="272"/>
                      </a:lnTo>
                      <a:lnTo>
                        <a:pt x="42" y="297"/>
                      </a:lnTo>
                      <a:lnTo>
                        <a:pt x="53" y="323"/>
                      </a:lnTo>
                      <a:lnTo>
                        <a:pt x="56" y="331"/>
                      </a:lnTo>
                      <a:lnTo>
                        <a:pt x="60" y="338"/>
                      </a:lnTo>
                      <a:lnTo>
                        <a:pt x="64" y="345"/>
                      </a:lnTo>
                      <a:lnTo>
                        <a:pt x="69" y="351"/>
                      </a:lnTo>
                      <a:lnTo>
                        <a:pt x="75" y="356"/>
                      </a:lnTo>
                      <a:lnTo>
                        <a:pt x="81" y="361"/>
                      </a:lnTo>
                      <a:lnTo>
                        <a:pt x="88" y="366"/>
                      </a:lnTo>
                      <a:lnTo>
                        <a:pt x="97" y="370"/>
                      </a:lnTo>
                      <a:lnTo>
                        <a:pt x="102" y="373"/>
                      </a:lnTo>
                      <a:lnTo>
                        <a:pt x="106" y="375"/>
                      </a:lnTo>
                      <a:lnTo>
                        <a:pt x="114" y="381"/>
                      </a:lnTo>
                      <a:lnTo>
                        <a:pt x="121" y="389"/>
                      </a:lnTo>
                      <a:lnTo>
                        <a:pt x="124" y="394"/>
                      </a:lnTo>
                      <a:lnTo>
                        <a:pt x="127" y="398"/>
                      </a:lnTo>
                      <a:lnTo>
                        <a:pt x="119" y="407"/>
                      </a:lnTo>
                      <a:lnTo>
                        <a:pt x="114" y="416"/>
                      </a:lnTo>
                      <a:lnTo>
                        <a:pt x="109" y="426"/>
                      </a:lnTo>
                      <a:lnTo>
                        <a:pt x="106" y="437"/>
                      </a:lnTo>
                      <a:lnTo>
                        <a:pt x="104" y="440"/>
                      </a:lnTo>
                      <a:lnTo>
                        <a:pt x="104" y="445"/>
                      </a:lnTo>
                      <a:lnTo>
                        <a:pt x="104" y="449"/>
                      </a:lnTo>
                      <a:lnTo>
                        <a:pt x="105" y="452"/>
                      </a:lnTo>
                      <a:lnTo>
                        <a:pt x="107" y="456"/>
                      </a:lnTo>
                      <a:lnTo>
                        <a:pt x="109" y="459"/>
                      </a:lnTo>
                      <a:lnTo>
                        <a:pt x="112" y="462"/>
                      </a:lnTo>
                      <a:lnTo>
                        <a:pt x="116" y="465"/>
                      </a:lnTo>
                      <a:lnTo>
                        <a:pt x="123" y="468"/>
                      </a:lnTo>
                      <a:lnTo>
                        <a:pt x="131" y="471"/>
                      </a:lnTo>
                      <a:lnTo>
                        <a:pt x="140" y="472"/>
                      </a:lnTo>
                      <a:lnTo>
                        <a:pt x="161" y="458"/>
                      </a:lnTo>
                      <a:lnTo>
                        <a:pt x="162" y="474"/>
                      </a:lnTo>
                      <a:lnTo>
                        <a:pt x="165" y="478"/>
                      </a:lnTo>
                      <a:lnTo>
                        <a:pt x="169" y="481"/>
                      </a:lnTo>
                      <a:lnTo>
                        <a:pt x="173" y="484"/>
                      </a:lnTo>
                      <a:lnTo>
                        <a:pt x="177" y="486"/>
                      </a:lnTo>
                      <a:lnTo>
                        <a:pt x="180" y="486"/>
                      </a:lnTo>
                      <a:lnTo>
                        <a:pt x="181" y="486"/>
                      </a:lnTo>
                      <a:lnTo>
                        <a:pt x="182" y="486"/>
                      </a:lnTo>
                      <a:lnTo>
                        <a:pt x="183" y="486"/>
                      </a:lnTo>
                      <a:lnTo>
                        <a:pt x="186" y="486"/>
                      </a:lnTo>
                      <a:lnTo>
                        <a:pt x="187" y="486"/>
                      </a:lnTo>
                      <a:lnTo>
                        <a:pt x="189" y="486"/>
                      </a:lnTo>
                      <a:lnTo>
                        <a:pt x="190" y="485"/>
                      </a:lnTo>
                      <a:lnTo>
                        <a:pt x="191" y="485"/>
                      </a:lnTo>
                      <a:lnTo>
                        <a:pt x="194" y="484"/>
                      </a:lnTo>
                      <a:lnTo>
                        <a:pt x="196" y="482"/>
                      </a:lnTo>
                      <a:lnTo>
                        <a:pt x="200" y="480"/>
                      </a:lnTo>
                      <a:lnTo>
                        <a:pt x="202" y="478"/>
                      </a:lnTo>
                      <a:lnTo>
                        <a:pt x="205" y="474"/>
                      </a:lnTo>
                      <a:lnTo>
                        <a:pt x="210" y="474"/>
                      </a:lnTo>
                      <a:lnTo>
                        <a:pt x="222" y="482"/>
                      </a:lnTo>
                      <a:lnTo>
                        <a:pt x="242" y="481"/>
                      </a:lnTo>
                      <a:lnTo>
                        <a:pt x="244" y="479"/>
                      </a:lnTo>
                      <a:lnTo>
                        <a:pt x="246" y="477"/>
                      </a:lnTo>
                      <a:lnTo>
                        <a:pt x="247" y="475"/>
                      </a:lnTo>
                      <a:lnTo>
                        <a:pt x="247" y="474"/>
                      </a:lnTo>
                      <a:lnTo>
                        <a:pt x="248" y="474"/>
                      </a:lnTo>
                      <a:lnTo>
                        <a:pt x="250" y="472"/>
                      </a:lnTo>
                      <a:lnTo>
                        <a:pt x="252" y="467"/>
                      </a:lnTo>
                      <a:lnTo>
                        <a:pt x="253" y="465"/>
                      </a:lnTo>
                      <a:lnTo>
                        <a:pt x="254" y="463"/>
                      </a:lnTo>
                      <a:lnTo>
                        <a:pt x="254" y="460"/>
                      </a:lnTo>
                      <a:lnTo>
                        <a:pt x="254" y="458"/>
                      </a:lnTo>
                      <a:lnTo>
                        <a:pt x="254" y="455"/>
                      </a:lnTo>
                      <a:lnTo>
                        <a:pt x="254" y="452"/>
                      </a:lnTo>
                      <a:lnTo>
                        <a:pt x="252" y="447"/>
                      </a:lnTo>
                      <a:lnTo>
                        <a:pt x="251" y="441"/>
                      </a:lnTo>
                      <a:lnTo>
                        <a:pt x="248" y="435"/>
                      </a:lnTo>
                      <a:lnTo>
                        <a:pt x="247" y="432"/>
                      </a:lnTo>
                      <a:lnTo>
                        <a:pt x="247" y="430"/>
                      </a:lnTo>
                      <a:lnTo>
                        <a:pt x="246" y="423"/>
                      </a:lnTo>
                      <a:lnTo>
                        <a:pt x="247" y="416"/>
                      </a:lnTo>
                      <a:lnTo>
                        <a:pt x="247" y="406"/>
                      </a:lnTo>
                      <a:lnTo>
                        <a:pt x="245" y="396"/>
                      </a:lnTo>
                      <a:lnTo>
                        <a:pt x="244" y="391"/>
                      </a:lnTo>
                      <a:lnTo>
                        <a:pt x="244" y="387"/>
                      </a:lnTo>
                      <a:lnTo>
                        <a:pt x="240" y="379"/>
                      </a:lnTo>
                      <a:lnTo>
                        <a:pt x="235" y="371"/>
                      </a:lnTo>
                      <a:lnTo>
                        <a:pt x="229" y="364"/>
                      </a:lnTo>
                      <a:lnTo>
                        <a:pt x="222" y="359"/>
                      </a:lnTo>
                      <a:lnTo>
                        <a:pt x="214" y="353"/>
                      </a:lnTo>
                      <a:lnTo>
                        <a:pt x="194" y="344"/>
                      </a:lnTo>
                      <a:lnTo>
                        <a:pt x="176" y="335"/>
                      </a:lnTo>
                      <a:lnTo>
                        <a:pt x="156" y="328"/>
                      </a:lnTo>
                      <a:lnTo>
                        <a:pt x="146" y="325"/>
                      </a:lnTo>
                      <a:lnTo>
                        <a:pt x="136" y="323"/>
                      </a:lnTo>
                      <a:lnTo>
                        <a:pt x="132" y="322"/>
                      </a:lnTo>
                      <a:lnTo>
                        <a:pt x="129" y="321"/>
                      </a:lnTo>
                      <a:lnTo>
                        <a:pt x="124" y="317"/>
                      </a:lnTo>
                      <a:lnTo>
                        <a:pt x="117" y="312"/>
                      </a:lnTo>
                      <a:lnTo>
                        <a:pt x="112" y="308"/>
                      </a:lnTo>
                      <a:lnTo>
                        <a:pt x="108" y="302"/>
                      </a:lnTo>
                      <a:lnTo>
                        <a:pt x="103" y="296"/>
                      </a:lnTo>
                      <a:lnTo>
                        <a:pt x="100" y="290"/>
                      </a:lnTo>
                      <a:lnTo>
                        <a:pt x="96" y="283"/>
                      </a:lnTo>
                      <a:lnTo>
                        <a:pt x="94" y="276"/>
                      </a:lnTo>
                      <a:lnTo>
                        <a:pt x="92" y="270"/>
                      </a:lnTo>
                      <a:lnTo>
                        <a:pt x="85" y="243"/>
                      </a:lnTo>
                      <a:lnTo>
                        <a:pt x="81" y="229"/>
                      </a:lnTo>
                      <a:lnTo>
                        <a:pt x="80" y="215"/>
                      </a:lnTo>
                      <a:lnTo>
                        <a:pt x="77" y="201"/>
                      </a:lnTo>
                      <a:lnTo>
                        <a:pt x="75" y="187"/>
                      </a:lnTo>
                      <a:lnTo>
                        <a:pt x="74" y="173"/>
                      </a:lnTo>
                      <a:lnTo>
                        <a:pt x="74" y="159"/>
                      </a:lnTo>
                      <a:lnTo>
                        <a:pt x="73" y="148"/>
                      </a:lnTo>
                      <a:lnTo>
                        <a:pt x="71" y="138"/>
                      </a:lnTo>
                      <a:lnTo>
                        <a:pt x="67" y="119"/>
                      </a:lnTo>
                      <a:lnTo>
                        <a:pt x="78" y="113"/>
                      </a:lnTo>
                      <a:lnTo>
                        <a:pt x="89" y="108"/>
                      </a:lnTo>
                      <a:lnTo>
                        <a:pt x="101" y="103"/>
                      </a:lnTo>
                      <a:lnTo>
                        <a:pt x="112" y="99"/>
                      </a:lnTo>
                      <a:lnTo>
                        <a:pt x="137" y="92"/>
                      </a:lnTo>
                      <a:lnTo>
                        <a:pt x="162" y="89"/>
                      </a:lnTo>
                      <a:lnTo>
                        <a:pt x="176" y="87"/>
                      </a:lnTo>
                      <a:lnTo>
                        <a:pt x="191" y="86"/>
                      </a:lnTo>
                      <a:lnTo>
                        <a:pt x="206" y="85"/>
                      </a:lnTo>
                      <a:lnTo>
                        <a:pt x="221" y="86"/>
                      </a:lnTo>
                      <a:lnTo>
                        <a:pt x="235" y="88"/>
                      </a:lnTo>
                      <a:lnTo>
                        <a:pt x="250" y="90"/>
                      </a:lnTo>
                      <a:lnTo>
                        <a:pt x="265" y="92"/>
                      </a:lnTo>
                      <a:lnTo>
                        <a:pt x="279" y="96"/>
                      </a:lnTo>
                      <a:lnTo>
                        <a:pt x="344" y="110"/>
                      </a:lnTo>
                      <a:lnTo>
                        <a:pt x="377" y="117"/>
                      </a:lnTo>
                      <a:lnTo>
                        <a:pt x="410" y="123"/>
                      </a:lnTo>
                      <a:lnTo>
                        <a:pt x="418" y="124"/>
                      </a:lnTo>
                      <a:lnTo>
                        <a:pt x="427" y="125"/>
                      </a:lnTo>
                      <a:lnTo>
                        <a:pt x="433" y="124"/>
                      </a:lnTo>
                      <a:lnTo>
                        <a:pt x="435" y="123"/>
                      </a:lnTo>
                      <a:lnTo>
                        <a:pt x="437" y="123"/>
                      </a:lnTo>
                      <a:lnTo>
                        <a:pt x="439" y="123"/>
                      </a:lnTo>
                      <a:lnTo>
                        <a:pt x="444" y="121"/>
                      </a:lnTo>
                      <a:lnTo>
                        <a:pt x="449" y="119"/>
                      </a:lnTo>
                      <a:lnTo>
                        <a:pt x="452" y="117"/>
                      </a:lnTo>
                      <a:lnTo>
                        <a:pt x="454" y="116"/>
                      </a:lnTo>
                      <a:lnTo>
                        <a:pt x="456" y="114"/>
                      </a:lnTo>
                      <a:lnTo>
                        <a:pt x="459" y="113"/>
                      </a:lnTo>
                      <a:lnTo>
                        <a:pt x="462" y="109"/>
                      </a:lnTo>
                      <a:lnTo>
                        <a:pt x="467" y="105"/>
                      </a:lnTo>
                      <a:lnTo>
                        <a:pt x="472" y="96"/>
                      </a:lnTo>
                      <a:lnTo>
                        <a:pt x="476" y="88"/>
                      </a:lnTo>
                      <a:lnTo>
                        <a:pt x="477" y="83"/>
                      </a:lnTo>
                      <a:lnTo>
                        <a:pt x="478" y="79"/>
                      </a:lnTo>
                      <a:lnTo>
                        <a:pt x="480" y="70"/>
                      </a:lnTo>
                      <a:lnTo>
                        <a:pt x="480" y="62"/>
                      </a:lnTo>
                      <a:lnTo>
                        <a:pt x="478" y="53"/>
                      </a:lnTo>
                      <a:lnTo>
                        <a:pt x="476" y="44"/>
                      </a:lnTo>
                      <a:lnTo>
                        <a:pt x="476" y="42"/>
                      </a:lnTo>
                      <a:lnTo>
                        <a:pt x="475" y="42"/>
                      </a:lnTo>
                      <a:lnTo>
                        <a:pt x="475" y="40"/>
                      </a:lnTo>
                      <a:lnTo>
                        <a:pt x="473" y="35"/>
                      </a:lnTo>
                      <a:lnTo>
                        <a:pt x="469" y="29"/>
                      </a:lnTo>
                      <a:lnTo>
                        <a:pt x="464" y="25"/>
                      </a:lnTo>
                      <a:lnTo>
                        <a:pt x="458" y="21"/>
                      </a:lnTo>
                      <a:lnTo>
                        <a:pt x="455" y="20"/>
                      </a:lnTo>
                      <a:lnTo>
                        <a:pt x="452" y="19"/>
                      </a:lnTo>
                      <a:lnTo>
                        <a:pt x="427" y="13"/>
                      </a:lnTo>
                      <a:lnTo>
                        <a:pt x="403" y="8"/>
                      </a:lnTo>
                      <a:lnTo>
                        <a:pt x="378" y="4"/>
                      </a:lnTo>
                      <a:lnTo>
                        <a:pt x="354" y="2"/>
                      </a:lnTo>
                      <a:lnTo>
                        <a:pt x="342" y="1"/>
                      </a:lnTo>
                      <a:lnTo>
                        <a:pt x="329" y="0"/>
                      </a:lnTo>
                      <a:lnTo>
                        <a:pt x="305" y="0"/>
                      </a:lnTo>
                      <a:lnTo>
                        <a:pt x="292" y="0"/>
                      </a:lnTo>
                      <a:lnTo>
                        <a:pt x="280" y="1"/>
                      </a:lnTo>
                      <a:lnTo>
                        <a:pt x="256" y="4"/>
                      </a:lnTo>
                      <a:lnTo>
                        <a:pt x="214" y="9"/>
                      </a:lnTo>
                      <a:lnTo>
                        <a:pt x="174" y="17"/>
                      </a:lnTo>
                      <a:lnTo>
                        <a:pt x="134" y="28"/>
                      </a:lnTo>
                      <a:lnTo>
                        <a:pt x="95" y="40"/>
                      </a:lnTo>
                      <a:lnTo>
                        <a:pt x="61" y="52"/>
                      </a:lnTo>
                      <a:lnTo>
                        <a:pt x="28" y="6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94" name="Freeform 48"/>
                <p:cNvSpPr>
                  <a:spLocks noChangeAspect="1"/>
                </p:cNvSpPr>
                <p:nvPr/>
              </p:nvSpPr>
              <p:spPr bwMode="auto">
                <a:xfrm>
                  <a:off x="2282" y="3046"/>
                  <a:ext cx="804" cy="669"/>
                </a:xfrm>
                <a:custGeom>
                  <a:avLst/>
                  <a:gdLst>
                    <a:gd name="T0" fmla="*/ 4 w 804"/>
                    <a:gd name="T1" fmla="*/ 81 h 669"/>
                    <a:gd name="T2" fmla="*/ 14 w 804"/>
                    <a:gd name="T3" fmla="*/ 102 h 669"/>
                    <a:gd name="T4" fmla="*/ 33 w 804"/>
                    <a:gd name="T5" fmla="*/ 117 h 669"/>
                    <a:gd name="T6" fmla="*/ 77 w 804"/>
                    <a:gd name="T7" fmla="*/ 137 h 669"/>
                    <a:gd name="T8" fmla="*/ 292 w 804"/>
                    <a:gd name="T9" fmla="*/ 202 h 669"/>
                    <a:gd name="T10" fmla="*/ 338 w 804"/>
                    <a:gd name="T11" fmla="*/ 225 h 669"/>
                    <a:gd name="T12" fmla="*/ 351 w 804"/>
                    <a:gd name="T13" fmla="*/ 247 h 669"/>
                    <a:gd name="T14" fmla="*/ 354 w 804"/>
                    <a:gd name="T15" fmla="*/ 275 h 669"/>
                    <a:gd name="T16" fmla="*/ 346 w 804"/>
                    <a:gd name="T17" fmla="*/ 315 h 669"/>
                    <a:gd name="T18" fmla="*/ 346 w 804"/>
                    <a:gd name="T19" fmla="*/ 356 h 669"/>
                    <a:gd name="T20" fmla="*/ 358 w 804"/>
                    <a:gd name="T21" fmla="*/ 376 h 669"/>
                    <a:gd name="T22" fmla="*/ 384 w 804"/>
                    <a:gd name="T23" fmla="*/ 427 h 669"/>
                    <a:gd name="T24" fmla="*/ 429 w 804"/>
                    <a:gd name="T25" fmla="*/ 494 h 669"/>
                    <a:gd name="T26" fmla="*/ 455 w 804"/>
                    <a:gd name="T27" fmla="*/ 535 h 669"/>
                    <a:gd name="T28" fmla="*/ 482 w 804"/>
                    <a:gd name="T29" fmla="*/ 580 h 669"/>
                    <a:gd name="T30" fmla="*/ 498 w 804"/>
                    <a:gd name="T31" fmla="*/ 624 h 669"/>
                    <a:gd name="T32" fmla="*/ 510 w 804"/>
                    <a:gd name="T33" fmla="*/ 645 h 669"/>
                    <a:gd name="T34" fmla="*/ 525 w 804"/>
                    <a:gd name="T35" fmla="*/ 659 h 669"/>
                    <a:gd name="T36" fmla="*/ 547 w 804"/>
                    <a:gd name="T37" fmla="*/ 667 h 669"/>
                    <a:gd name="T38" fmla="*/ 573 w 804"/>
                    <a:gd name="T39" fmla="*/ 667 h 669"/>
                    <a:gd name="T40" fmla="*/ 577 w 804"/>
                    <a:gd name="T41" fmla="*/ 664 h 669"/>
                    <a:gd name="T42" fmla="*/ 581 w 804"/>
                    <a:gd name="T43" fmla="*/ 661 h 669"/>
                    <a:gd name="T44" fmla="*/ 600 w 804"/>
                    <a:gd name="T45" fmla="*/ 626 h 669"/>
                    <a:gd name="T46" fmla="*/ 605 w 804"/>
                    <a:gd name="T47" fmla="*/ 615 h 669"/>
                    <a:gd name="T48" fmla="*/ 621 w 804"/>
                    <a:gd name="T49" fmla="*/ 588 h 669"/>
                    <a:gd name="T50" fmla="*/ 673 w 804"/>
                    <a:gd name="T51" fmla="*/ 551 h 669"/>
                    <a:gd name="T52" fmla="*/ 732 w 804"/>
                    <a:gd name="T53" fmla="*/ 531 h 669"/>
                    <a:gd name="T54" fmla="*/ 779 w 804"/>
                    <a:gd name="T55" fmla="*/ 529 h 669"/>
                    <a:gd name="T56" fmla="*/ 784 w 804"/>
                    <a:gd name="T57" fmla="*/ 528 h 669"/>
                    <a:gd name="T58" fmla="*/ 796 w 804"/>
                    <a:gd name="T59" fmla="*/ 520 h 669"/>
                    <a:gd name="T60" fmla="*/ 803 w 804"/>
                    <a:gd name="T61" fmla="*/ 509 h 669"/>
                    <a:gd name="T62" fmla="*/ 804 w 804"/>
                    <a:gd name="T63" fmla="*/ 503 h 669"/>
                    <a:gd name="T64" fmla="*/ 803 w 804"/>
                    <a:gd name="T65" fmla="*/ 490 h 669"/>
                    <a:gd name="T66" fmla="*/ 798 w 804"/>
                    <a:gd name="T67" fmla="*/ 479 h 669"/>
                    <a:gd name="T68" fmla="*/ 789 w 804"/>
                    <a:gd name="T69" fmla="*/ 459 h 669"/>
                    <a:gd name="T70" fmla="*/ 765 w 804"/>
                    <a:gd name="T71" fmla="*/ 437 h 669"/>
                    <a:gd name="T72" fmla="*/ 741 w 804"/>
                    <a:gd name="T73" fmla="*/ 430 h 669"/>
                    <a:gd name="T74" fmla="*/ 703 w 804"/>
                    <a:gd name="T75" fmla="*/ 437 h 669"/>
                    <a:gd name="T76" fmla="*/ 670 w 804"/>
                    <a:gd name="T77" fmla="*/ 456 h 669"/>
                    <a:gd name="T78" fmla="*/ 597 w 804"/>
                    <a:gd name="T79" fmla="*/ 513 h 669"/>
                    <a:gd name="T80" fmla="*/ 571 w 804"/>
                    <a:gd name="T81" fmla="*/ 546 h 669"/>
                    <a:gd name="T82" fmla="*/ 557 w 804"/>
                    <a:gd name="T83" fmla="*/ 565 h 669"/>
                    <a:gd name="T84" fmla="*/ 529 w 804"/>
                    <a:gd name="T85" fmla="*/ 530 h 669"/>
                    <a:gd name="T86" fmla="*/ 501 w 804"/>
                    <a:gd name="T87" fmla="*/ 478 h 669"/>
                    <a:gd name="T88" fmla="*/ 471 w 804"/>
                    <a:gd name="T89" fmla="*/ 406 h 669"/>
                    <a:gd name="T90" fmla="*/ 447 w 804"/>
                    <a:gd name="T91" fmla="*/ 335 h 669"/>
                    <a:gd name="T92" fmla="*/ 438 w 804"/>
                    <a:gd name="T93" fmla="*/ 281 h 669"/>
                    <a:gd name="T94" fmla="*/ 437 w 804"/>
                    <a:gd name="T95" fmla="*/ 225 h 669"/>
                    <a:gd name="T96" fmla="*/ 439 w 804"/>
                    <a:gd name="T97" fmla="*/ 197 h 669"/>
                    <a:gd name="T98" fmla="*/ 426 w 804"/>
                    <a:gd name="T99" fmla="*/ 174 h 669"/>
                    <a:gd name="T100" fmla="*/ 388 w 804"/>
                    <a:gd name="T101" fmla="*/ 139 h 669"/>
                    <a:gd name="T102" fmla="*/ 343 w 804"/>
                    <a:gd name="T103" fmla="*/ 118 h 669"/>
                    <a:gd name="T104" fmla="*/ 328 w 804"/>
                    <a:gd name="T105" fmla="*/ 108 h 669"/>
                    <a:gd name="T106" fmla="*/ 189 w 804"/>
                    <a:gd name="T107" fmla="*/ 41 h 669"/>
                    <a:gd name="T108" fmla="*/ 135 w 804"/>
                    <a:gd name="T109" fmla="*/ 17 h 669"/>
                    <a:gd name="T110" fmla="*/ 60 w 804"/>
                    <a:gd name="T111" fmla="*/ 1 h 669"/>
                    <a:gd name="T112" fmla="*/ 26 w 804"/>
                    <a:gd name="T113" fmla="*/ 6 h 669"/>
                    <a:gd name="T114" fmla="*/ 7 w 804"/>
                    <a:gd name="T115" fmla="*/ 25 h 669"/>
                    <a:gd name="T116" fmla="*/ 0 w 804"/>
                    <a:gd name="T117" fmla="*/ 49 h 6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4"/>
                    <a:gd name="T178" fmla="*/ 0 h 669"/>
                    <a:gd name="T179" fmla="*/ 804 w 804"/>
                    <a:gd name="T180" fmla="*/ 669 h 66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4" h="669">
                      <a:moveTo>
                        <a:pt x="0" y="60"/>
                      </a:moveTo>
                      <a:lnTo>
                        <a:pt x="0" y="65"/>
                      </a:lnTo>
                      <a:lnTo>
                        <a:pt x="1" y="70"/>
                      </a:lnTo>
                      <a:lnTo>
                        <a:pt x="4" y="81"/>
                      </a:lnTo>
                      <a:lnTo>
                        <a:pt x="7" y="89"/>
                      </a:lnTo>
                      <a:lnTo>
                        <a:pt x="9" y="93"/>
                      </a:lnTo>
                      <a:lnTo>
                        <a:pt x="12" y="98"/>
                      </a:lnTo>
                      <a:lnTo>
                        <a:pt x="14" y="102"/>
                      </a:lnTo>
                      <a:lnTo>
                        <a:pt x="17" y="105"/>
                      </a:lnTo>
                      <a:lnTo>
                        <a:pt x="21" y="108"/>
                      </a:lnTo>
                      <a:lnTo>
                        <a:pt x="24" y="111"/>
                      </a:lnTo>
                      <a:lnTo>
                        <a:pt x="33" y="117"/>
                      </a:lnTo>
                      <a:lnTo>
                        <a:pt x="42" y="124"/>
                      </a:lnTo>
                      <a:lnTo>
                        <a:pt x="44" y="125"/>
                      </a:lnTo>
                      <a:lnTo>
                        <a:pt x="47" y="127"/>
                      </a:lnTo>
                      <a:lnTo>
                        <a:pt x="77" y="137"/>
                      </a:lnTo>
                      <a:lnTo>
                        <a:pt x="108" y="147"/>
                      </a:lnTo>
                      <a:lnTo>
                        <a:pt x="196" y="174"/>
                      </a:lnTo>
                      <a:lnTo>
                        <a:pt x="285" y="201"/>
                      </a:lnTo>
                      <a:lnTo>
                        <a:pt x="292" y="202"/>
                      </a:lnTo>
                      <a:lnTo>
                        <a:pt x="299" y="204"/>
                      </a:lnTo>
                      <a:lnTo>
                        <a:pt x="312" y="210"/>
                      </a:lnTo>
                      <a:lnTo>
                        <a:pt x="325" y="217"/>
                      </a:lnTo>
                      <a:lnTo>
                        <a:pt x="338" y="225"/>
                      </a:lnTo>
                      <a:lnTo>
                        <a:pt x="340" y="229"/>
                      </a:lnTo>
                      <a:lnTo>
                        <a:pt x="344" y="235"/>
                      </a:lnTo>
                      <a:lnTo>
                        <a:pt x="349" y="242"/>
                      </a:lnTo>
                      <a:lnTo>
                        <a:pt x="351" y="247"/>
                      </a:lnTo>
                      <a:lnTo>
                        <a:pt x="353" y="254"/>
                      </a:lnTo>
                      <a:lnTo>
                        <a:pt x="354" y="261"/>
                      </a:lnTo>
                      <a:lnTo>
                        <a:pt x="355" y="268"/>
                      </a:lnTo>
                      <a:lnTo>
                        <a:pt x="354" y="275"/>
                      </a:lnTo>
                      <a:lnTo>
                        <a:pt x="353" y="282"/>
                      </a:lnTo>
                      <a:lnTo>
                        <a:pt x="350" y="284"/>
                      </a:lnTo>
                      <a:lnTo>
                        <a:pt x="350" y="288"/>
                      </a:lnTo>
                      <a:lnTo>
                        <a:pt x="346" y="315"/>
                      </a:lnTo>
                      <a:lnTo>
                        <a:pt x="345" y="343"/>
                      </a:lnTo>
                      <a:lnTo>
                        <a:pt x="345" y="347"/>
                      </a:lnTo>
                      <a:lnTo>
                        <a:pt x="345" y="352"/>
                      </a:lnTo>
                      <a:lnTo>
                        <a:pt x="346" y="356"/>
                      </a:lnTo>
                      <a:lnTo>
                        <a:pt x="348" y="360"/>
                      </a:lnTo>
                      <a:lnTo>
                        <a:pt x="350" y="365"/>
                      </a:lnTo>
                      <a:lnTo>
                        <a:pt x="352" y="368"/>
                      </a:lnTo>
                      <a:lnTo>
                        <a:pt x="358" y="376"/>
                      </a:lnTo>
                      <a:lnTo>
                        <a:pt x="365" y="394"/>
                      </a:lnTo>
                      <a:lnTo>
                        <a:pt x="374" y="411"/>
                      </a:lnTo>
                      <a:lnTo>
                        <a:pt x="378" y="419"/>
                      </a:lnTo>
                      <a:lnTo>
                        <a:pt x="384" y="427"/>
                      </a:lnTo>
                      <a:lnTo>
                        <a:pt x="395" y="444"/>
                      </a:lnTo>
                      <a:lnTo>
                        <a:pt x="407" y="460"/>
                      </a:lnTo>
                      <a:lnTo>
                        <a:pt x="419" y="477"/>
                      </a:lnTo>
                      <a:lnTo>
                        <a:pt x="429" y="494"/>
                      </a:lnTo>
                      <a:lnTo>
                        <a:pt x="440" y="512"/>
                      </a:lnTo>
                      <a:lnTo>
                        <a:pt x="443" y="518"/>
                      </a:lnTo>
                      <a:lnTo>
                        <a:pt x="447" y="524"/>
                      </a:lnTo>
                      <a:lnTo>
                        <a:pt x="455" y="535"/>
                      </a:lnTo>
                      <a:lnTo>
                        <a:pt x="463" y="545"/>
                      </a:lnTo>
                      <a:lnTo>
                        <a:pt x="470" y="557"/>
                      </a:lnTo>
                      <a:lnTo>
                        <a:pt x="476" y="568"/>
                      </a:lnTo>
                      <a:lnTo>
                        <a:pt x="482" y="580"/>
                      </a:lnTo>
                      <a:lnTo>
                        <a:pt x="488" y="593"/>
                      </a:lnTo>
                      <a:lnTo>
                        <a:pt x="492" y="605"/>
                      </a:lnTo>
                      <a:lnTo>
                        <a:pt x="496" y="618"/>
                      </a:lnTo>
                      <a:lnTo>
                        <a:pt x="498" y="624"/>
                      </a:lnTo>
                      <a:lnTo>
                        <a:pt x="501" y="629"/>
                      </a:lnTo>
                      <a:lnTo>
                        <a:pt x="503" y="636"/>
                      </a:lnTo>
                      <a:lnTo>
                        <a:pt x="506" y="641"/>
                      </a:lnTo>
                      <a:lnTo>
                        <a:pt x="510" y="645"/>
                      </a:lnTo>
                      <a:lnTo>
                        <a:pt x="513" y="650"/>
                      </a:lnTo>
                      <a:lnTo>
                        <a:pt x="517" y="653"/>
                      </a:lnTo>
                      <a:lnTo>
                        <a:pt x="521" y="657"/>
                      </a:lnTo>
                      <a:lnTo>
                        <a:pt x="525" y="659"/>
                      </a:lnTo>
                      <a:lnTo>
                        <a:pt x="531" y="662"/>
                      </a:lnTo>
                      <a:lnTo>
                        <a:pt x="536" y="664"/>
                      </a:lnTo>
                      <a:lnTo>
                        <a:pt x="541" y="666"/>
                      </a:lnTo>
                      <a:lnTo>
                        <a:pt x="547" y="667"/>
                      </a:lnTo>
                      <a:lnTo>
                        <a:pt x="553" y="668"/>
                      </a:lnTo>
                      <a:lnTo>
                        <a:pt x="567" y="669"/>
                      </a:lnTo>
                      <a:lnTo>
                        <a:pt x="571" y="668"/>
                      </a:lnTo>
                      <a:lnTo>
                        <a:pt x="573" y="667"/>
                      </a:lnTo>
                      <a:lnTo>
                        <a:pt x="575" y="666"/>
                      </a:lnTo>
                      <a:lnTo>
                        <a:pt x="576" y="665"/>
                      </a:lnTo>
                      <a:lnTo>
                        <a:pt x="577" y="665"/>
                      </a:lnTo>
                      <a:lnTo>
                        <a:pt x="577" y="664"/>
                      </a:lnTo>
                      <a:lnTo>
                        <a:pt x="578" y="664"/>
                      </a:lnTo>
                      <a:lnTo>
                        <a:pt x="580" y="662"/>
                      </a:lnTo>
                      <a:lnTo>
                        <a:pt x="581" y="661"/>
                      </a:lnTo>
                      <a:lnTo>
                        <a:pt x="588" y="650"/>
                      </a:lnTo>
                      <a:lnTo>
                        <a:pt x="594" y="638"/>
                      </a:lnTo>
                      <a:lnTo>
                        <a:pt x="600" y="627"/>
                      </a:lnTo>
                      <a:lnTo>
                        <a:pt x="600" y="626"/>
                      </a:lnTo>
                      <a:lnTo>
                        <a:pt x="600" y="625"/>
                      </a:lnTo>
                      <a:lnTo>
                        <a:pt x="601" y="623"/>
                      </a:lnTo>
                      <a:lnTo>
                        <a:pt x="601" y="621"/>
                      </a:lnTo>
                      <a:lnTo>
                        <a:pt x="605" y="615"/>
                      </a:lnTo>
                      <a:lnTo>
                        <a:pt x="607" y="610"/>
                      </a:lnTo>
                      <a:lnTo>
                        <a:pt x="608" y="605"/>
                      </a:lnTo>
                      <a:lnTo>
                        <a:pt x="615" y="597"/>
                      </a:lnTo>
                      <a:lnTo>
                        <a:pt x="621" y="588"/>
                      </a:lnTo>
                      <a:lnTo>
                        <a:pt x="629" y="581"/>
                      </a:lnTo>
                      <a:lnTo>
                        <a:pt x="643" y="569"/>
                      </a:lnTo>
                      <a:lnTo>
                        <a:pt x="659" y="558"/>
                      </a:lnTo>
                      <a:lnTo>
                        <a:pt x="673" y="551"/>
                      </a:lnTo>
                      <a:lnTo>
                        <a:pt x="687" y="544"/>
                      </a:lnTo>
                      <a:lnTo>
                        <a:pt x="702" y="539"/>
                      </a:lnTo>
                      <a:lnTo>
                        <a:pt x="717" y="535"/>
                      </a:lnTo>
                      <a:lnTo>
                        <a:pt x="732" y="531"/>
                      </a:lnTo>
                      <a:lnTo>
                        <a:pt x="748" y="530"/>
                      </a:lnTo>
                      <a:lnTo>
                        <a:pt x="763" y="529"/>
                      </a:lnTo>
                      <a:lnTo>
                        <a:pt x="779" y="529"/>
                      </a:lnTo>
                      <a:lnTo>
                        <a:pt x="780" y="529"/>
                      </a:lnTo>
                      <a:lnTo>
                        <a:pt x="781" y="529"/>
                      </a:lnTo>
                      <a:lnTo>
                        <a:pt x="782" y="529"/>
                      </a:lnTo>
                      <a:lnTo>
                        <a:pt x="784" y="528"/>
                      </a:lnTo>
                      <a:lnTo>
                        <a:pt x="786" y="528"/>
                      </a:lnTo>
                      <a:lnTo>
                        <a:pt x="787" y="527"/>
                      </a:lnTo>
                      <a:lnTo>
                        <a:pt x="790" y="526"/>
                      </a:lnTo>
                      <a:lnTo>
                        <a:pt x="796" y="520"/>
                      </a:lnTo>
                      <a:lnTo>
                        <a:pt x="798" y="517"/>
                      </a:lnTo>
                      <a:lnTo>
                        <a:pt x="800" y="515"/>
                      </a:lnTo>
                      <a:lnTo>
                        <a:pt x="802" y="512"/>
                      </a:lnTo>
                      <a:lnTo>
                        <a:pt x="803" y="509"/>
                      </a:lnTo>
                      <a:lnTo>
                        <a:pt x="803" y="508"/>
                      </a:lnTo>
                      <a:lnTo>
                        <a:pt x="804" y="506"/>
                      </a:lnTo>
                      <a:lnTo>
                        <a:pt x="804" y="503"/>
                      </a:lnTo>
                      <a:lnTo>
                        <a:pt x="804" y="500"/>
                      </a:lnTo>
                      <a:lnTo>
                        <a:pt x="804" y="496"/>
                      </a:lnTo>
                      <a:lnTo>
                        <a:pt x="804" y="493"/>
                      </a:lnTo>
                      <a:lnTo>
                        <a:pt x="803" y="490"/>
                      </a:lnTo>
                      <a:lnTo>
                        <a:pt x="802" y="486"/>
                      </a:lnTo>
                      <a:lnTo>
                        <a:pt x="800" y="482"/>
                      </a:lnTo>
                      <a:lnTo>
                        <a:pt x="799" y="480"/>
                      </a:lnTo>
                      <a:lnTo>
                        <a:pt x="798" y="479"/>
                      </a:lnTo>
                      <a:lnTo>
                        <a:pt x="797" y="475"/>
                      </a:lnTo>
                      <a:lnTo>
                        <a:pt x="795" y="471"/>
                      </a:lnTo>
                      <a:lnTo>
                        <a:pt x="793" y="466"/>
                      </a:lnTo>
                      <a:lnTo>
                        <a:pt x="789" y="459"/>
                      </a:lnTo>
                      <a:lnTo>
                        <a:pt x="783" y="452"/>
                      </a:lnTo>
                      <a:lnTo>
                        <a:pt x="778" y="447"/>
                      </a:lnTo>
                      <a:lnTo>
                        <a:pt x="772" y="442"/>
                      </a:lnTo>
                      <a:lnTo>
                        <a:pt x="765" y="437"/>
                      </a:lnTo>
                      <a:lnTo>
                        <a:pt x="757" y="433"/>
                      </a:lnTo>
                      <a:lnTo>
                        <a:pt x="749" y="430"/>
                      </a:lnTo>
                      <a:lnTo>
                        <a:pt x="745" y="430"/>
                      </a:lnTo>
                      <a:lnTo>
                        <a:pt x="741" y="430"/>
                      </a:lnTo>
                      <a:lnTo>
                        <a:pt x="731" y="430"/>
                      </a:lnTo>
                      <a:lnTo>
                        <a:pt x="721" y="431"/>
                      </a:lnTo>
                      <a:lnTo>
                        <a:pt x="712" y="433"/>
                      </a:lnTo>
                      <a:lnTo>
                        <a:pt x="703" y="437"/>
                      </a:lnTo>
                      <a:lnTo>
                        <a:pt x="694" y="440"/>
                      </a:lnTo>
                      <a:lnTo>
                        <a:pt x="685" y="444"/>
                      </a:lnTo>
                      <a:lnTo>
                        <a:pt x="678" y="450"/>
                      </a:lnTo>
                      <a:lnTo>
                        <a:pt x="670" y="456"/>
                      </a:lnTo>
                      <a:lnTo>
                        <a:pt x="642" y="478"/>
                      </a:lnTo>
                      <a:lnTo>
                        <a:pt x="614" y="499"/>
                      </a:lnTo>
                      <a:lnTo>
                        <a:pt x="605" y="506"/>
                      </a:lnTo>
                      <a:lnTo>
                        <a:pt x="597" y="513"/>
                      </a:lnTo>
                      <a:lnTo>
                        <a:pt x="589" y="521"/>
                      </a:lnTo>
                      <a:lnTo>
                        <a:pt x="583" y="529"/>
                      </a:lnTo>
                      <a:lnTo>
                        <a:pt x="576" y="537"/>
                      </a:lnTo>
                      <a:lnTo>
                        <a:pt x="571" y="546"/>
                      </a:lnTo>
                      <a:lnTo>
                        <a:pt x="566" y="556"/>
                      </a:lnTo>
                      <a:lnTo>
                        <a:pt x="560" y="565"/>
                      </a:lnTo>
                      <a:lnTo>
                        <a:pt x="557" y="565"/>
                      </a:lnTo>
                      <a:lnTo>
                        <a:pt x="556" y="565"/>
                      </a:lnTo>
                      <a:lnTo>
                        <a:pt x="546" y="554"/>
                      </a:lnTo>
                      <a:lnTo>
                        <a:pt x="538" y="542"/>
                      </a:lnTo>
                      <a:lnTo>
                        <a:pt x="529" y="530"/>
                      </a:lnTo>
                      <a:lnTo>
                        <a:pt x="521" y="517"/>
                      </a:lnTo>
                      <a:lnTo>
                        <a:pt x="513" y="504"/>
                      </a:lnTo>
                      <a:lnTo>
                        <a:pt x="507" y="492"/>
                      </a:lnTo>
                      <a:lnTo>
                        <a:pt x="501" y="478"/>
                      </a:lnTo>
                      <a:lnTo>
                        <a:pt x="496" y="465"/>
                      </a:lnTo>
                      <a:lnTo>
                        <a:pt x="489" y="446"/>
                      </a:lnTo>
                      <a:lnTo>
                        <a:pt x="481" y="430"/>
                      </a:lnTo>
                      <a:lnTo>
                        <a:pt x="471" y="406"/>
                      </a:lnTo>
                      <a:lnTo>
                        <a:pt x="466" y="394"/>
                      </a:lnTo>
                      <a:lnTo>
                        <a:pt x="461" y="382"/>
                      </a:lnTo>
                      <a:lnTo>
                        <a:pt x="454" y="359"/>
                      </a:lnTo>
                      <a:lnTo>
                        <a:pt x="447" y="335"/>
                      </a:lnTo>
                      <a:lnTo>
                        <a:pt x="446" y="329"/>
                      </a:lnTo>
                      <a:lnTo>
                        <a:pt x="445" y="324"/>
                      </a:lnTo>
                      <a:lnTo>
                        <a:pt x="440" y="302"/>
                      </a:lnTo>
                      <a:lnTo>
                        <a:pt x="438" y="281"/>
                      </a:lnTo>
                      <a:lnTo>
                        <a:pt x="436" y="258"/>
                      </a:lnTo>
                      <a:lnTo>
                        <a:pt x="436" y="236"/>
                      </a:lnTo>
                      <a:lnTo>
                        <a:pt x="436" y="231"/>
                      </a:lnTo>
                      <a:lnTo>
                        <a:pt x="437" y="225"/>
                      </a:lnTo>
                      <a:lnTo>
                        <a:pt x="439" y="217"/>
                      </a:lnTo>
                      <a:lnTo>
                        <a:pt x="440" y="210"/>
                      </a:lnTo>
                      <a:lnTo>
                        <a:pt x="439" y="203"/>
                      </a:lnTo>
                      <a:lnTo>
                        <a:pt x="439" y="197"/>
                      </a:lnTo>
                      <a:lnTo>
                        <a:pt x="436" y="190"/>
                      </a:lnTo>
                      <a:lnTo>
                        <a:pt x="433" y="184"/>
                      </a:lnTo>
                      <a:lnTo>
                        <a:pt x="430" y="179"/>
                      </a:lnTo>
                      <a:lnTo>
                        <a:pt x="426" y="174"/>
                      </a:lnTo>
                      <a:lnTo>
                        <a:pt x="418" y="164"/>
                      </a:lnTo>
                      <a:lnTo>
                        <a:pt x="408" y="155"/>
                      </a:lnTo>
                      <a:lnTo>
                        <a:pt x="399" y="147"/>
                      </a:lnTo>
                      <a:lnTo>
                        <a:pt x="388" y="139"/>
                      </a:lnTo>
                      <a:lnTo>
                        <a:pt x="378" y="133"/>
                      </a:lnTo>
                      <a:lnTo>
                        <a:pt x="366" y="127"/>
                      </a:lnTo>
                      <a:lnTo>
                        <a:pt x="355" y="122"/>
                      </a:lnTo>
                      <a:lnTo>
                        <a:pt x="343" y="118"/>
                      </a:lnTo>
                      <a:lnTo>
                        <a:pt x="339" y="115"/>
                      </a:lnTo>
                      <a:lnTo>
                        <a:pt x="336" y="112"/>
                      </a:lnTo>
                      <a:lnTo>
                        <a:pt x="331" y="110"/>
                      </a:lnTo>
                      <a:lnTo>
                        <a:pt x="328" y="108"/>
                      </a:lnTo>
                      <a:lnTo>
                        <a:pt x="292" y="92"/>
                      </a:lnTo>
                      <a:lnTo>
                        <a:pt x="258" y="76"/>
                      </a:lnTo>
                      <a:lnTo>
                        <a:pt x="223" y="59"/>
                      </a:lnTo>
                      <a:lnTo>
                        <a:pt x="189" y="41"/>
                      </a:lnTo>
                      <a:lnTo>
                        <a:pt x="172" y="32"/>
                      </a:lnTo>
                      <a:lnTo>
                        <a:pt x="154" y="24"/>
                      </a:lnTo>
                      <a:lnTo>
                        <a:pt x="144" y="20"/>
                      </a:lnTo>
                      <a:lnTo>
                        <a:pt x="135" y="17"/>
                      </a:lnTo>
                      <a:lnTo>
                        <a:pt x="117" y="11"/>
                      </a:lnTo>
                      <a:lnTo>
                        <a:pt x="98" y="7"/>
                      </a:lnTo>
                      <a:lnTo>
                        <a:pt x="79" y="3"/>
                      </a:lnTo>
                      <a:lnTo>
                        <a:pt x="60" y="1"/>
                      </a:lnTo>
                      <a:lnTo>
                        <a:pt x="50" y="0"/>
                      </a:lnTo>
                      <a:lnTo>
                        <a:pt x="41" y="0"/>
                      </a:lnTo>
                      <a:lnTo>
                        <a:pt x="30" y="4"/>
                      </a:lnTo>
                      <a:lnTo>
                        <a:pt x="26" y="6"/>
                      </a:lnTo>
                      <a:lnTo>
                        <a:pt x="21" y="9"/>
                      </a:lnTo>
                      <a:lnTo>
                        <a:pt x="14" y="15"/>
                      </a:lnTo>
                      <a:lnTo>
                        <a:pt x="9" y="22"/>
                      </a:lnTo>
                      <a:lnTo>
                        <a:pt x="7" y="25"/>
                      </a:lnTo>
                      <a:lnTo>
                        <a:pt x="5" y="30"/>
                      </a:lnTo>
                      <a:lnTo>
                        <a:pt x="3" y="34"/>
                      </a:lnTo>
                      <a:lnTo>
                        <a:pt x="2" y="39"/>
                      </a:lnTo>
                      <a:lnTo>
                        <a:pt x="0" y="49"/>
                      </a:lnTo>
                      <a:lnTo>
                        <a:pt x="0" y="54"/>
                      </a:lnTo>
                      <a:lnTo>
                        <a:pt x="0" y="6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95" name="Freeform 49"/>
                <p:cNvSpPr>
                  <a:spLocks noChangeAspect="1"/>
                </p:cNvSpPr>
                <p:nvPr/>
              </p:nvSpPr>
              <p:spPr bwMode="auto">
                <a:xfrm>
                  <a:off x="1471" y="3026"/>
                  <a:ext cx="788" cy="432"/>
                </a:xfrm>
                <a:custGeom>
                  <a:avLst/>
                  <a:gdLst>
                    <a:gd name="T0" fmla="*/ 787 w 788"/>
                    <a:gd name="T1" fmla="*/ 82 h 432"/>
                    <a:gd name="T2" fmla="*/ 777 w 788"/>
                    <a:gd name="T3" fmla="*/ 48 h 432"/>
                    <a:gd name="T4" fmla="*/ 750 w 788"/>
                    <a:gd name="T5" fmla="*/ 26 h 432"/>
                    <a:gd name="T6" fmla="*/ 714 w 788"/>
                    <a:gd name="T7" fmla="*/ 22 h 432"/>
                    <a:gd name="T8" fmla="*/ 691 w 788"/>
                    <a:gd name="T9" fmla="*/ 34 h 432"/>
                    <a:gd name="T10" fmla="*/ 634 w 788"/>
                    <a:gd name="T11" fmla="*/ 105 h 432"/>
                    <a:gd name="T12" fmla="*/ 566 w 788"/>
                    <a:gd name="T13" fmla="*/ 213 h 432"/>
                    <a:gd name="T14" fmla="*/ 530 w 788"/>
                    <a:gd name="T15" fmla="*/ 286 h 432"/>
                    <a:gd name="T16" fmla="*/ 510 w 788"/>
                    <a:gd name="T17" fmla="*/ 314 h 432"/>
                    <a:gd name="T18" fmla="*/ 478 w 788"/>
                    <a:gd name="T19" fmla="*/ 331 h 432"/>
                    <a:gd name="T20" fmla="*/ 431 w 788"/>
                    <a:gd name="T21" fmla="*/ 280 h 432"/>
                    <a:gd name="T22" fmla="*/ 371 w 788"/>
                    <a:gd name="T23" fmla="*/ 226 h 432"/>
                    <a:gd name="T24" fmla="*/ 300 w 788"/>
                    <a:gd name="T25" fmla="*/ 178 h 432"/>
                    <a:gd name="T26" fmla="*/ 257 w 788"/>
                    <a:gd name="T27" fmla="*/ 144 h 432"/>
                    <a:gd name="T28" fmla="*/ 228 w 788"/>
                    <a:gd name="T29" fmla="*/ 94 h 432"/>
                    <a:gd name="T30" fmla="*/ 198 w 788"/>
                    <a:gd name="T31" fmla="*/ 21 h 432"/>
                    <a:gd name="T32" fmla="*/ 184 w 788"/>
                    <a:gd name="T33" fmla="*/ 6 h 432"/>
                    <a:gd name="T34" fmla="*/ 155 w 788"/>
                    <a:gd name="T35" fmla="*/ 0 h 432"/>
                    <a:gd name="T36" fmla="*/ 123 w 788"/>
                    <a:gd name="T37" fmla="*/ 22 h 432"/>
                    <a:gd name="T38" fmla="*/ 120 w 788"/>
                    <a:gd name="T39" fmla="*/ 57 h 432"/>
                    <a:gd name="T40" fmla="*/ 118 w 788"/>
                    <a:gd name="T41" fmla="*/ 89 h 432"/>
                    <a:gd name="T42" fmla="*/ 106 w 788"/>
                    <a:gd name="T43" fmla="*/ 127 h 432"/>
                    <a:gd name="T44" fmla="*/ 95 w 788"/>
                    <a:gd name="T45" fmla="*/ 146 h 432"/>
                    <a:gd name="T46" fmla="*/ 80 w 788"/>
                    <a:gd name="T47" fmla="*/ 162 h 432"/>
                    <a:gd name="T48" fmla="*/ 25 w 788"/>
                    <a:gd name="T49" fmla="*/ 219 h 432"/>
                    <a:gd name="T50" fmla="*/ 0 w 788"/>
                    <a:gd name="T51" fmla="*/ 266 h 432"/>
                    <a:gd name="T52" fmla="*/ 3 w 788"/>
                    <a:gd name="T53" fmla="*/ 287 h 432"/>
                    <a:gd name="T54" fmla="*/ 32 w 788"/>
                    <a:gd name="T55" fmla="*/ 300 h 432"/>
                    <a:gd name="T56" fmla="*/ 50 w 788"/>
                    <a:gd name="T57" fmla="*/ 295 h 432"/>
                    <a:gd name="T58" fmla="*/ 74 w 788"/>
                    <a:gd name="T59" fmla="*/ 283 h 432"/>
                    <a:gd name="T60" fmla="*/ 91 w 788"/>
                    <a:gd name="T61" fmla="*/ 269 h 432"/>
                    <a:gd name="T62" fmla="*/ 97 w 788"/>
                    <a:gd name="T63" fmla="*/ 264 h 432"/>
                    <a:gd name="T64" fmla="*/ 118 w 788"/>
                    <a:gd name="T65" fmla="*/ 237 h 432"/>
                    <a:gd name="T66" fmla="*/ 130 w 788"/>
                    <a:gd name="T67" fmla="*/ 211 h 432"/>
                    <a:gd name="T68" fmla="*/ 140 w 788"/>
                    <a:gd name="T69" fmla="*/ 169 h 432"/>
                    <a:gd name="T70" fmla="*/ 150 w 788"/>
                    <a:gd name="T71" fmla="*/ 131 h 432"/>
                    <a:gd name="T72" fmla="*/ 172 w 788"/>
                    <a:gd name="T73" fmla="*/ 116 h 432"/>
                    <a:gd name="T74" fmla="*/ 190 w 788"/>
                    <a:gd name="T75" fmla="*/ 130 h 432"/>
                    <a:gd name="T76" fmla="*/ 207 w 788"/>
                    <a:gd name="T77" fmla="*/ 158 h 432"/>
                    <a:gd name="T78" fmla="*/ 250 w 788"/>
                    <a:gd name="T79" fmla="*/ 223 h 432"/>
                    <a:gd name="T80" fmla="*/ 373 w 788"/>
                    <a:gd name="T81" fmla="*/ 329 h 432"/>
                    <a:gd name="T82" fmla="*/ 433 w 788"/>
                    <a:gd name="T83" fmla="*/ 377 h 432"/>
                    <a:gd name="T84" fmla="*/ 454 w 788"/>
                    <a:gd name="T85" fmla="*/ 413 h 432"/>
                    <a:gd name="T86" fmla="*/ 496 w 788"/>
                    <a:gd name="T87" fmla="*/ 432 h 432"/>
                    <a:gd name="T88" fmla="*/ 517 w 788"/>
                    <a:gd name="T89" fmla="*/ 427 h 432"/>
                    <a:gd name="T90" fmla="*/ 561 w 788"/>
                    <a:gd name="T91" fmla="*/ 399 h 432"/>
                    <a:gd name="T92" fmla="*/ 577 w 788"/>
                    <a:gd name="T93" fmla="*/ 384 h 432"/>
                    <a:gd name="T94" fmla="*/ 646 w 788"/>
                    <a:gd name="T95" fmla="*/ 310 h 432"/>
                    <a:gd name="T96" fmla="*/ 693 w 788"/>
                    <a:gd name="T97" fmla="*/ 253 h 432"/>
                    <a:gd name="T98" fmla="*/ 714 w 788"/>
                    <a:gd name="T99" fmla="*/ 225 h 432"/>
                    <a:gd name="T100" fmla="*/ 753 w 788"/>
                    <a:gd name="T101" fmla="*/ 165 h 432"/>
                    <a:gd name="T102" fmla="*/ 782 w 788"/>
                    <a:gd name="T103" fmla="*/ 106 h 4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8"/>
                    <a:gd name="T157" fmla="*/ 0 h 432"/>
                    <a:gd name="T158" fmla="*/ 788 w 788"/>
                    <a:gd name="T159" fmla="*/ 432 h 4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8" h="432">
                      <a:moveTo>
                        <a:pt x="782" y="106"/>
                      </a:moveTo>
                      <a:lnTo>
                        <a:pt x="784" y="98"/>
                      </a:lnTo>
                      <a:lnTo>
                        <a:pt x="786" y="91"/>
                      </a:lnTo>
                      <a:lnTo>
                        <a:pt x="786" y="87"/>
                      </a:lnTo>
                      <a:lnTo>
                        <a:pt x="787" y="82"/>
                      </a:lnTo>
                      <a:lnTo>
                        <a:pt x="788" y="75"/>
                      </a:lnTo>
                      <a:lnTo>
                        <a:pt x="785" y="64"/>
                      </a:lnTo>
                      <a:lnTo>
                        <a:pt x="784" y="60"/>
                      </a:lnTo>
                      <a:lnTo>
                        <a:pt x="782" y="55"/>
                      </a:lnTo>
                      <a:lnTo>
                        <a:pt x="777" y="48"/>
                      </a:lnTo>
                      <a:lnTo>
                        <a:pt x="770" y="39"/>
                      </a:lnTo>
                      <a:lnTo>
                        <a:pt x="766" y="35"/>
                      </a:lnTo>
                      <a:lnTo>
                        <a:pt x="763" y="33"/>
                      </a:lnTo>
                      <a:lnTo>
                        <a:pt x="755" y="27"/>
                      </a:lnTo>
                      <a:lnTo>
                        <a:pt x="750" y="26"/>
                      </a:lnTo>
                      <a:lnTo>
                        <a:pt x="747" y="24"/>
                      </a:lnTo>
                      <a:lnTo>
                        <a:pt x="738" y="21"/>
                      </a:lnTo>
                      <a:lnTo>
                        <a:pt x="728" y="21"/>
                      </a:lnTo>
                      <a:lnTo>
                        <a:pt x="719" y="21"/>
                      </a:lnTo>
                      <a:lnTo>
                        <a:pt x="714" y="22"/>
                      </a:lnTo>
                      <a:lnTo>
                        <a:pt x="708" y="24"/>
                      </a:lnTo>
                      <a:lnTo>
                        <a:pt x="703" y="25"/>
                      </a:lnTo>
                      <a:lnTo>
                        <a:pt x="699" y="27"/>
                      </a:lnTo>
                      <a:lnTo>
                        <a:pt x="694" y="31"/>
                      </a:lnTo>
                      <a:lnTo>
                        <a:pt x="691" y="34"/>
                      </a:lnTo>
                      <a:lnTo>
                        <a:pt x="679" y="48"/>
                      </a:lnTo>
                      <a:lnTo>
                        <a:pt x="667" y="62"/>
                      </a:lnTo>
                      <a:lnTo>
                        <a:pt x="656" y="76"/>
                      </a:lnTo>
                      <a:lnTo>
                        <a:pt x="644" y="90"/>
                      </a:lnTo>
                      <a:lnTo>
                        <a:pt x="634" y="105"/>
                      </a:lnTo>
                      <a:lnTo>
                        <a:pt x="623" y="120"/>
                      </a:lnTo>
                      <a:lnTo>
                        <a:pt x="603" y="150"/>
                      </a:lnTo>
                      <a:lnTo>
                        <a:pt x="583" y="182"/>
                      </a:lnTo>
                      <a:lnTo>
                        <a:pt x="573" y="198"/>
                      </a:lnTo>
                      <a:lnTo>
                        <a:pt x="566" y="213"/>
                      </a:lnTo>
                      <a:lnTo>
                        <a:pt x="558" y="232"/>
                      </a:lnTo>
                      <a:lnTo>
                        <a:pt x="549" y="250"/>
                      </a:lnTo>
                      <a:lnTo>
                        <a:pt x="544" y="259"/>
                      </a:lnTo>
                      <a:lnTo>
                        <a:pt x="539" y="267"/>
                      </a:lnTo>
                      <a:lnTo>
                        <a:pt x="530" y="286"/>
                      </a:lnTo>
                      <a:lnTo>
                        <a:pt x="525" y="293"/>
                      </a:lnTo>
                      <a:lnTo>
                        <a:pt x="523" y="296"/>
                      </a:lnTo>
                      <a:lnTo>
                        <a:pt x="521" y="300"/>
                      </a:lnTo>
                      <a:lnTo>
                        <a:pt x="516" y="307"/>
                      </a:lnTo>
                      <a:lnTo>
                        <a:pt x="510" y="314"/>
                      </a:lnTo>
                      <a:lnTo>
                        <a:pt x="504" y="320"/>
                      </a:lnTo>
                      <a:lnTo>
                        <a:pt x="499" y="327"/>
                      </a:lnTo>
                      <a:lnTo>
                        <a:pt x="493" y="333"/>
                      </a:lnTo>
                      <a:lnTo>
                        <a:pt x="486" y="339"/>
                      </a:lnTo>
                      <a:lnTo>
                        <a:pt x="478" y="331"/>
                      </a:lnTo>
                      <a:lnTo>
                        <a:pt x="470" y="324"/>
                      </a:lnTo>
                      <a:lnTo>
                        <a:pt x="455" y="309"/>
                      </a:lnTo>
                      <a:lnTo>
                        <a:pt x="448" y="301"/>
                      </a:lnTo>
                      <a:lnTo>
                        <a:pt x="441" y="292"/>
                      </a:lnTo>
                      <a:lnTo>
                        <a:pt x="431" y="280"/>
                      </a:lnTo>
                      <a:lnTo>
                        <a:pt x="419" y="267"/>
                      </a:lnTo>
                      <a:lnTo>
                        <a:pt x="408" y="256"/>
                      </a:lnTo>
                      <a:lnTo>
                        <a:pt x="397" y="246"/>
                      </a:lnTo>
                      <a:lnTo>
                        <a:pt x="383" y="235"/>
                      </a:lnTo>
                      <a:lnTo>
                        <a:pt x="371" y="226"/>
                      </a:lnTo>
                      <a:lnTo>
                        <a:pt x="358" y="216"/>
                      </a:lnTo>
                      <a:lnTo>
                        <a:pt x="344" y="208"/>
                      </a:lnTo>
                      <a:lnTo>
                        <a:pt x="328" y="198"/>
                      </a:lnTo>
                      <a:lnTo>
                        <a:pt x="313" y="188"/>
                      </a:lnTo>
                      <a:lnTo>
                        <a:pt x="300" y="178"/>
                      </a:lnTo>
                      <a:lnTo>
                        <a:pt x="288" y="170"/>
                      </a:lnTo>
                      <a:lnTo>
                        <a:pt x="276" y="160"/>
                      </a:lnTo>
                      <a:lnTo>
                        <a:pt x="264" y="151"/>
                      </a:lnTo>
                      <a:lnTo>
                        <a:pt x="260" y="147"/>
                      </a:lnTo>
                      <a:lnTo>
                        <a:pt x="257" y="144"/>
                      </a:lnTo>
                      <a:lnTo>
                        <a:pt x="254" y="139"/>
                      </a:lnTo>
                      <a:lnTo>
                        <a:pt x="251" y="136"/>
                      </a:lnTo>
                      <a:lnTo>
                        <a:pt x="243" y="122"/>
                      </a:lnTo>
                      <a:lnTo>
                        <a:pt x="235" y="108"/>
                      </a:lnTo>
                      <a:lnTo>
                        <a:pt x="228" y="94"/>
                      </a:lnTo>
                      <a:lnTo>
                        <a:pt x="221" y="80"/>
                      </a:lnTo>
                      <a:lnTo>
                        <a:pt x="215" y="65"/>
                      </a:lnTo>
                      <a:lnTo>
                        <a:pt x="208" y="51"/>
                      </a:lnTo>
                      <a:lnTo>
                        <a:pt x="203" y="36"/>
                      </a:lnTo>
                      <a:lnTo>
                        <a:pt x="198" y="21"/>
                      </a:lnTo>
                      <a:lnTo>
                        <a:pt x="196" y="17"/>
                      </a:lnTo>
                      <a:lnTo>
                        <a:pt x="193" y="14"/>
                      </a:lnTo>
                      <a:lnTo>
                        <a:pt x="190" y="10"/>
                      </a:lnTo>
                      <a:lnTo>
                        <a:pt x="187" y="7"/>
                      </a:lnTo>
                      <a:lnTo>
                        <a:pt x="184" y="6"/>
                      </a:lnTo>
                      <a:lnTo>
                        <a:pt x="180" y="4"/>
                      </a:lnTo>
                      <a:lnTo>
                        <a:pt x="176" y="2"/>
                      </a:lnTo>
                      <a:lnTo>
                        <a:pt x="172" y="1"/>
                      </a:lnTo>
                      <a:lnTo>
                        <a:pt x="163" y="0"/>
                      </a:lnTo>
                      <a:lnTo>
                        <a:pt x="155" y="0"/>
                      </a:lnTo>
                      <a:lnTo>
                        <a:pt x="148" y="2"/>
                      </a:lnTo>
                      <a:lnTo>
                        <a:pt x="141" y="5"/>
                      </a:lnTo>
                      <a:lnTo>
                        <a:pt x="135" y="9"/>
                      </a:lnTo>
                      <a:lnTo>
                        <a:pt x="128" y="15"/>
                      </a:lnTo>
                      <a:lnTo>
                        <a:pt x="123" y="22"/>
                      </a:lnTo>
                      <a:lnTo>
                        <a:pt x="120" y="26"/>
                      </a:lnTo>
                      <a:lnTo>
                        <a:pt x="118" y="30"/>
                      </a:lnTo>
                      <a:lnTo>
                        <a:pt x="116" y="39"/>
                      </a:lnTo>
                      <a:lnTo>
                        <a:pt x="118" y="48"/>
                      </a:lnTo>
                      <a:lnTo>
                        <a:pt x="120" y="57"/>
                      </a:lnTo>
                      <a:lnTo>
                        <a:pt x="121" y="68"/>
                      </a:lnTo>
                      <a:lnTo>
                        <a:pt x="121" y="77"/>
                      </a:lnTo>
                      <a:lnTo>
                        <a:pt x="120" y="83"/>
                      </a:lnTo>
                      <a:lnTo>
                        <a:pt x="119" y="86"/>
                      </a:lnTo>
                      <a:lnTo>
                        <a:pt x="118" y="89"/>
                      </a:lnTo>
                      <a:lnTo>
                        <a:pt x="116" y="96"/>
                      </a:lnTo>
                      <a:lnTo>
                        <a:pt x="116" y="103"/>
                      </a:lnTo>
                      <a:lnTo>
                        <a:pt x="113" y="109"/>
                      </a:lnTo>
                      <a:lnTo>
                        <a:pt x="111" y="115"/>
                      </a:lnTo>
                      <a:lnTo>
                        <a:pt x="106" y="127"/>
                      </a:lnTo>
                      <a:lnTo>
                        <a:pt x="103" y="131"/>
                      </a:lnTo>
                      <a:lnTo>
                        <a:pt x="101" y="137"/>
                      </a:lnTo>
                      <a:lnTo>
                        <a:pt x="99" y="138"/>
                      </a:lnTo>
                      <a:lnTo>
                        <a:pt x="97" y="141"/>
                      </a:lnTo>
                      <a:lnTo>
                        <a:pt x="95" y="146"/>
                      </a:lnTo>
                      <a:lnTo>
                        <a:pt x="90" y="150"/>
                      </a:lnTo>
                      <a:lnTo>
                        <a:pt x="87" y="154"/>
                      </a:lnTo>
                      <a:lnTo>
                        <a:pt x="85" y="156"/>
                      </a:lnTo>
                      <a:lnTo>
                        <a:pt x="83" y="158"/>
                      </a:lnTo>
                      <a:lnTo>
                        <a:pt x="80" y="162"/>
                      </a:lnTo>
                      <a:lnTo>
                        <a:pt x="64" y="177"/>
                      </a:lnTo>
                      <a:lnTo>
                        <a:pt x="49" y="192"/>
                      </a:lnTo>
                      <a:lnTo>
                        <a:pt x="38" y="204"/>
                      </a:lnTo>
                      <a:lnTo>
                        <a:pt x="32" y="210"/>
                      </a:lnTo>
                      <a:lnTo>
                        <a:pt x="25" y="219"/>
                      </a:lnTo>
                      <a:lnTo>
                        <a:pt x="18" y="228"/>
                      </a:lnTo>
                      <a:lnTo>
                        <a:pt x="11" y="241"/>
                      </a:lnTo>
                      <a:lnTo>
                        <a:pt x="4" y="254"/>
                      </a:lnTo>
                      <a:lnTo>
                        <a:pt x="2" y="260"/>
                      </a:lnTo>
                      <a:lnTo>
                        <a:pt x="0" y="266"/>
                      </a:lnTo>
                      <a:lnTo>
                        <a:pt x="0" y="267"/>
                      </a:lnTo>
                      <a:lnTo>
                        <a:pt x="0" y="271"/>
                      </a:lnTo>
                      <a:lnTo>
                        <a:pt x="0" y="276"/>
                      </a:lnTo>
                      <a:lnTo>
                        <a:pt x="1" y="281"/>
                      </a:lnTo>
                      <a:lnTo>
                        <a:pt x="3" y="287"/>
                      </a:lnTo>
                      <a:lnTo>
                        <a:pt x="5" y="291"/>
                      </a:lnTo>
                      <a:lnTo>
                        <a:pt x="9" y="297"/>
                      </a:lnTo>
                      <a:lnTo>
                        <a:pt x="18" y="299"/>
                      </a:lnTo>
                      <a:lnTo>
                        <a:pt x="28" y="300"/>
                      </a:lnTo>
                      <a:lnTo>
                        <a:pt x="32" y="300"/>
                      </a:lnTo>
                      <a:lnTo>
                        <a:pt x="37" y="300"/>
                      </a:lnTo>
                      <a:lnTo>
                        <a:pt x="42" y="299"/>
                      </a:lnTo>
                      <a:lnTo>
                        <a:pt x="47" y="297"/>
                      </a:lnTo>
                      <a:lnTo>
                        <a:pt x="48" y="296"/>
                      </a:lnTo>
                      <a:lnTo>
                        <a:pt x="50" y="295"/>
                      </a:lnTo>
                      <a:lnTo>
                        <a:pt x="53" y="294"/>
                      </a:lnTo>
                      <a:lnTo>
                        <a:pt x="60" y="291"/>
                      </a:lnTo>
                      <a:lnTo>
                        <a:pt x="67" y="288"/>
                      </a:lnTo>
                      <a:lnTo>
                        <a:pt x="70" y="285"/>
                      </a:lnTo>
                      <a:lnTo>
                        <a:pt x="74" y="283"/>
                      </a:lnTo>
                      <a:lnTo>
                        <a:pt x="76" y="281"/>
                      </a:lnTo>
                      <a:lnTo>
                        <a:pt x="80" y="279"/>
                      </a:lnTo>
                      <a:lnTo>
                        <a:pt x="82" y="276"/>
                      </a:lnTo>
                      <a:lnTo>
                        <a:pt x="85" y="274"/>
                      </a:lnTo>
                      <a:lnTo>
                        <a:pt x="91" y="269"/>
                      </a:lnTo>
                      <a:lnTo>
                        <a:pt x="94" y="267"/>
                      </a:lnTo>
                      <a:lnTo>
                        <a:pt x="95" y="266"/>
                      </a:lnTo>
                      <a:lnTo>
                        <a:pt x="95" y="265"/>
                      </a:lnTo>
                      <a:lnTo>
                        <a:pt x="96" y="264"/>
                      </a:lnTo>
                      <a:lnTo>
                        <a:pt x="97" y="264"/>
                      </a:lnTo>
                      <a:lnTo>
                        <a:pt x="104" y="255"/>
                      </a:lnTo>
                      <a:lnTo>
                        <a:pt x="113" y="247"/>
                      </a:lnTo>
                      <a:lnTo>
                        <a:pt x="117" y="240"/>
                      </a:lnTo>
                      <a:lnTo>
                        <a:pt x="118" y="237"/>
                      </a:lnTo>
                      <a:lnTo>
                        <a:pt x="118" y="236"/>
                      </a:lnTo>
                      <a:lnTo>
                        <a:pt x="119" y="235"/>
                      </a:lnTo>
                      <a:lnTo>
                        <a:pt x="122" y="232"/>
                      </a:lnTo>
                      <a:lnTo>
                        <a:pt x="130" y="211"/>
                      </a:lnTo>
                      <a:lnTo>
                        <a:pt x="133" y="199"/>
                      </a:lnTo>
                      <a:lnTo>
                        <a:pt x="135" y="194"/>
                      </a:lnTo>
                      <a:lnTo>
                        <a:pt x="137" y="189"/>
                      </a:lnTo>
                      <a:lnTo>
                        <a:pt x="139" y="178"/>
                      </a:lnTo>
                      <a:lnTo>
                        <a:pt x="140" y="169"/>
                      </a:lnTo>
                      <a:lnTo>
                        <a:pt x="141" y="161"/>
                      </a:lnTo>
                      <a:lnTo>
                        <a:pt x="142" y="153"/>
                      </a:lnTo>
                      <a:lnTo>
                        <a:pt x="144" y="145"/>
                      </a:lnTo>
                      <a:lnTo>
                        <a:pt x="146" y="138"/>
                      </a:lnTo>
                      <a:lnTo>
                        <a:pt x="150" y="131"/>
                      </a:lnTo>
                      <a:lnTo>
                        <a:pt x="153" y="125"/>
                      </a:lnTo>
                      <a:lnTo>
                        <a:pt x="158" y="119"/>
                      </a:lnTo>
                      <a:lnTo>
                        <a:pt x="163" y="113"/>
                      </a:lnTo>
                      <a:lnTo>
                        <a:pt x="168" y="114"/>
                      </a:lnTo>
                      <a:lnTo>
                        <a:pt x="172" y="116"/>
                      </a:lnTo>
                      <a:lnTo>
                        <a:pt x="177" y="117"/>
                      </a:lnTo>
                      <a:lnTo>
                        <a:pt x="180" y="120"/>
                      </a:lnTo>
                      <a:lnTo>
                        <a:pt x="184" y="123"/>
                      </a:lnTo>
                      <a:lnTo>
                        <a:pt x="187" y="126"/>
                      </a:lnTo>
                      <a:lnTo>
                        <a:pt x="190" y="130"/>
                      </a:lnTo>
                      <a:lnTo>
                        <a:pt x="193" y="135"/>
                      </a:lnTo>
                      <a:lnTo>
                        <a:pt x="196" y="141"/>
                      </a:lnTo>
                      <a:lnTo>
                        <a:pt x="200" y="147"/>
                      </a:lnTo>
                      <a:lnTo>
                        <a:pt x="203" y="152"/>
                      </a:lnTo>
                      <a:lnTo>
                        <a:pt x="207" y="158"/>
                      </a:lnTo>
                      <a:lnTo>
                        <a:pt x="215" y="174"/>
                      </a:lnTo>
                      <a:lnTo>
                        <a:pt x="225" y="190"/>
                      </a:lnTo>
                      <a:lnTo>
                        <a:pt x="235" y="204"/>
                      </a:lnTo>
                      <a:lnTo>
                        <a:pt x="245" y="217"/>
                      </a:lnTo>
                      <a:lnTo>
                        <a:pt x="250" y="223"/>
                      </a:lnTo>
                      <a:lnTo>
                        <a:pt x="257" y="230"/>
                      </a:lnTo>
                      <a:lnTo>
                        <a:pt x="270" y="242"/>
                      </a:lnTo>
                      <a:lnTo>
                        <a:pt x="327" y="293"/>
                      </a:lnTo>
                      <a:lnTo>
                        <a:pt x="357" y="317"/>
                      </a:lnTo>
                      <a:lnTo>
                        <a:pt x="373" y="329"/>
                      </a:lnTo>
                      <a:lnTo>
                        <a:pt x="389" y="341"/>
                      </a:lnTo>
                      <a:lnTo>
                        <a:pt x="400" y="349"/>
                      </a:lnTo>
                      <a:lnTo>
                        <a:pt x="412" y="358"/>
                      </a:lnTo>
                      <a:lnTo>
                        <a:pt x="422" y="367"/>
                      </a:lnTo>
                      <a:lnTo>
                        <a:pt x="433" y="377"/>
                      </a:lnTo>
                      <a:lnTo>
                        <a:pt x="436" y="381"/>
                      </a:lnTo>
                      <a:lnTo>
                        <a:pt x="440" y="385"/>
                      </a:lnTo>
                      <a:lnTo>
                        <a:pt x="446" y="394"/>
                      </a:lnTo>
                      <a:lnTo>
                        <a:pt x="450" y="403"/>
                      </a:lnTo>
                      <a:lnTo>
                        <a:pt x="454" y="413"/>
                      </a:lnTo>
                      <a:lnTo>
                        <a:pt x="462" y="419"/>
                      </a:lnTo>
                      <a:lnTo>
                        <a:pt x="470" y="425"/>
                      </a:lnTo>
                      <a:lnTo>
                        <a:pt x="479" y="428"/>
                      </a:lnTo>
                      <a:lnTo>
                        <a:pt x="489" y="432"/>
                      </a:lnTo>
                      <a:lnTo>
                        <a:pt x="496" y="432"/>
                      </a:lnTo>
                      <a:lnTo>
                        <a:pt x="500" y="432"/>
                      </a:lnTo>
                      <a:lnTo>
                        <a:pt x="503" y="432"/>
                      </a:lnTo>
                      <a:lnTo>
                        <a:pt x="510" y="431"/>
                      </a:lnTo>
                      <a:lnTo>
                        <a:pt x="514" y="429"/>
                      </a:lnTo>
                      <a:lnTo>
                        <a:pt x="517" y="427"/>
                      </a:lnTo>
                      <a:lnTo>
                        <a:pt x="523" y="424"/>
                      </a:lnTo>
                      <a:lnTo>
                        <a:pt x="529" y="421"/>
                      </a:lnTo>
                      <a:lnTo>
                        <a:pt x="540" y="414"/>
                      </a:lnTo>
                      <a:lnTo>
                        <a:pt x="551" y="406"/>
                      </a:lnTo>
                      <a:lnTo>
                        <a:pt x="561" y="399"/>
                      </a:lnTo>
                      <a:lnTo>
                        <a:pt x="570" y="391"/>
                      </a:lnTo>
                      <a:lnTo>
                        <a:pt x="573" y="387"/>
                      </a:lnTo>
                      <a:lnTo>
                        <a:pt x="576" y="385"/>
                      </a:lnTo>
                      <a:lnTo>
                        <a:pt x="576" y="384"/>
                      </a:lnTo>
                      <a:lnTo>
                        <a:pt x="577" y="384"/>
                      </a:lnTo>
                      <a:lnTo>
                        <a:pt x="578" y="384"/>
                      </a:lnTo>
                      <a:lnTo>
                        <a:pt x="587" y="375"/>
                      </a:lnTo>
                      <a:lnTo>
                        <a:pt x="595" y="367"/>
                      </a:lnTo>
                      <a:lnTo>
                        <a:pt x="621" y="338"/>
                      </a:lnTo>
                      <a:lnTo>
                        <a:pt x="646" y="310"/>
                      </a:lnTo>
                      <a:lnTo>
                        <a:pt x="653" y="301"/>
                      </a:lnTo>
                      <a:lnTo>
                        <a:pt x="658" y="295"/>
                      </a:lnTo>
                      <a:lnTo>
                        <a:pt x="662" y="291"/>
                      </a:lnTo>
                      <a:lnTo>
                        <a:pt x="677" y="273"/>
                      </a:lnTo>
                      <a:lnTo>
                        <a:pt x="693" y="253"/>
                      </a:lnTo>
                      <a:lnTo>
                        <a:pt x="700" y="243"/>
                      </a:lnTo>
                      <a:lnTo>
                        <a:pt x="704" y="239"/>
                      </a:lnTo>
                      <a:lnTo>
                        <a:pt x="708" y="233"/>
                      </a:lnTo>
                      <a:lnTo>
                        <a:pt x="713" y="227"/>
                      </a:lnTo>
                      <a:lnTo>
                        <a:pt x="714" y="225"/>
                      </a:lnTo>
                      <a:lnTo>
                        <a:pt x="717" y="221"/>
                      </a:lnTo>
                      <a:lnTo>
                        <a:pt x="726" y="210"/>
                      </a:lnTo>
                      <a:lnTo>
                        <a:pt x="734" y="198"/>
                      </a:lnTo>
                      <a:lnTo>
                        <a:pt x="742" y="185"/>
                      </a:lnTo>
                      <a:lnTo>
                        <a:pt x="753" y="165"/>
                      </a:lnTo>
                      <a:lnTo>
                        <a:pt x="763" y="146"/>
                      </a:lnTo>
                      <a:lnTo>
                        <a:pt x="766" y="141"/>
                      </a:lnTo>
                      <a:lnTo>
                        <a:pt x="768" y="136"/>
                      </a:lnTo>
                      <a:lnTo>
                        <a:pt x="773" y="126"/>
                      </a:lnTo>
                      <a:lnTo>
                        <a:pt x="782" y="10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2289" name="Text Box 50"/>
              <p:cNvSpPr txBox="1">
                <a:spLocks noChangeArrowheads="1"/>
              </p:cNvSpPr>
              <p:nvPr/>
            </p:nvSpPr>
            <p:spPr bwMode="auto">
              <a:xfrm>
                <a:off x="1000" y="2071"/>
                <a:ext cx="303"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400" i="0">
                    <a:solidFill>
                      <a:schemeClr val="bg2"/>
                    </a:solidFill>
                  </a:rPr>
                  <a:t>i</a:t>
                </a:r>
                <a:endParaRPr lang="en-CA" altLang="en-US" sz="1400" i="0">
                  <a:solidFill>
                    <a:schemeClr val="bg2"/>
                  </a:solidFill>
                </a:endParaRPr>
              </a:p>
            </p:txBody>
          </p:sp>
        </p:grpSp>
        <p:pic>
          <p:nvPicPr>
            <p:cNvPr id="52261" name="Picture 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 y="1200"/>
              <a:ext cx="263"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62" name="Group 52"/>
            <p:cNvGrpSpPr>
              <a:grpSpLocks noChangeAspect="1"/>
            </p:cNvGrpSpPr>
            <p:nvPr/>
          </p:nvGrpSpPr>
          <p:grpSpPr bwMode="auto">
            <a:xfrm rot="902222">
              <a:off x="48" y="1286"/>
              <a:ext cx="821" cy="682"/>
              <a:chOff x="1471" y="2266"/>
              <a:chExt cx="1746" cy="1449"/>
            </a:xfrm>
          </p:grpSpPr>
          <p:grpSp>
            <p:nvGrpSpPr>
              <p:cNvPr id="52277" name="Group 53"/>
              <p:cNvGrpSpPr>
                <a:grpSpLocks noChangeAspect="1"/>
              </p:cNvGrpSpPr>
              <p:nvPr/>
            </p:nvGrpSpPr>
            <p:grpSpPr bwMode="auto">
              <a:xfrm>
                <a:off x="2895" y="2582"/>
                <a:ext cx="322" cy="418"/>
                <a:chOff x="2895" y="2582"/>
                <a:chExt cx="322" cy="418"/>
              </a:xfrm>
            </p:grpSpPr>
            <p:sp>
              <p:nvSpPr>
                <p:cNvPr id="52285" name="Freeform 54"/>
                <p:cNvSpPr>
                  <a:spLocks noChangeAspect="1"/>
                </p:cNvSpPr>
                <p:nvPr/>
              </p:nvSpPr>
              <p:spPr bwMode="auto">
                <a:xfrm>
                  <a:off x="2895" y="2582"/>
                  <a:ext cx="322" cy="418"/>
                </a:xfrm>
                <a:custGeom>
                  <a:avLst/>
                  <a:gdLst>
                    <a:gd name="T0" fmla="*/ 20 w 322"/>
                    <a:gd name="T1" fmla="*/ 319 h 418"/>
                    <a:gd name="T2" fmla="*/ 5 w 322"/>
                    <a:gd name="T3" fmla="*/ 347 h 418"/>
                    <a:gd name="T4" fmla="*/ 1 w 322"/>
                    <a:gd name="T5" fmla="*/ 386 h 418"/>
                    <a:gd name="T6" fmla="*/ 8 w 322"/>
                    <a:gd name="T7" fmla="*/ 398 h 418"/>
                    <a:gd name="T8" fmla="*/ 23 w 322"/>
                    <a:gd name="T9" fmla="*/ 410 h 418"/>
                    <a:gd name="T10" fmla="*/ 54 w 322"/>
                    <a:gd name="T11" fmla="*/ 417 h 418"/>
                    <a:gd name="T12" fmla="*/ 83 w 322"/>
                    <a:gd name="T13" fmla="*/ 413 h 418"/>
                    <a:gd name="T14" fmla="*/ 107 w 322"/>
                    <a:gd name="T15" fmla="*/ 399 h 418"/>
                    <a:gd name="T16" fmla="*/ 120 w 322"/>
                    <a:gd name="T17" fmla="*/ 384 h 418"/>
                    <a:gd name="T18" fmla="*/ 121 w 322"/>
                    <a:gd name="T19" fmla="*/ 378 h 418"/>
                    <a:gd name="T20" fmla="*/ 133 w 322"/>
                    <a:gd name="T21" fmla="*/ 362 h 418"/>
                    <a:gd name="T22" fmla="*/ 150 w 322"/>
                    <a:gd name="T23" fmla="*/ 333 h 418"/>
                    <a:gd name="T24" fmla="*/ 171 w 322"/>
                    <a:gd name="T25" fmla="*/ 288 h 418"/>
                    <a:gd name="T26" fmla="*/ 237 w 322"/>
                    <a:gd name="T27" fmla="*/ 196 h 418"/>
                    <a:gd name="T28" fmla="*/ 315 w 322"/>
                    <a:gd name="T29" fmla="*/ 90 h 418"/>
                    <a:gd name="T30" fmla="*/ 321 w 322"/>
                    <a:gd name="T31" fmla="*/ 76 h 418"/>
                    <a:gd name="T32" fmla="*/ 322 w 322"/>
                    <a:gd name="T33" fmla="*/ 72 h 418"/>
                    <a:gd name="T34" fmla="*/ 319 w 322"/>
                    <a:gd name="T35" fmla="*/ 42 h 418"/>
                    <a:gd name="T36" fmla="*/ 306 w 322"/>
                    <a:gd name="T37" fmla="*/ 20 h 418"/>
                    <a:gd name="T38" fmla="*/ 277 w 322"/>
                    <a:gd name="T39" fmla="*/ 1 h 418"/>
                    <a:gd name="T40" fmla="*/ 211 w 322"/>
                    <a:gd name="T41" fmla="*/ 6 h 418"/>
                    <a:gd name="T42" fmla="*/ 207 w 322"/>
                    <a:gd name="T43" fmla="*/ 24 h 418"/>
                    <a:gd name="T44" fmla="*/ 185 w 322"/>
                    <a:gd name="T45" fmla="*/ 66 h 418"/>
                    <a:gd name="T46" fmla="*/ 163 w 322"/>
                    <a:gd name="T47" fmla="*/ 105 h 418"/>
                    <a:gd name="T48" fmla="*/ 144 w 322"/>
                    <a:gd name="T49" fmla="*/ 140 h 418"/>
                    <a:gd name="T50" fmla="*/ 52 w 322"/>
                    <a:gd name="T51" fmla="*/ 280 h 418"/>
                    <a:gd name="T52" fmla="*/ 37 w 322"/>
                    <a:gd name="T53" fmla="*/ 298 h 418"/>
                    <a:gd name="T54" fmla="*/ 48 w 322"/>
                    <a:gd name="T55" fmla="*/ 318 h 418"/>
                    <a:gd name="T56" fmla="*/ 106 w 322"/>
                    <a:gd name="T57" fmla="*/ 238 h 418"/>
                    <a:gd name="T58" fmla="*/ 170 w 322"/>
                    <a:gd name="T59" fmla="*/ 138 h 418"/>
                    <a:gd name="T60" fmla="*/ 181 w 322"/>
                    <a:gd name="T61" fmla="*/ 117 h 418"/>
                    <a:gd name="T62" fmla="*/ 188 w 322"/>
                    <a:gd name="T63" fmla="*/ 104 h 418"/>
                    <a:gd name="T64" fmla="*/ 226 w 322"/>
                    <a:gd name="T65" fmla="*/ 38 h 418"/>
                    <a:gd name="T66" fmla="*/ 269 w 322"/>
                    <a:gd name="T67" fmla="*/ 21 h 418"/>
                    <a:gd name="T68" fmla="*/ 297 w 322"/>
                    <a:gd name="T69" fmla="*/ 47 h 418"/>
                    <a:gd name="T70" fmla="*/ 291 w 322"/>
                    <a:gd name="T71" fmla="*/ 83 h 418"/>
                    <a:gd name="T72" fmla="*/ 220 w 322"/>
                    <a:gd name="T73" fmla="*/ 181 h 418"/>
                    <a:gd name="T74" fmla="*/ 203 w 322"/>
                    <a:gd name="T75" fmla="*/ 208 h 418"/>
                    <a:gd name="T76" fmla="*/ 165 w 322"/>
                    <a:gd name="T77" fmla="*/ 259 h 418"/>
                    <a:gd name="T78" fmla="*/ 134 w 322"/>
                    <a:gd name="T79" fmla="*/ 316 h 418"/>
                    <a:gd name="T80" fmla="*/ 131 w 322"/>
                    <a:gd name="T81" fmla="*/ 319 h 418"/>
                    <a:gd name="T82" fmla="*/ 120 w 322"/>
                    <a:gd name="T83" fmla="*/ 345 h 418"/>
                    <a:gd name="T84" fmla="*/ 107 w 322"/>
                    <a:gd name="T85" fmla="*/ 364 h 418"/>
                    <a:gd name="T86" fmla="*/ 83 w 322"/>
                    <a:gd name="T87" fmla="*/ 389 h 418"/>
                    <a:gd name="T88" fmla="*/ 55 w 322"/>
                    <a:gd name="T89" fmla="*/ 399 h 418"/>
                    <a:gd name="T90" fmla="*/ 27 w 322"/>
                    <a:gd name="T91" fmla="*/ 387 h 418"/>
                    <a:gd name="T92" fmla="*/ 21 w 322"/>
                    <a:gd name="T93" fmla="*/ 369 h 418"/>
                    <a:gd name="T94" fmla="*/ 37 w 322"/>
                    <a:gd name="T95" fmla="*/ 350 h 418"/>
                    <a:gd name="T96" fmla="*/ 62 w 322"/>
                    <a:gd name="T97" fmla="*/ 350 h 418"/>
                    <a:gd name="T98" fmla="*/ 89 w 322"/>
                    <a:gd name="T99" fmla="*/ 365 h 418"/>
                    <a:gd name="T100" fmla="*/ 90 w 322"/>
                    <a:gd name="T101" fmla="*/ 350 h 418"/>
                    <a:gd name="T102" fmla="*/ 75 w 322"/>
                    <a:gd name="T103" fmla="*/ 330 h 4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2"/>
                    <a:gd name="T157" fmla="*/ 0 h 418"/>
                    <a:gd name="T158" fmla="*/ 322 w 322"/>
                    <a:gd name="T159" fmla="*/ 418 h 4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2" h="418">
                      <a:moveTo>
                        <a:pt x="37" y="298"/>
                      </a:moveTo>
                      <a:lnTo>
                        <a:pt x="35" y="299"/>
                      </a:lnTo>
                      <a:lnTo>
                        <a:pt x="30" y="303"/>
                      </a:lnTo>
                      <a:lnTo>
                        <a:pt x="27" y="308"/>
                      </a:lnTo>
                      <a:lnTo>
                        <a:pt x="20" y="319"/>
                      </a:lnTo>
                      <a:lnTo>
                        <a:pt x="14" y="329"/>
                      </a:lnTo>
                      <a:lnTo>
                        <a:pt x="10" y="341"/>
                      </a:lnTo>
                      <a:lnTo>
                        <a:pt x="7" y="343"/>
                      </a:lnTo>
                      <a:lnTo>
                        <a:pt x="6" y="344"/>
                      </a:lnTo>
                      <a:lnTo>
                        <a:pt x="5" y="347"/>
                      </a:lnTo>
                      <a:lnTo>
                        <a:pt x="2" y="351"/>
                      </a:lnTo>
                      <a:lnTo>
                        <a:pt x="1" y="357"/>
                      </a:lnTo>
                      <a:lnTo>
                        <a:pt x="0" y="363"/>
                      </a:lnTo>
                      <a:lnTo>
                        <a:pt x="1" y="369"/>
                      </a:lnTo>
                      <a:lnTo>
                        <a:pt x="1" y="386"/>
                      </a:lnTo>
                      <a:lnTo>
                        <a:pt x="2" y="387"/>
                      </a:lnTo>
                      <a:lnTo>
                        <a:pt x="3" y="389"/>
                      </a:lnTo>
                      <a:lnTo>
                        <a:pt x="5" y="392"/>
                      </a:lnTo>
                      <a:lnTo>
                        <a:pt x="7" y="393"/>
                      </a:lnTo>
                      <a:lnTo>
                        <a:pt x="8" y="398"/>
                      </a:lnTo>
                      <a:lnTo>
                        <a:pt x="11" y="402"/>
                      </a:lnTo>
                      <a:lnTo>
                        <a:pt x="15" y="406"/>
                      </a:lnTo>
                      <a:lnTo>
                        <a:pt x="21" y="408"/>
                      </a:lnTo>
                      <a:lnTo>
                        <a:pt x="21" y="409"/>
                      </a:lnTo>
                      <a:lnTo>
                        <a:pt x="23" y="410"/>
                      </a:lnTo>
                      <a:lnTo>
                        <a:pt x="27" y="411"/>
                      </a:lnTo>
                      <a:lnTo>
                        <a:pt x="34" y="414"/>
                      </a:lnTo>
                      <a:lnTo>
                        <a:pt x="41" y="415"/>
                      </a:lnTo>
                      <a:lnTo>
                        <a:pt x="48" y="416"/>
                      </a:lnTo>
                      <a:lnTo>
                        <a:pt x="54" y="417"/>
                      </a:lnTo>
                      <a:lnTo>
                        <a:pt x="60" y="418"/>
                      </a:lnTo>
                      <a:lnTo>
                        <a:pt x="66" y="417"/>
                      </a:lnTo>
                      <a:lnTo>
                        <a:pt x="72" y="416"/>
                      </a:lnTo>
                      <a:lnTo>
                        <a:pt x="78" y="415"/>
                      </a:lnTo>
                      <a:lnTo>
                        <a:pt x="83" y="413"/>
                      </a:lnTo>
                      <a:lnTo>
                        <a:pt x="89" y="410"/>
                      </a:lnTo>
                      <a:lnTo>
                        <a:pt x="96" y="407"/>
                      </a:lnTo>
                      <a:lnTo>
                        <a:pt x="101" y="404"/>
                      </a:lnTo>
                      <a:lnTo>
                        <a:pt x="106" y="400"/>
                      </a:lnTo>
                      <a:lnTo>
                        <a:pt x="107" y="399"/>
                      </a:lnTo>
                      <a:lnTo>
                        <a:pt x="109" y="398"/>
                      </a:lnTo>
                      <a:lnTo>
                        <a:pt x="111" y="396"/>
                      </a:lnTo>
                      <a:lnTo>
                        <a:pt x="116" y="391"/>
                      </a:lnTo>
                      <a:lnTo>
                        <a:pt x="119" y="386"/>
                      </a:lnTo>
                      <a:lnTo>
                        <a:pt x="120" y="384"/>
                      </a:lnTo>
                      <a:lnTo>
                        <a:pt x="120" y="383"/>
                      </a:lnTo>
                      <a:lnTo>
                        <a:pt x="120" y="382"/>
                      </a:lnTo>
                      <a:lnTo>
                        <a:pt x="121" y="380"/>
                      </a:lnTo>
                      <a:lnTo>
                        <a:pt x="120" y="379"/>
                      </a:lnTo>
                      <a:lnTo>
                        <a:pt x="121" y="378"/>
                      </a:lnTo>
                      <a:lnTo>
                        <a:pt x="124" y="375"/>
                      </a:lnTo>
                      <a:lnTo>
                        <a:pt x="126" y="373"/>
                      </a:lnTo>
                      <a:lnTo>
                        <a:pt x="127" y="372"/>
                      </a:lnTo>
                      <a:lnTo>
                        <a:pt x="128" y="371"/>
                      </a:lnTo>
                      <a:lnTo>
                        <a:pt x="133" y="362"/>
                      </a:lnTo>
                      <a:lnTo>
                        <a:pt x="136" y="357"/>
                      </a:lnTo>
                      <a:lnTo>
                        <a:pt x="137" y="355"/>
                      </a:lnTo>
                      <a:lnTo>
                        <a:pt x="139" y="352"/>
                      </a:lnTo>
                      <a:lnTo>
                        <a:pt x="144" y="342"/>
                      </a:lnTo>
                      <a:lnTo>
                        <a:pt x="150" y="333"/>
                      </a:lnTo>
                      <a:lnTo>
                        <a:pt x="151" y="331"/>
                      </a:lnTo>
                      <a:lnTo>
                        <a:pt x="151" y="329"/>
                      </a:lnTo>
                      <a:lnTo>
                        <a:pt x="157" y="315"/>
                      </a:lnTo>
                      <a:lnTo>
                        <a:pt x="164" y="301"/>
                      </a:lnTo>
                      <a:lnTo>
                        <a:pt x="171" y="288"/>
                      </a:lnTo>
                      <a:lnTo>
                        <a:pt x="180" y="276"/>
                      </a:lnTo>
                      <a:lnTo>
                        <a:pt x="191" y="262"/>
                      </a:lnTo>
                      <a:lnTo>
                        <a:pt x="203" y="249"/>
                      </a:lnTo>
                      <a:lnTo>
                        <a:pt x="219" y="222"/>
                      </a:lnTo>
                      <a:lnTo>
                        <a:pt x="237" y="196"/>
                      </a:lnTo>
                      <a:lnTo>
                        <a:pt x="295" y="113"/>
                      </a:lnTo>
                      <a:lnTo>
                        <a:pt x="300" y="108"/>
                      </a:lnTo>
                      <a:lnTo>
                        <a:pt x="306" y="102"/>
                      </a:lnTo>
                      <a:lnTo>
                        <a:pt x="310" y="97"/>
                      </a:lnTo>
                      <a:lnTo>
                        <a:pt x="315" y="90"/>
                      </a:lnTo>
                      <a:lnTo>
                        <a:pt x="315" y="89"/>
                      </a:lnTo>
                      <a:lnTo>
                        <a:pt x="316" y="88"/>
                      </a:lnTo>
                      <a:lnTo>
                        <a:pt x="318" y="85"/>
                      </a:lnTo>
                      <a:lnTo>
                        <a:pt x="320" y="81"/>
                      </a:lnTo>
                      <a:lnTo>
                        <a:pt x="321" y="76"/>
                      </a:lnTo>
                      <a:lnTo>
                        <a:pt x="321" y="75"/>
                      </a:lnTo>
                      <a:lnTo>
                        <a:pt x="321" y="74"/>
                      </a:lnTo>
                      <a:lnTo>
                        <a:pt x="322" y="74"/>
                      </a:lnTo>
                      <a:lnTo>
                        <a:pt x="322" y="72"/>
                      </a:lnTo>
                      <a:lnTo>
                        <a:pt x="322" y="65"/>
                      </a:lnTo>
                      <a:lnTo>
                        <a:pt x="322" y="59"/>
                      </a:lnTo>
                      <a:lnTo>
                        <a:pt x="321" y="54"/>
                      </a:lnTo>
                      <a:lnTo>
                        <a:pt x="321" y="48"/>
                      </a:lnTo>
                      <a:lnTo>
                        <a:pt x="319" y="42"/>
                      </a:lnTo>
                      <a:lnTo>
                        <a:pt x="317" y="38"/>
                      </a:lnTo>
                      <a:lnTo>
                        <a:pt x="315" y="32"/>
                      </a:lnTo>
                      <a:lnTo>
                        <a:pt x="312" y="28"/>
                      </a:lnTo>
                      <a:lnTo>
                        <a:pt x="309" y="24"/>
                      </a:lnTo>
                      <a:lnTo>
                        <a:pt x="306" y="20"/>
                      </a:lnTo>
                      <a:lnTo>
                        <a:pt x="301" y="16"/>
                      </a:lnTo>
                      <a:lnTo>
                        <a:pt x="298" y="12"/>
                      </a:lnTo>
                      <a:lnTo>
                        <a:pt x="293" y="9"/>
                      </a:lnTo>
                      <a:lnTo>
                        <a:pt x="288" y="6"/>
                      </a:lnTo>
                      <a:lnTo>
                        <a:pt x="277" y="1"/>
                      </a:lnTo>
                      <a:lnTo>
                        <a:pt x="225" y="0"/>
                      </a:lnTo>
                      <a:lnTo>
                        <a:pt x="222" y="1"/>
                      </a:lnTo>
                      <a:lnTo>
                        <a:pt x="218" y="2"/>
                      </a:lnTo>
                      <a:lnTo>
                        <a:pt x="214" y="4"/>
                      </a:lnTo>
                      <a:lnTo>
                        <a:pt x="211" y="6"/>
                      </a:lnTo>
                      <a:lnTo>
                        <a:pt x="209" y="10"/>
                      </a:lnTo>
                      <a:lnTo>
                        <a:pt x="207" y="12"/>
                      </a:lnTo>
                      <a:lnTo>
                        <a:pt x="207" y="16"/>
                      </a:lnTo>
                      <a:lnTo>
                        <a:pt x="207" y="22"/>
                      </a:lnTo>
                      <a:lnTo>
                        <a:pt x="207" y="24"/>
                      </a:lnTo>
                      <a:lnTo>
                        <a:pt x="203" y="33"/>
                      </a:lnTo>
                      <a:lnTo>
                        <a:pt x="198" y="44"/>
                      </a:lnTo>
                      <a:lnTo>
                        <a:pt x="192" y="54"/>
                      </a:lnTo>
                      <a:lnTo>
                        <a:pt x="187" y="63"/>
                      </a:lnTo>
                      <a:lnTo>
                        <a:pt x="185" y="66"/>
                      </a:lnTo>
                      <a:lnTo>
                        <a:pt x="185" y="68"/>
                      </a:lnTo>
                      <a:lnTo>
                        <a:pt x="182" y="73"/>
                      </a:lnTo>
                      <a:lnTo>
                        <a:pt x="176" y="83"/>
                      </a:lnTo>
                      <a:lnTo>
                        <a:pt x="164" y="103"/>
                      </a:lnTo>
                      <a:lnTo>
                        <a:pt x="163" y="105"/>
                      </a:lnTo>
                      <a:lnTo>
                        <a:pt x="162" y="108"/>
                      </a:lnTo>
                      <a:lnTo>
                        <a:pt x="159" y="115"/>
                      </a:lnTo>
                      <a:lnTo>
                        <a:pt x="157" y="121"/>
                      </a:lnTo>
                      <a:lnTo>
                        <a:pt x="150" y="134"/>
                      </a:lnTo>
                      <a:lnTo>
                        <a:pt x="144" y="140"/>
                      </a:lnTo>
                      <a:lnTo>
                        <a:pt x="139" y="147"/>
                      </a:lnTo>
                      <a:lnTo>
                        <a:pt x="128" y="163"/>
                      </a:lnTo>
                      <a:lnTo>
                        <a:pt x="116" y="180"/>
                      </a:lnTo>
                      <a:lnTo>
                        <a:pt x="96" y="213"/>
                      </a:lnTo>
                      <a:lnTo>
                        <a:pt x="52" y="280"/>
                      </a:lnTo>
                      <a:lnTo>
                        <a:pt x="48" y="282"/>
                      </a:lnTo>
                      <a:lnTo>
                        <a:pt x="43" y="286"/>
                      </a:lnTo>
                      <a:lnTo>
                        <a:pt x="39" y="292"/>
                      </a:lnTo>
                      <a:lnTo>
                        <a:pt x="38" y="296"/>
                      </a:lnTo>
                      <a:lnTo>
                        <a:pt x="37" y="298"/>
                      </a:lnTo>
                      <a:lnTo>
                        <a:pt x="69" y="328"/>
                      </a:lnTo>
                      <a:lnTo>
                        <a:pt x="67" y="327"/>
                      </a:lnTo>
                      <a:lnTo>
                        <a:pt x="65" y="327"/>
                      </a:lnTo>
                      <a:lnTo>
                        <a:pt x="40" y="328"/>
                      </a:lnTo>
                      <a:lnTo>
                        <a:pt x="48" y="318"/>
                      </a:lnTo>
                      <a:lnTo>
                        <a:pt x="66" y="294"/>
                      </a:lnTo>
                      <a:lnTo>
                        <a:pt x="75" y="282"/>
                      </a:lnTo>
                      <a:lnTo>
                        <a:pt x="83" y="270"/>
                      </a:lnTo>
                      <a:lnTo>
                        <a:pt x="95" y="254"/>
                      </a:lnTo>
                      <a:lnTo>
                        <a:pt x="106" y="238"/>
                      </a:lnTo>
                      <a:lnTo>
                        <a:pt x="128" y="205"/>
                      </a:lnTo>
                      <a:lnTo>
                        <a:pt x="138" y="188"/>
                      </a:lnTo>
                      <a:lnTo>
                        <a:pt x="144" y="180"/>
                      </a:lnTo>
                      <a:lnTo>
                        <a:pt x="150" y="172"/>
                      </a:lnTo>
                      <a:lnTo>
                        <a:pt x="170" y="138"/>
                      </a:lnTo>
                      <a:lnTo>
                        <a:pt x="170" y="137"/>
                      </a:lnTo>
                      <a:lnTo>
                        <a:pt x="171" y="136"/>
                      </a:lnTo>
                      <a:lnTo>
                        <a:pt x="172" y="133"/>
                      </a:lnTo>
                      <a:lnTo>
                        <a:pt x="180" y="119"/>
                      </a:lnTo>
                      <a:lnTo>
                        <a:pt x="181" y="117"/>
                      </a:lnTo>
                      <a:lnTo>
                        <a:pt x="181" y="116"/>
                      </a:lnTo>
                      <a:lnTo>
                        <a:pt x="182" y="115"/>
                      </a:lnTo>
                      <a:lnTo>
                        <a:pt x="184" y="112"/>
                      </a:lnTo>
                      <a:lnTo>
                        <a:pt x="188" y="104"/>
                      </a:lnTo>
                      <a:lnTo>
                        <a:pt x="196" y="90"/>
                      </a:lnTo>
                      <a:lnTo>
                        <a:pt x="204" y="76"/>
                      </a:lnTo>
                      <a:lnTo>
                        <a:pt x="218" y="54"/>
                      </a:lnTo>
                      <a:lnTo>
                        <a:pt x="222" y="46"/>
                      </a:lnTo>
                      <a:lnTo>
                        <a:pt x="226" y="38"/>
                      </a:lnTo>
                      <a:lnTo>
                        <a:pt x="228" y="31"/>
                      </a:lnTo>
                      <a:lnTo>
                        <a:pt x="229" y="24"/>
                      </a:lnTo>
                      <a:lnTo>
                        <a:pt x="231" y="21"/>
                      </a:lnTo>
                      <a:lnTo>
                        <a:pt x="268" y="20"/>
                      </a:lnTo>
                      <a:lnTo>
                        <a:pt x="269" y="21"/>
                      </a:lnTo>
                      <a:lnTo>
                        <a:pt x="277" y="26"/>
                      </a:lnTo>
                      <a:lnTo>
                        <a:pt x="286" y="32"/>
                      </a:lnTo>
                      <a:lnTo>
                        <a:pt x="290" y="34"/>
                      </a:lnTo>
                      <a:lnTo>
                        <a:pt x="293" y="40"/>
                      </a:lnTo>
                      <a:lnTo>
                        <a:pt x="297" y="47"/>
                      </a:lnTo>
                      <a:lnTo>
                        <a:pt x="299" y="51"/>
                      </a:lnTo>
                      <a:lnTo>
                        <a:pt x="301" y="54"/>
                      </a:lnTo>
                      <a:lnTo>
                        <a:pt x="303" y="64"/>
                      </a:lnTo>
                      <a:lnTo>
                        <a:pt x="303" y="66"/>
                      </a:lnTo>
                      <a:lnTo>
                        <a:pt x="291" y="83"/>
                      </a:lnTo>
                      <a:lnTo>
                        <a:pt x="268" y="114"/>
                      </a:lnTo>
                      <a:lnTo>
                        <a:pt x="247" y="146"/>
                      </a:lnTo>
                      <a:lnTo>
                        <a:pt x="226" y="178"/>
                      </a:lnTo>
                      <a:lnTo>
                        <a:pt x="222" y="179"/>
                      </a:lnTo>
                      <a:lnTo>
                        <a:pt x="220" y="181"/>
                      </a:lnTo>
                      <a:lnTo>
                        <a:pt x="217" y="184"/>
                      </a:lnTo>
                      <a:lnTo>
                        <a:pt x="212" y="192"/>
                      </a:lnTo>
                      <a:lnTo>
                        <a:pt x="208" y="200"/>
                      </a:lnTo>
                      <a:lnTo>
                        <a:pt x="207" y="202"/>
                      </a:lnTo>
                      <a:lnTo>
                        <a:pt x="203" y="208"/>
                      </a:lnTo>
                      <a:lnTo>
                        <a:pt x="199" y="215"/>
                      </a:lnTo>
                      <a:lnTo>
                        <a:pt x="190" y="227"/>
                      </a:lnTo>
                      <a:lnTo>
                        <a:pt x="180" y="241"/>
                      </a:lnTo>
                      <a:lnTo>
                        <a:pt x="171" y="253"/>
                      </a:lnTo>
                      <a:lnTo>
                        <a:pt x="165" y="259"/>
                      </a:lnTo>
                      <a:lnTo>
                        <a:pt x="161" y="266"/>
                      </a:lnTo>
                      <a:lnTo>
                        <a:pt x="153" y="280"/>
                      </a:lnTo>
                      <a:lnTo>
                        <a:pt x="148" y="285"/>
                      </a:lnTo>
                      <a:lnTo>
                        <a:pt x="145" y="292"/>
                      </a:lnTo>
                      <a:lnTo>
                        <a:pt x="134" y="316"/>
                      </a:lnTo>
                      <a:lnTo>
                        <a:pt x="133" y="317"/>
                      </a:lnTo>
                      <a:lnTo>
                        <a:pt x="132" y="317"/>
                      </a:lnTo>
                      <a:lnTo>
                        <a:pt x="132" y="318"/>
                      </a:lnTo>
                      <a:lnTo>
                        <a:pt x="131" y="319"/>
                      </a:lnTo>
                      <a:lnTo>
                        <a:pt x="130" y="321"/>
                      </a:lnTo>
                      <a:lnTo>
                        <a:pt x="130" y="324"/>
                      </a:lnTo>
                      <a:lnTo>
                        <a:pt x="127" y="331"/>
                      </a:lnTo>
                      <a:lnTo>
                        <a:pt x="123" y="338"/>
                      </a:lnTo>
                      <a:lnTo>
                        <a:pt x="120" y="345"/>
                      </a:lnTo>
                      <a:lnTo>
                        <a:pt x="116" y="351"/>
                      </a:lnTo>
                      <a:lnTo>
                        <a:pt x="113" y="355"/>
                      </a:lnTo>
                      <a:lnTo>
                        <a:pt x="111" y="358"/>
                      </a:lnTo>
                      <a:lnTo>
                        <a:pt x="110" y="361"/>
                      </a:lnTo>
                      <a:lnTo>
                        <a:pt x="107" y="364"/>
                      </a:lnTo>
                      <a:lnTo>
                        <a:pt x="103" y="371"/>
                      </a:lnTo>
                      <a:lnTo>
                        <a:pt x="96" y="377"/>
                      </a:lnTo>
                      <a:lnTo>
                        <a:pt x="93" y="380"/>
                      </a:lnTo>
                      <a:lnTo>
                        <a:pt x="90" y="384"/>
                      </a:lnTo>
                      <a:lnTo>
                        <a:pt x="83" y="389"/>
                      </a:lnTo>
                      <a:lnTo>
                        <a:pt x="79" y="393"/>
                      </a:lnTo>
                      <a:lnTo>
                        <a:pt x="75" y="395"/>
                      </a:lnTo>
                      <a:lnTo>
                        <a:pt x="70" y="397"/>
                      </a:lnTo>
                      <a:lnTo>
                        <a:pt x="65" y="398"/>
                      </a:lnTo>
                      <a:lnTo>
                        <a:pt x="55" y="399"/>
                      </a:lnTo>
                      <a:lnTo>
                        <a:pt x="51" y="398"/>
                      </a:lnTo>
                      <a:lnTo>
                        <a:pt x="46" y="398"/>
                      </a:lnTo>
                      <a:lnTo>
                        <a:pt x="36" y="394"/>
                      </a:lnTo>
                      <a:lnTo>
                        <a:pt x="33" y="393"/>
                      </a:lnTo>
                      <a:lnTo>
                        <a:pt x="27" y="387"/>
                      </a:lnTo>
                      <a:lnTo>
                        <a:pt x="25" y="384"/>
                      </a:lnTo>
                      <a:lnTo>
                        <a:pt x="22" y="380"/>
                      </a:lnTo>
                      <a:lnTo>
                        <a:pt x="21" y="378"/>
                      </a:lnTo>
                      <a:lnTo>
                        <a:pt x="21" y="374"/>
                      </a:lnTo>
                      <a:lnTo>
                        <a:pt x="21" y="369"/>
                      </a:lnTo>
                      <a:lnTo>
                        <a:pt x="21" y="366"/>
                      </a:lnTo>
                      <a:lnTo>
                        <a:pt x="25" y="360"/>
                      </a:lnTo>
                      <a:lnTo>
                        <a:pt x="29" y="356"/>
                      </a:lnTo>
                      <a:lnTo>
                        <a:pt x="34" y="351"/>
                      </a:lnTo>
                      <a:lnTo>
                        <a:pt x="37" y="350"/>
                      </a:lnTo>
                      <a:lnTo>
                        <a:pt x="41" y="349"/>
                      </a:lnTo>
                      <a:lnTo>
                        <a:pt x="47" y="347"/>
                      </a:lnTo>
                      <a:lnTo>
                        <a:pt x="55" y="346"/>
                      </a:lnTo>
                      <a:lnTo>
                        <a:pt x="57" y="348"/>
                      </a:lnTo>
                      <a:lnTo>
                        <a:pt x="62" y="350"/>
                      </a:lnTo>
                      <a:lnTo>
                        <a:pt x="68" y="354"/>
                      </a:lnTo>
                      <a:lnTo>
                        <a:pt x="73" y="358"/>
                      </a:lnTo>
                      <a:lnTo>
                        <a:pt x="77" y="364"/>
                      </a:lnTo>
                      <a:lnTo>
                        <a:pt x="80" y="365"/>
                      </a:lnTo>
                      <a:lnTo>
                        <a:pt x="89" y="365"/>
                      </a:lnTo>
                      <a:lnTo>
                        <a:pt x="89" y="364"/>
                      </a:lnTo>
                      <a:lnTo>
                        <a:pt x="90" y="362"/>
                      </a:lnTo>
                      <a:lnTo>
                        <a:pt x="90" y="361"/>
                      </a:lnTo>
                      <a:lnTo>
                        <a:pt x="91" y="355"/>
                      </a:lnTo>
                      <a:lnTo>
                        <a:pt x="90" y="350"/>
                      </a:lnTo>
                      <a:lnTo>
                        <a:pt x="89" y="345"/>
                      </a:lnTo>
                      <a:lnTo>
                        <a:pt x="87" y="341"/>
                      </a:lnTo>
                      <a:lnTo>
                        <a:pt x="83" y="336"/>
                      </a:lnTo>
                      <a:lnTo>
                        <a:pt x="80" y="334"/>
                      </a:lnTo>
                      <a:lnTo>
                        <a:pt x="75" y="330"/>
                      </a:lnTo>
                      <a:lnTo>
                        <a:pt x="69" y="328"/>
                      </a:lnTo>
                      <a:lnTo>
                        <a:pt x="37" y="29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86" name="Freeform 55"/>
                <p:cNvSpPr>
                  <a:spLocks noChangeAspect="1"/>
                </p:cNvSpPr>
                <p:nvPr/>
              </p:nvSpPr>
              <p:spPr bwMode="auto">
                <a:xfrm>
                  <a:off x="2916" y="2602"/>
                  <a:ext cx="284" cy="378"/>
                </a:xfrm>
                <a:custGeom>
                  <a:avLst/>
                  <a:gdLst>
                    <a:gd name="T0" fmla="*/ 46 w 284"/>
                    <a:gd name="T1" fmla="*/ 307 h 378"/>
                    <a:gd name="T2" fmla="*/ 54 w 284"/>
                    <a:gd name="T3" fmla="*/ 310 h 378"/>
                    <a:gd name="T4" fmla="*/ 63 w 284"/>
                    <a:gd name="T5" fmla="*/ 316 h 378"/>
                    <a:gd name="T6" fmla="*/ 69 w 284"/>
                    <a:gd name="T7" fmla="*/ 325 h 378"/>
                    <a:gd name="T8" fmla="*/ 71 w 284"/>
                    <a:gd name="T9" fmla="*/ 335 h 378"/>
                    <a:gd name="T10" fmla="*/ 70 w 284"/>
                    <a:gd name="T11" fmla="*/ 342 h 378"/>
                    <a:gd name="T12" fmla="*/ 68 w 284"/>
                    <a:gd name="T13" fmla="*/ 345 h 378"/>
                    <a:gd name="T14" fmla="*/ 57 w 284"/>
                    <a:gd name="T15" fmla="*/ 343 h 378"/>
                    <a:gd name="T16" fmla="*/ 47 w 284"/>
                    <a:gd name="T17" fmla="*/ 334 h 378"/>
                    <a:gd name="T18" fmla="*/ 37 w 284"/>
                    <a:gd name="T19" fmla="*/ 328 h 378"/>
                    <a:gd name="T20" fmla="*/ 26 w 284"/>
                    <a:gd name="T21" fmla="*/ 327 h 378"/>
                    <a:gd name="T22" fmla="*/ 17 w 284"/>
                    <a:gd name="T23" fmla="*/ 329 h 378"/>
                    <a:gd name="T24" fmla="*/ 9 w 284"/>
                    <a:gd name="T25" fmla="*/ 335 h 378"/>
                    <a:gd name="T26" fmla="*/ 0 w 284"/>
                    <a:gd name="T27" fmla="*/ 346 h 378"/>
                    <a:gd name="T28" fmla="*/ 0 w 284"/>
                    <a:gd name="T29" fmla="*/ 354 h 378"/>
                    <a:gd name="T30" fmla="*/ 2 w 284"/>
                    <a:gd name="T31" fmla="*/ 360 h 378"/>
                    <a:gd name="T32" fmla="*/ 7 w 284"/>
                    <a:gd name="T33" fmla="*/ 367 h 378"/>
                    <a:gd name="T34" fmla="*/ 16 w 284"/>
                    <a:gd name="T35" fmla="*/ 374 h 378"/>
                    <a:gd name="T36" fmla="*/ 31 w 284"/>
                    <a:gd name="T37" fmla="*/ 378 h 378"/>
                    <a:gd name="T38" fmla="*/ 45 w 284"/>
                    <a:gd name="T39" fmla="*/ 378 h 378"/>
                    <a:gd name="T40" fmla="*/ 55 w 284"/>
                    <a:gd name="T41" fmla="*/ 375 h 378"/>
                    <a:gd name="T42" fmla="*/ 63 w 284"/>
                    <a:gd name="T43" fmla="*/ 369 h 378"/>
                    <a:gd name="T44" fmla="*/ 73 w 284"/>
                    <a:gd name="T45" fmla="*/ 360 h 378"/>
                    <a:gd name="T46" fmla="*/ 82 w 284"/>
                    <a:gd name="T47" fmla="*/ 350 h 378"/>
                    <a:gd name="T48" fmla="*/ 89 w 284"/>
                    <a:gd name="T49" fmla="*/ 341 h 378"/>
                    <a:gd name="T50" fmla="*/ 93 w 284"/>
                    <a:gd name="T51" fmla="*/ 335 h 378"/>
                    <a:gd name="T52" fmla="*/ 100 w 284"/>
                    <a:gd name="T53" fmla="*/ 325 h 378"/>
                    <a:gd name="T54" fmla="*/ 107 w 284"/>
                    <a:gd name="T55" fmla="*/ 311 h 378"/>
                    <a:gd name="T56" fmla="*/ 110 w 284"/>
                    <a:gd name="T57" fmla="*/ 300 h 378"/>
                    <a:gd name="T58" fmla="*/ 112 w 284"/>
                    <a:gd name="T59" fmla="*/ 298 h 378"/>
                    <a:gd name="T60" fmla="*/ 112 w 284"/>
                    <a:gd name="T61" fmla="*/ 297 h 378"/>
                    <a:gd name="T62" fmla="*/ 114 w 284"/>
                    <a:gd name="T63" fmla="*/ 296 h 378"/>
                    <a:gd name="T64" fmla="*/ 128 w 284"/>
                    <a:gd name="T65" fmla="*/ 265 h 378"/>
                    <a:gd name="T66" fmla="*/ 141 w 284"/>
                    <a:gd name="T67" fmla="*/ 246 h 378"/>
                    <a:gd name="T68" fmla="*/ 151 w 284"/>
                    <a:gd name="T69" fmla="*/ 233 h 378"/>
                    <a:gd name="T70" fmla="*/ 170 w 284"/>
                    <a:gd name="T71" fmla="*/ 207 h 378"/>
                    <a:gd name="T72" fmla="*/ 183 w 284"/>
                    <a:gd name="T73" fmla="*/ 188 h 378"/>
                    <a:gd name="T74" fmla="*/ 188 w 284"/>
                    <a:gd name="T75" fmla="*/ 180 h 378"/>
                    <a:gd name="T76" fmla="*/ 197 w 284"/>
                    <a:gd name="T77" fmla="*/ 164 h 378"/>
                    <a:gd name="T78" fmla="*/ 202 w 284"/>
                    <a:gd name="T79" fmla="*/ 159 h 378"/>
                    <a:gd name="T80" fmla="*/ 227 w 284"/>
                    <a:gd name="T81" fmla="*/ 126 h 378"/>
                    <a:gd name="T82" fmla="*/ 272 w 284"/>
                    <a:gd name="T83" fmla="*/ 63 h 378"/>
                    <a:gd name="T84" fmla="*/ 284 w 284"/>
                    <a:gd name="T85" fmla="*/ 44 h 378"/>
                    <a:gd name="T86" fmla="*/ 280 w 284"/>
                    <a:gd name="T87" fmla="*/ 31 h 378"/>
                    <a:gd name="T88" fmla="*/ 273 w 284"/>
                    <a:gd name="T89" fmla="*/ 21 h 378"/>
                    <a:gd name="T90" fmla="*/ 266 w 284"/>
                    <a:gd name="T91" fmla="*/ 13 h 378"/>
                    <a:gd name="T92" fmla="*/ 250 w 284"/>
                    <a:gd name="T93" fmla="*/ 1 h 378"/>
                    <a:gd name="T94" fmla="*/ 211 w 284"/>
                    <a:gd name="T95" fmla="*/ 1 h 378"/>
                    <a:gd name="T96" fmla="*/ 209 w 284"/>
                    <a:gd name="T97" fmla="*/ 11 h 378"/>
                    <a:gd name="T98" fmla="*/ 202 w 284"/>
                    <a:gd name="T99" fmla="*/ 26 h 378"/>
                    <a:gd name="T100" fmla="*/ 184 w 284"/>
                    <a:gd name="T101" fmla="*/ 56 h 378"/>
                    <a:gd name="T102" fmla="*/ 168 w 284"/>
                    <a:gd name="T103" fmla="*/ 85 h 378"/>
                    <a:gd name="T104" fmla="*/ 162 w 284"/>
                    <a:gd name="T105" fmla="*/ 95 h 378"/>
                    <a:gd name="T106" fmla="*/ 161 w 284"/>
                    <a:gd name="T107" fmla="*/ 96 h 378"/>
                    <a:gd name="T108" fmla="*/ 160 w 284"/>
                    <a:gd name="T109" fmla="*/ 99 h 378"/>
                    <a:gd name="T110" fmla="*/ 151 w 284"/>
                    <a:gd name="T111" fmla="*/ 116 h 378"/>
                    <a:gd name="T112" fmla="*/ 150 w 284"/>
                    <a:gd name="T113" fmla="*/ 118 h 378"/>
                    <a:gd name="T114" fmla="*/ 124 w 284"/>
                    <a:gd name="T115" fmla="*/ 160 h 378"/>
                    <a:gd name="T116" fmla="*/ 108 w 284"/>
                    <a:gd name="T117" fmla="*/ 185 h 378"/>
                    <a:gd name="T118" fmla="*/ 75 w 284"/>
                    <a:gd name="T119" fmla="*/ 234 h 378"/>
                    <a:gd name="T120" fmla="*/ 54 w 284"/>
                    <a:gd name="T121" fmla="*/ 262 h 378"/>
                    <a:gd name="T122" fmla="*/ 27 w 284"/>
                    <a:gd name="T123" fmla="*/ 298 h 378"/>
                    <a:gd name="T124" fmla="*/ 45 w 284"/>
                    <a:gd name="T125" fmla="*/ 307 h 3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4"/>
                    <a:gd name="T190" fmla="*/ 0 h 378"/>
                    <a:gd name="T191" fmla="*/ 284 w 284"/>
                    <a:gd name="T192" fmla="*/ 378 h 3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4" h="378">
                      <a:moveTo>
                        <a:pt x="45" y="307"/>
                      </a:moveTo>
                      <a:lnTo>
                        <a:pt x="46" y="307"/>
                      </a:lnTo>
                      <a:lnTo>
                        <a:pt x="48" y="308"/>
                      </a:lnTo>
                      <a:lnTo>
                        <a:pt x="54" y="310"/>
                      </a:lnTo>
                      <a:lnTo>
                        <a:pt x="60" y="314"/>
                      </a:lnTo>
                      <a:lnTo>
                        <a:pt x="63" y="316"/>
                      </a:lnTo>
                      <a:lnTo>
                        <a:pt x="67" y="321"/>
                      </a:lnTo>
                      <a:lnTo>
                        <a:pt x="69" y="325"/>
                      </a:lnTo>
                      <a:lnTo>
                        <a:pt x="70" y="329"/>
                      </a:lnTo>
                      <a:lnTo>
                        <a:pt x="71" y="335"/>
                      </a:lnTo>
                      <a:lnTo>
                        <a:pt x="70" y="341"/>
                      </a:lnTo>
                      <a:lnTo>
                        <a:pt x="70" y="342"/>
                      </a:lnTo>
                      <a:lnTo>
                        <a:pt x="69" y="343"/>
                      </a:lnTo>
                      <a:lnTo>
                        <a:pt x="68" y="345"/>
                      </a:lnTo>
                      <a:lnTo>
                        <a:pt x="60" y="345"/>
                      </a:lnTo>
                      <a:lnTo>
                        <a:pt x="57" y="343"/>
                      </a:lnTo>
                      <a:lnTo>
                        <a:pt x="53" y="338"/>
                      </a:lnTo>
                      <a:lnTo>
                        <a:pt x="47" y="334"/>
                      </a:lnTo>
                      <a:lnTo>
                        <a:pt x="42" y="330"/>
                      </a:lnTo>
                      <a:lnTo>
                        <a:pt x="37" y="328"/>
                      </a:lnTo>
                      <a:lnTo>
                        <a:pt x="34" y="326"/>
                      </a:lnTo>
                      <a:lnTo>
                        <a:pt x="26" y="327"/>
                      </a:lnTo>
                      <a:lnTo>
                        <a:pt x="20" y="328"/>
                      </a:lnTo>
                      <a:lnTo>
                        <a:pt x="17" y="329"/>
                      </a:lnTo>
                      <a:lnTo>
                        <a:pt x="14" y="331"/>
                      </a:lnTo>
                      <a:lnTo>
                        <a:pt x="9" y="335"/>
                      </a:lnTo>
                      <a:lnTo>
                        <a:pt x="4" y="340"/>
                      </a:lnTo>
                      <a:lnTo>
                        <a:pt x="0" y="346"/>
                      </a:lnTo>
                      <a:lnTo>
                        <a:pt x="0" y="349"/>
                      </a:lnTo>
                      <a:lnTo>
                        <a:pt x="0" y="354"/>
                      </a:lnTo>
                      <a:lnTo>
                        <a:pt x="0" y="358"/>
                      </a:lnTo>
                      <a:lnTo>
                        <a:pt x="2" y="360"/>
                      </a:lnTo>
                      <a:lnTo>
                        <a:pt x="4" y="364"/>
                      </a:lnTo>
                      <a:lnTo>
                        <a:pt x="7" y="367"/>
                      </a:lnTo>
                      <a:lnTo>
                        <a:pt x="12" y="373"/>
                      </a:lnTo>
                      <a:lnTo>
                        <a:pt x="16" y="374"/>
                      </a:lnTo>
                      <a:lnTo>
                        <a:pt x="25" y="378"/>
                      </a:lnTo>
                      <a:lnTo>
                        <a:pt x="31" y="378"/>
                      </a:lnTo>
                      <a:lnTo>
                        <a:pt x="35" y="378"/>
                      </a:lnTo>
                      <a:lnTo>
                        <a:pt x="45" y="378"/>
                      </a:lnTo>
                      <a:lnTo>
                        <a:pt x="50" y="377"/>
                      </a:lnTo>
                      <a:lnTo>
                        <a:pt x="55" y="375"/>
                      </a:lnTo>
                      <a:lnTo>
                        <a:pt x="59" y="372"/>
                      </a:lnTo>
                      <a:lnTo>
                        <a:pt x="63" y="369"/>
                      </a:lnTo>
                      <a:lnTo>
                        <a:pt x="70" y="364"/>
                      </a:lnTo>
                      <a:lnTo>
                        <a:pt x="73" y="360"/>
                      </a:lnTo>
                      <a:lnTo>
                        <a:pt x="76" y="357"/>
                      </a:lnTo>
                      <a:lnTo>
                        <a:pt x="82" y="350"/>
                      </a:lnTo>
                      <a:lnTo>
                        <a:pt x="87" y="343"/>
                      </a:lnTo>
                      <a:lnTo>
                        <a:pt x="89" y="341"/>
                      </a:lnTo>
                      <a:lnTo>
                        <a:pt x="91" y="338"/>
                      </a:lnTo>
                      <a:lnTo>
                        <a:pt x="93" y="335"/>
                      </a:lnTo>
                      <a:lnTo>
                        <a:pt x="96" y="331"/>
                      </a:lnTo>
                      <a:lnTo>
                        <a:pt x="100" y="325"/>
                      </a:lnTo>
                      <a:lnTo>
                        <a:pt x="103" y="318"/>
                      </a:lnTo>
                      <a:lnTo>
                        <a:pt x="107" y="311"/>
                      </a:lnTo>
                      <a:lnTo>
                        <a:pt x="110" y="304"/>
                      </a:lnTo>
                      <a:lnTo>
                        <a:pt x="110" y="300"/>
                      </a:lnTo>
                      <a:lnTo>
                        <a:pt x="111" y="299"/>
                      </a:lnTo>
                      <a:lnTo>
                        <a:pt x="112" y="298"/>
                      </a:lnTo>
                      <a:lnTo>
                        <a:pt x="112" y="297"/>
                      </a:lnTo>
                      <a:lnTo>
                        <a:pt x="113" y="297"/>
                      </a:lnTo>
                      <a:lnTo>
                        <a:pt x="114" y="296"/>
                      </a:lnTo>
                      <a:lnTo>
                        <a:pt x="125" y="272"/>
                      </a:lnTo>
                      <a:lnTo>
                        <a:pt x="128" y="265"/>
                      </a:lnTo>
                      <a:lnTo>
                        <a:pt x="133" y="260"/>
                      </a:lnTo>
                      <a:lnTo>
                        <a:pt x="141" y="246"/>
                      </a:lnTo>
                      <a:lnTo>
                        <a:pt x="146" y="239"/>
                      </a:lnTo>
                      <a:lnTo>
                        <a:pt x="151" y="233"/>
                      </a:lnTo>
                      <a:lnTo>
                        <a:pt x="160" y="221"/>
                      </a:lnTo>
                      <a:lnTo>
                        <a:pt x="170" y="207"/>
                      </a:lnTo>
                      <a:lnTo>
                        <a:pt x="179" y="195"/>
                      </a:lnTo>
                      <a:lnTo>
                        <a:pt x="183" y="188"/>
                      </a:lnTo>
                      <a:lnTo>
                        <a:pt x="188" y="182"/>
                      </a:lnTo>
                      <a:lnTo>
                        <a:pt x="188" y="180"/>
                      </a:lnTo>
                      <a:lnTo>
                        <a:pt x="192" y="172"/>
                      </a:lnTo>
                      <a:lnTo>
                        <a:pt x="197" y="164"/>
                      </a:lnTo>
                      <a:lnTo>
                        <a:pt x="201" y="161"/>
                      </a:lnTo>
                      <a:lnTo>
                        <a:pt x="202" y="159"/>
                      </a:lnTo>
                      <a:lnTo>
                        <a:pt x="206" y="158"/>
                      </a:lnTo>
                      <a:lnTo>
                        <a:pt x="227" y="126"/>
                      </a:lnTo>
                      <a:lnTo>
                        <a:pt x="249" y="94"/>
                      </a:lnTo>
                      <a:lnTo>
                        <a:pt x="272" y="63"/>
                      </a:lnTo>
                      <a:lnTo>
                        <a:pt x="284" y="46"/>
                      </a:lnTo>
                      <a:lnTo>
                        <a:pt x="284" y="44"/>
                      </a:lnTo>
                      <a:lnTo>
                        <a:pt x="281" y="35"/>
                      </a:lnTo>
                      <a:lnTo>
                        <a:pt x="280" y="31"/>
                      </a:lnTo>
                      <a:lnTo>
                        <a:pt x="278" y="28"/>
                      </a:lnTo>
                      <a:lnTo>
                        <a:pt x="273" y="21"/>
                      </a:lnTo>
                      <a:lnTo>
                        <a:pt x="271" y="14"/>
                      </a:lnTo>
                      <a:lnTo>
                        <a:pt x="266" y="13"/>
                      </a:lnTo>
                      <a:lnTo>
                        <a:pt x="258" y="7"/>
                      </a:lnTo>
                      <a:lnTo>
                        <a:pt x="250" y="1"/>
                      </a:lnTo>
                      <a:lnTo>
                        <a:pt x="249" y="0"/>
                      </a:lnTo>
                      <a:lnTo>
                        <a:pt x="211" y="1"/>
                      </a:lnTo>
                      <a:lnTo>
                        <a:pt x="209" y="4"/>
                      </a:lnTo>
                      <a:lnTo>
                        <a:pt x="209" y="11"/>
                      </a:lnTo>
                      <a:lnTo>
                        <a:pt x="206" y="18"/>
                      </a:lnTo>
                      <a:lnTo>
                        <a:pt x="202" y="26"/>
                      </a:lnTo>
                      <a:lnTo>
                        <a:pt x="198" y="34"/>
                      </a:lnTo>
                      <a:lnTo>
                        <a:pt x="184" y="56"/>
                      </a:lnTo>
                      <a:lnTo>
                        <a:pt x="176" y="70"/>
                      </a:lnTo>
                      <a:lnTo>
                        <a:pt x="168" y="85"/>
                      </a:lnTo>
                      <a:lnTo>
                        <a:pt x="164" y="92"/>
                      </a:lnTo>
                      <a:lnTo>
                        <a:pt x="162" y="95"/>
                      </a:lnTo>
                      <a:lnTo>
                        <a:pt x="161" y="96"/>
                      </a:lnTo>
                      <a:lnTo>
                        <a:pt x="161" y="97"/>
                      </a:lnTo>
                      <a:lnTo>
                        <a:pt x="160" y="99"/>
                      </a:lnTo>
                      <a:lnTo>
                        <a:pt x="153" y="114"/>
                      </a:lnTo>
                      <a:lnTo>
                        <a:pt x="151" y="116"/>
                      </a:lnTo>
                      <a:lnTo>
                        <a:pt x="150" y="117"/>
                      </a:lnTo>
                      <a:lnTo>
                        <a:pt x="150" y="118"/>
                      </a:lnTo>
                      <a:lnTo>
                        <a:pt x="130" y="152"/>
                      </a:lnTo>
                      <a:lnTo>
                        <a:pt x="124" y="160"/>
                      </a:lnTo>
                      <a:lnTo>
                        <a:pt x="118" y="168"/>
                      </a:lnTo>
                      <a:lnTo>
                        <a:pt x="108" y="185"/>
                      </a:lnTo>
                      <a:lnTo>
                        <a:pt x="86" y="218"/>
                      </a:lnTo>
                      <a:lnTo>
                        <a:pt x="75" y="234"/>
                      </a:lnTo>
                      <a:lnTo>
                        <a:pt x="63" y="250"/>
                      </a:lnTo>
                      <a:lnTo>
                        <a:pt x="54" y="262"/>
                      </a:lnTo>
                      <a:lnTo>
                        <a:pt x="46" y="274"/>
                      </a:lnTo>
                      <a:lnTo>
                        <a:pt x="27" y="298"/>
                      </a:lnTo>
                      <a:lnTo>
                        <a:pt x="19" y="308"/>
                      </a:lnTo>
                      <a:lnTo>
                        <a:pt x="45" y="30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2278" name="Group 56"/>
              <p:cNvGrpSpPr>
                <a:grpSpLocks noChangeAspect="1"/>
              </p:cNvGrpSpPr>
              <p:nvPr/>
            </p:nvGrpSpPr>
            <p:grpSpPr bwMode="auto">
              <a:xfrm>
                <a:off x="1471" y="2266"/>
                <a:ext cx="1709" cy="1449"/>
                <a:chOff x="1471" y="2266"/>
                <a:chExt cx="1709" cy="1449"/>
              </a:xfrm>
            </p:grpSpPr>
            <p:sp>
              <p:nvSpPr>
                <p:cNvPr id="52279" name="Freeform 57"/>
                <p:cNvSpPr>
                  <a:spLocks noChangeAspect="1"/>
                </p:cNvSpPr>
                <p:nvPr/>
              </p:nvSpPr>
              <p:spPr bwMode="auto">
                <a:xfrm>
                  <a:off x="2351" y="2266"/>
                  <a:ext cx="351" cy="352"/>
                </a:xfrm>
                <a:custGeom>
                  <a:avLst/>
                  <a:gdLst>
                    <a:gd name="T0" fmla="*/ 201 w 351"/>
                    <a:gd name="T1" fmla="*/ 22 h 352"/>
                    <a:gd name="T2" fmla="*/ 175 w 351"/>
                    <a:gd name="T3" fmla="*/ 7 h 352"/>
                    <a:gd name="T4" fmla="*/ 151 w 351"/>
                    <a:gd name="T5" fmla="*/ 1 h 352"/>
                    <a:gd name="T6" fmla="*/ 127 w 351"/>
                    <a:gd name="T7" fmla="*/ 0 h 352"/>
                    <a:gd name="T8" fmla="*/ 100 w 351"/>
                    <a:gd name="T9" fmla="*/ 7 h 352"/>
                    <a:gd name="T10" fmla="*/ 73 w 351"/>
                    <a:gd name="T11" fmla="*/ 20 h 352"/>
                    <a:gd name="T12" fmla="*/ 55 w 351"/>
                    <a:gd name="T13" fmla="*/ 35 h 352"/>
                    <a:gd name="T14" fmla="*/ 33 w 351"/>
                    <a:gd name="T15" fmla="*/ 61 h 352"/>
                    <a:gd name="T16" fmla="*/ 15 w 351"/>
                    <a:gd name="T17" fmla="*/ 95 h 352"/>
                    <a:gd name="T18" fmla="*/ 4 w 351"/>
                    <a:gd name="T19" fmla="*/ 133 h 352"/>
                    <a:gd name="T20" fmla="*/ 0 w 351"/>
                    <a:gd name="T21" fmla="*/ 204 h 352"/>
                    <a:gd name="T22" fmla="*/ 10 w 351"/>
                    <a:gd name="T23" fmla="*/ 254 h 352"/>
                    <a:gd name="T24" fmla="*/ 24 w 351"/>
                    <a:gd name="T25" fmla="*/ 289 h 352"/>
                    <a:gd name="T26" fmla="*/ 39 w 351"/>
                    <a:gd name="T27" fmla="*/ 310 h 352"/>
                    <a:gd name="T28" fmla="*/ 53 w 351"/>
                    <a:gd name="T29" fmla="*/ 324 h 352"/>
                    <a:gd name="T30" fmla="*/ 69 w 351"/>
                    <a:gd name="T31" fmla="*/ 337 h 352"/>
                    <a:gd name="T32" fmla="*/ 93 w 351"/>
                    <a:gd name="T33" fmla="*/ 348 h 352"/>
                    <a:gd name="T34" fmla="*/ 131 w 351"/>
                    <a:gd name="T35" fmla="*/ 352 h 352"/>
                    <a:gd name="T36" fmla="*/ 158 w 351"/>
                    <a:gd name="T37" fmla="*/ 345 h 352"/>
                    <a:gd name="T38" fmla="*/ 167 w 351"/>
                    <a:gd name="T39" fmla="*/ 340 h 352"/>
                    <a:gd name="T40" fmla="*/ 180 w 351"/>
                    <a:gd name="T41" fmla="*/ 332 h 352"/>
                    <a:gd name="T42" fmla="*/ 189 w 351"/>
                    <a:gd name="T43" fmla="*/ 324 h 352"/>
                    <a:gd name="T44" fmla="*/ 198 w 351"/>
                    <a:gd name="T45" fmla="*/ 314 h 352"/>
                    <a:gd name="T46" fmla="*/ 225 w 351"/>
                    <a:gd name="T47" fmla="*/ 266 h 352"/>
                    <a:gd name="T48" fmla="*/ 248 w 351"/>
                    <a:gd name="T49" fmla="*/ 225 h 352"/>
                    <a:gd name="T50" fmla="*/ 259 w 351"/>
                    <a:gd name="T51" fmla="*/ 228 h 352"/>
                    <a:gd name="T52" fmla="*/ 269 w 351"/>
                    <a:gd name="T53" fmla="*/ 236 h 352"/>
                    <a:gd name="T54" fmla="*/ 284 w 351"/>
                    <a:gd name="T55" fmla="*/ 253 h 352"/>
                    <a:gd name="T56" fmla="*/ 296 w 351"/>
                    <a:gd name="T57" fmla="*/ 261 h 352"/>
                    <a:gd name="T58" fmla="*/ 311 w 351"/>
                    <a:gd name="T59" fmla="*/ 265 h 352"/>
                    <a:gd name="T60" fmla="*/ 325 w 351"/>
                    <a:gd name="T61" fmla="*/ 264 h 352"/>
                    <a:gd name="T62" fmla="*/ 335 w 351"/>
                    <a:gd name="T63" fmla="*/ 259 h 352"/>
                    <a:gd name="T64" fmla="*/ 344 w 351"/>
                    <a:gd name="T65" fmla="*/ 252 h 352"/>
                    <a:gd name="T66" fmla="*/ 350 w 351"/>
                    <a:gd name="T67" fmla="*/ 237 h 352"/>
                    <a:gd name="T68" fmla="*/ 349 w 351"/>
                    <a:gd name="T69" fmla="*/ 222 h 352"/>
                    <a:gd name="T70" fmla="*/ 340 w 351"/>
                    <a:gd name="T71" fmla="*/ 208 h 352"/>
                    <a:gd name="T72" fmla="*/ 328 w 351"/>
                    <a:gd name="T73" fmla="*/ 199 h 352"/>
                    <a:gd name="T74" fmla="*/ 297 w 351"/>
                    <a:gd name="T75" fmla="*/ 186 h 352"/>
                    <a:gd name="T76" fmla="*/ 277 w 351"/>
                    <a:gd name="T77" fmla="*/ 176 h 352"/>
                    <a:gd name="T78" fmla="*/ 262 w 351"/>
                    <a:gd name="T79" fmla="*/ 159 h 352"/>
                    <a:gd name="T80" fmla="*/ 253 w 351"/>
                    <a:gd name="T81" fmla="*/ 131 h 352"/>
                    <a:gd name="T82" fmla="*/ 244 w 351"/>
                    <a:gd name="T83" fmla="*/ 90 h 352"/>
                    <a:gd name="T84" fmla="*/ 227 w 351"/>
                    <a:gd name="T85" fmla="*/ 53 h 3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51"/>
                    <a:gd name="T130" fmla="*/ 0 h 352"/>
                    <a:gd name="T131" fmla="*/ 351 w 351"/>
                    <a:gd name="T132" fmla="*/ 352 h 3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51" h="352">
                      <a:moveTo>
                        <a:pt x="210" y="31"/>
                      </a:moveTo>
                      <a:lnTo>
                        <a:pt x="206" y="26"/>
                      </a:lnTo>
                      <a:lnTo>
                        <a:pt x="201" y="22"/>
                      </a:lnTo>
                      <a:lnTo>
                        <a:pt x="196" y="18"/>
                      </a:lnTo>
                      <a:lnTo>
                        <a:pt x="192" y="14"/>
                      </a:lnTo>
                      <a:lnTo>
                        <a:pt x="175" y="7"/>
                      </a:lnTo>
                      <a:lnTo>
                        <a:pt x="167" y="5"/>
                      </a:lnTo>
                      <a:lnTo>
                        <a:pt x="159" y="3"/>
                      </a:lnTo>
                      <a:lnTo>
                        <a:pt x="151" y="1"/>
                      </a:lnTo>
                      <a:lnTo>
                        <a:pt x="143" y="0"/>
                      </a:lnTo>
                      <a:lnTo>
                        <a:pt x="135" y="0"/>
                      </a:lnTo>
                      <a:lnTo>
                        <a:pt x="127" y="0"/>
                      </a:lnTo>
                      <a:lnTo>
                        <a:pt x="112" y="2"/>
                      </a:lnTo>
                      <a:lnTo>
                        <a:pt x="106" y="4"/>
                      </a:lnTo>
                      <a:lnTo>
                        <a:pt x="100" y="7"/>
                      </a:lnTo>
                      <a:lnTo>
                        <a:pt x="85" y="13"/>
                      </a:lnTo>
                      <a:lnTo>
                        <a:pt x="79" y="16"/>
                      </a:lnTo>
                      <a:lnTo>
                        <a:pt x="73" y="20"/>
                      </a:lnTo>
                      <a:lnTo>
                        <a:pt x="66" y="24"/>
                      </a:lnTo>
                      <a:lnTo>
                        <a:pt x="60" y="29"/>
                      </a:lnTo>
                      <a:lnTo>
                        <a:pt x="55" y="35"/>
                      </a:lnTo>
                      <a:lnTo>
                        <a:pt x="50" y="40"/>
                      </a:lnTo>
                      <a:lnTo>
                        <a:pt x="41" y="50"/>
                      </a:lnTo>
                      <a:lnTo>
                        <a:pt x="33" y="61"/>
                      </a:lnTo>
                      <a:lnTo>
                        <a:pt x="26" y="71"/>
                      </a:lnTo>
                      <a:lnTo>
                        <a:pt x="20" y="83"/>
                      </a:lnTo>
                      <a:lnTo>
                        <a:pt x="15" y="95"/>
                      </a:lnTo>
                      <a:lnTo>
                        <a:pt x="10" y="107"/>
                      </a:lnTo>
                      <a:lnTo>
                        <a:pt x="7" y="120"/>
                      </a:lnTo>
                      <a:lnTo>
                        <a:pt x="4" y="133"/>
                      </a:lnTo>
                      <a:lnTo>
                        <a:pt x="1" y="157"/>
                      </a:lnTo>
                      <a:lnTo>
                        <a:pt x="0" y="180"/>
                      </a:lnTo>
                      <a:lnTo>
                        <a:pt x="0" y="204"/>
                      </a:lnTo>
                      <a:lnTo>
                        <a:pt x="3" y="228"/>
                      </a:lnTo>
                      <a:lnTo>
                        <a:pt x="6" y="241"/>
                      </a:lnTo>
                      <a:lnTo>
                        <a:pt x="10" y="254"/>
                      </a:lnTo>
                      <a:lnTo>
                        <a:pt x="13" y="265"/>
                      </a:lnTo>
                      <a:lnTo>
                        <a:pt x="18" y="277"/>
                      </a:lnTo>
                      <a:lnTo>
                        <a:pt x="24" y="289"/>
                      </a:lnTo>
                      <a:lnTo>
                        <a:pt x="28" y="294"/>
                      </a:lnTo>
                      <a:lnTo>
                        <a:pt x="31" y="299"/>
                      </a:lnTo>
                      <a:lnTo>
                        <a:pt x="39" y="310"/>
                      </a:lnTo>
                      <a:lnTo>
                        <a:pt x="44" y="314"/>
                      </a:lnTo>
                      <a:lnTo>
                        <a:pt x="48" y="319"/>
                      </a:lnTo>
                      <a:lnTo>
                        <a:pt x="53" y="324"/>
                      </a:lnTo>
                      <a:lnTo>
                        <a:pt x="59" y="329"/>
                      </a:lnTo>
                      <a:lnTo>
                        <a:pt x="64" y="333"/>
                      </a:lnTo>
                      <a:lnTo>
                        <a:pt x="69" y="337"/>
                      </a:lnTo>
                      <a:lnTo>
                        <a:pt x="74" y="340"/>
                      </a:lnTo>
                      <a:lnTo>
                        <a:pt x="80" y="343"/>
                      </a:lnTo>
                      <a:lnTo>
                        <a:pt x="93" y="348"/>
                      </a:lnTo>
                      <a:lnTo>
                        <a:pt x="105" y="351"/>
                      </a:lnTo>
                      <a:lnTo>
                        <a:pt x="117" y="352"/>
                      </a:lnTo>
                      <a:lnTo>
                        <a:pt x="131" y="352"/>
                      </a:lnTo>
                      <a:lnTo>
                        <a:pt x="145" y="349"/>
                      </a:lnTo>
                      <a:lnTo>
                        <a:pt x="154" y="346"/>
                      </a:lnTo>
                      <a:lnTo>
                        <a:pt x="158" y="345"/>
                      </a:lnTo>
                      <a:lnTo>
                        <a:pt x="163" y="343"/>
                      </a:lnTo>
                      <a:lnTo>
                        <a:pt x="164" y="341"/>
                      </a:lnTo>
                      <a:lnTo>
                        <a:pt x="167" y="340"/>
                      </a:lnTo>
                      <a:lnTo>
                        <a:pt x="171" y="338"/>
                      </a:lnTo>
                      <a:lnTo>
                        <a:pt x="179" y="334"/>
                      </a:lnTo>
                      <a:lnTo>
                        <a:pt x="180" y="332"/>
                      </a:lnTo>
                      <a:lnTo>
                        <a:pt x="182" y="331"/>
                      </a:lnTo>
                      <a:lnTo>
                        <a:pt x="186" y="328"/>
                      </a:lnTo>
                      <a:lnTo>
                        <a:pt x="189" y="324"/>
                      </a:lnTo>
                      <a:lnTo>
                        <a:pt x="193" y="321"/>
                      </a:lnTo>
                      <a:lnTo>
                        <a:pt x="195" y="317"/>
                      </a:lnTo>
                      <a:lnTo>
                        <a:pt x="198" y="314"/>
                      </a:lnTo>
                      <a:lnTo>
                        <a:pt x="204" y="306"/>
                      </a:lnTo>
                      <a:lnTo>
                        <a:pt x="214" y="286"/>
                      </a:lnTo>
                      <a:lnTo>
                        <a:pt x="225" y="266"/>
                      </a:lnTo>
                      <a:lnTo>
                        <a:pt x="235" y="245"/>
                      </a:lnTo>
                      <a:lnTo>
                        <a:pt x="244" y="225"/>
                      </a:lnTo>
                      <a:lnTo>
                        <a:pt x="248" y="225"/>
                      </a:lnTo>
                      <a:lnTo>
                        <a:pt x="252" y="226"/>
                      </a:lnTo>
                      <a:lnTo>
                        <a:pt x="256" y="227"/>
                      </a:lnTo>
                      <a:lnTo>
                        <a:pt x="259" y="228"/>
                      </a:lnTo>
                      <a:lnTo>
                        <a:pt x="263" y="230"/>
                      </a:lnTo>
                      <a:lnTo>
                        <a:pt x="266" y="234"/>
                      </a:lnTo>
                      <a:lnTo>
                        <a:pt x="269" y="236"/>
                      </a:lnTo>
                      <a:lnTo>
                        <a:pt x="272" y="240"/>
                      </a:lnTo>
                      <a:lnTo>
                        <a:pt x="280" y="249"/>
                      </a:lnTo>
                      <a:lnTo>
                        <a:pt x="284" y="253"/>
                      </a:lnTo>
                      <a:lnTo>
                        <a:pt x="287" y="255"/>
                      </a:lnTo>
                      <a:lnTo>
                        <a:pt x="291" y="259"/>
                      </a:lnTo>
                      <a:lnTo>
                        <a:pt x="296" y="261"/>
                      </a:lnTo>
                      <a:lnTo>
                        <a:pt x="300" y="262"/>
                      </a:lnTo>
                      <a:lnTo>
                        <a:pt x="305" y="264"/>
                      </a:lnTo>
                      <a:lnTo>
                        <a:pt x="311" y="265"/>
                      </a:lnTo>
                      <a:lnTo>
                        <a:pt x="317" y="265"/>
                      </a:lnTo>
                      <a:lnTo>
                        <a:pt x="320" y="264"/>
                      </a:lnTo>
                      <a:lnTo>
                        <a:pt x="325" y="264"/>
                      </a:lnTo>
                      <a:lnTo>
                        <a:pt x="328" y="262"/>
                      </a:lnTo>
                      <a:lnTo>
                        <a:pt x="333" y="262"/>
                      </a:lnTo>
                      <a:lnTo>
                        <a:pt x="335" y="259"/>
                      </a:lnTo>
                      <a:lnTo>
                        <a:pt x="339" y="257"/>
                      </a:lnTo>
                      <a:lnTo>
                        <a:pt x="341" y="255"/>
                      </a:lnTo>
                      <a:lnTo>
                        <a:pt x="344" y="252"/>
                      </a:lnTo>
                      <a:lnTo>
                        <a:pt x="347" y="247"/>
                      </a:lnTo>
                      <a:lnTo>
                        <a:pt x="349" y="241"/>
                      </a:lnTo>
                      <a:lnTo>
                        <a:pt x="350" y="237"/>
                      </a:lnTo>
                      <a:lnTo>
                        <a:pt x="351" y="232"/>
                      </a:lnTo>
                      <a:lnTo>
                        <a:pt x="350" y="227"/>
                      </a:lnTo>
                      <a:lnTo>
                        <a:pt x="349" y="222"/>
                      </a:lnTo>
                      <a:lnTo>
                        <a:pt x="347" y="217"/>
                      </a:lnTo>
                      <a:lnTo>
                        <a:pt x="345" y="213"/>
                      </a:lnTo>
                      <a:lnTo>
                        <a:pt x="340" y="208"/>
                      </a:lnTo>
                      <a:lnTo>
                        <a:pt x="337" y="205"/>
                      </a:lnTo>
                      <a:lnTo>
                        <a:pt x="333" y="201"/>
                      </a:lnTo>
                      <a:lnTo>
                        <a:pt x="328" y="199"/>
                      </a:lnTo>
                      <a:lnTo>
                        <a:pt x="316" y="193"/>
                      </a:lnTo>
                      <a:lnTo>
                        <a:pt x="305" y="189"/>
                      </a:lnTo>
                      <a:lnTo>
                        <a:pt x="297" y="186"/>
                      </a:lnTo>
                      <a:lnTo>
                        <a:pt x="289" y="184"/>
                      </a:lnTo>
                      <a:lnTo>
                        <a:pt x="283" y="180"/>
                      </a:lnTo>
                      <a:lnTo>
                        <a:pt x="277" y="176"/>
                      </a:lnTo>
                      <a:lnTo>
                        <a:pt x="270" y="171"/>
                      </a:lnTo>
                      <a:lnTo>
                        <a:pt x="266" y="166"/>
                      </a:lnTo>
                      <a:lnTo>
                        <a:pt x="262" y="159"/>
                      </a:lnTo>
                      <a:lnTo>
                        <a:pt x="258" y="153"/>
                      </a:lnTo>
                      <a:lnTo>
                        <a:pt x="255" y="142"/>
                      </a:lnTo>
                      <a:lnTo>
                        <a:pt x="253" y="131"/>
                      </a:lnTo>
                      <a:lnTo>
                        <a:pt x="251" y="117"/>
                      </a:lnTo>
                      <a:lnTo>
                        <a:pt x="248" y="104"/>
                      </a:lnTo>
                      <a:lnTo>
                        <a:pt x="244" y="90"/>
                      </a:lnTo>
                      <a:lnTo>
                        <a:pt x="239" y="77"/>
                      </a:lnTo>
                      <a:lnTo>
                        <a:pt x="234" y="65"/>
                      </a:lnTo>
                      <a:lnTo>
                        <a:pt x="227" y="53"/>
                      </a:lnTo>
                      <a:lnTo>
                        <a:pt x="219" y="42"/>
                      </a:lnTo>
                      <a:lnTo>
                        <a:pt x="210" y="3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80" name="Freeform 58"/>
                <p:cNvSpPr>
                  <a:spLocks noChangeAspect="1"/>
                </p:cNvSpPr>
                <p:nvPr/>
              </p:nvSpPr>
              <p:spPr bwMode="auto">
                <a:xfrm>
                  <a:off x="2122" y="2623"/>
                  <a:ext cx="357" cy="538"/>
                </a:xfrm>
                <a:custGeom>
                  <a:avLst/>
                  <a:gdLst>
                    <a:gd name="T0" fmla="*/ 229 w 357"/>
                    <a:gd name="T1" fmla="*/ 2 h 538"/>
                    <a:gd name="T2" fmla="*/ 191 w 357"/>
                    <a:gd name="T3" fmla="*/ 4 h 538"/>
                    <a:gd name="T4" fmla="*/ 151 w 357"/>
                    <a:gd name="T5" fmla="*/ 18 h 538"/>
                    <a:gd name="T6" fmla="*/ 116 w 357"/>
                    <a:gd name="T7" fmla="*/ 41 h 538"/>
                    <a:gd name="T8" fmla="*/ 87 w 357"/>
                    <a:gd name="T9" fmla="*/ 67 h 538"/>
                    <a:gd name="T10" fmla="*/ 54 w 357"/>
                    <a:gd name="T11" fmla="*/ 113 h 538"/>
                    <a:gd name="T12" fmla="*/ 31 w 357"/>
                    <a:gd name="T13" fmla="*/ 159 h 538"/>
                    <a:gd name="T14" fmla="*/ 18 w 357"/>
                    <a:gd name="T15" fmla="*/ 191 h 538"/>
                    <a:gd name="T16" fmla="*/ 8 w 357"/>
                    <a:gd name="T17" fmla="*/ 237 h 538"/>
                    <a:gd name="T18" fmla="*/ 7 w 357"/>
                    <a:gd name="T19" fmla="*/ 276 h 538"/>
                    <a:gd name="T20" fmla="*/ 5 w 357"/>
                    <a:gd name="T21" fmla="*/ 307 h 538"/>
                    <a:gd name="T22" fmla="*/ 1 w 357"/>
                    <a:gd name="T23" fmla="*/ 351 h 538"/>
                    <a:gd name="T24" fmla="*/ 5 w 357"/>
                    <a:gd name="T25" fmla="*/ 406 h 538"/>
                    <a:gd name="T26" fmla="*/ 8 w 357"/>
                    <a:gd name="T27" fmla="*/ 415 h 538"/>
                    <a:gd name="T28" fmla="*/ 13 w 357"/>
                    <a:gd name="T29" fmla="*/ 433 h 538"/>
                    <a:gd name="T30" fmla="*/ 18 w 357"/>
                    <a:gd name="T31" fmla="*/ 452 h 538"/>
                    <a:gd name="T32" fmla="*/ 28 w 357"/>
                    <a:gd name="T33" fmla="*/ 472 h 538"/>
                    <a:gd name="T34" fmla="*/ 38 w 357"/>
                    <a:gd name="T35" fmla="*/ 487 h 538"/>
                    <a:gd name="T36" fmla="*/ 57 w 357"/>
                    <a:gd name="T37" fmla="*/ 504 h 538"/>
                    <a:gd name="T38" fmla="*/ 81 w 357"/>
                    <a:gd name="T39" fmla="*/ 520 h 538"/>
                    <a:gd name="T40" fmla="*/ 108 w 357"/>
                    <a:gd name="T41" fmla="*/ 531 h 538"/>
                    <a:gd name="T42" fmla="*/ 133 w 357"/>
                    <a:gd name="T43" fmla="*/ 537 h 538"/>
                    <a:gd name="T44" fmla="*/ 155 w 357"/>
                    <a:gd name="T45" fmla="*/ 538 h 538"/>
                    <a:gd name="T46" fmla="*/ 177 w 357"/>
                    <a:gd name="T47" fmla="*/ 534 h 538"/>
                    <a:gd name="T48" fmla="*/ 203 w 357"/>
                    <a:gd name="T49" fmla="*/ 526 h 538"/>
                    <a:gd name="T50" fmla="*/ 219 w 357"/>
                    <a:gd name="T51" fmla="*/ 518 h 538"/>
                    <a:gd name="T52" fmla="*/ 236 w 357"/>
                    <a:gd name="T53" fmla="*/ 500 h 538"/>
                    <a:gd name="T54" fmla="*/ 245 w 357"/>
                    <a:gd name="T55" fmla="*/ 488 h 538"/>
                    <a:gd name="T56" fmla="*/ 249 w 357"/>
                    <a:gd name="T57" fmla="*/ 485 h 538"/>
                    <a:gd name="T58" fmla="*/ 252 w 357"/>
                    <a:gd name="T59" fmla="*/ 480 h 538"/>
                    <a:gd name="T60" fmla="*/ 259 w 357"/>
                    <a:gd name="T61" fmla="*/ 464 h 538"/>
                    <a:gd name="T62" fmla="*/ 264 w 357"/>
                    <a:gd name="T63" fmla="*/ 454 h 538"/>
                    <a:gd name="T64" fmla="*/ 268 w 357"/>
                    <a:gd name="T65" fmla="*/ 440 h 538"/>
                    <a:gd name="T66" fmla="*/ 269 w 357"/>
                    <a:gd name="T67" fmla="*/ 433 h 538"/>
                    <a:gd name="T68" fmla="*/ 272 w 357"/>
                    <a:gd name="T69" fmla="*/ 412 h 538"/>
                    <a:gd name="T70" fmla="*/ 271 w 357"/>
                    <a:gd name="T71" fmla="*/ 401 h 538"/>
                    <a:gd name="T72" fmla="*/ 268 w 357"/>
                    <a:gd name="T73" fmla="*/ 379 h 538"/>
                    <a:gd name="T74" fmla="*/ 267 w 357"/>
                    <a:gd name="T75" fmla="*/ 371 h 538"/>
                    <a:gd name="T76" fmla="*/ 257 w 357"/>
                    <a:gd name="T77" fmla="*/ 342 h 538"/>
                    <a:gd name="T78" fmla="*/ 252 w 357"/>
                    <a:gd name="T79" fmla="*/ 313 h 538"/>
                    <a:gd name="T80" fmla="*/ 256 w 357"/>
                    <a:gd name="T81" fmla="*/ 283 h 538"/>
                    <a:gd name="T82" fmla="*/ 266 w 357"/>
                    <a:gd name="T83" fmla="*/ 257 h 538"/>
                    <a:gd name="T84" fmla="*/ 280 w 357"/>
                    <a:gd name="T85" fmla="*/ 234 h 538"/>
                    <a:gd name="T86" fmla="*/ 300 w 357"/>
                    <a:gd name="T87" fmla="*/ 214 h 538"/>
                    <a:gd name="T88" fmla="*/ 314 w 357"/>
                    <a:gd name="T89" fmla="*/ 200 h 538"/>
                    <a:gd name="T90" fmla="*/ 327 w 357"/>
                    <a:gd name="T91" fmla="*/ 184 h 538"/>
                    <a:gd name="T92" fmla="*/ 343 w 357"/>
                    <a:gd name="T93" fmla="*/ 158 h 538"/>
                    <a:gd name="T94" fmla="*/ 352 w 357"/>
                    <a:gd name="T95" fmla="*/ 137 h 538"/>
                    <a:gd name="T96" fmla="*/ 357 w 357"/>
                    <a:gd name="T97" fmla="*/ 110 h 538"/>
                    <a:gd name="T98" fmla="*/ 357 w 357"/>
                    <a:gd name="T99" fmla="*/ 96 h 538"/>
                    <a:gd name="T100" fmla="*/ 353 w 357"/>
                    <a:gd name="T101" fmla="*/ 77 h 538"/>
                    <a:gd name="T102" fmla="*/ 345 w 357"/>
                    <a:gd name="T103" fmla="*/ 60 h 538"/>
                    <a:gd name="T104" fmla="*/ 330 w 357"/>
                    <a:gd name="T105" fmla="*/ 43 h 538"/>
                    <a:gd name="T106" fmla="*/ 315 w 357"/>
                    <a:gd name="T107" fmla="*/ 32 h 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57"/>
                    <a:gd name="T163" fmla="*/ 0 h 538"/>
                    <a:gd name="T164" fmla="*/ 357 w 357"/>
                    <a:gd name="T165" fmla="*/ 538 h 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57" h="538">
                      <a:moveTo>
                        <a:pt x="304" y="26"/>
                      </a:moveTo>
                      <a:lnTo>
                        <a:pt x="266" y="13"/>
                      </a:lnTo>
                      <a:lnTo>
                        <a:pt x="229" y="2"/>
                      </a:lnTo>
                      <a:lnTo>
                        <a:pt x="221" y="0"/>
                      </a:lnTo>
                      <a:lnTo>
                        <a:pt x="214" y="0"/>
                      </a:lnTo>
                      <a:lnTo>
                        <a:pt x="191" y="4"/>
                      </a:lnTo>
                      <a:lnTo>
                        <a:pt x="181" y="5"/>
                      </a:lnTo>
                      <a:lnTo>
                        <a:pt x="170" y="10"/>
                      </a:lnTo>
                      <a:lnTo>
                        <a:pt x="151" y="18"/>
                      </a:lnTo>
                      <a:lnTo>
                        <a:pt x="141" y="24"/>
                      </a:lnTo>
                      <a:lnTo>
                        <a:pt x="132" y="30"/>
                      </a:lnTo>
                      <a:lnTo>
                        <a:pt x="116" y="41"/>
                      </a:lnTo>
                      <a:lnTo>
                        <a:pt x="108" y="47"/>
                      </a:lnTo>
                      <a:lnTo>
                        <a:pt x="101" y="54"/>
                      </a:lnTo>
                      <a:lnTo>
                        <a:pt x="87" y="67"/>
                      </a:lnTo>
                      <a:lnTo>
                        <a:pt x="75" y="82"/>
                      </a:lnTo>
                      <a:lnTo>
                        <a:pt x="63" y="97"/>
                      </a:lnTo>
                      <a:lnTo>
                        <a:pt x="54" y="113"/>
                      </a:lnTo>
                      <a:lnTo>
                        <a:pt x="44" y="130"/>
                      </a:lnTo>
                      <a:lnTo>
                        <a:pt x="36" y="147"/>
                      </a:lnTo>
                      <a:lnTo>
                        <a:pt x="31" y="159"/>
                      </a:lnTo>
                      <a:lnTo>
                        <a:pt x="27" y="169"/>
                      </a:lnTo>
                      <a:lnTo>
                        <a:pt x="21" y="181"/>
                      </a:lnTo>
                      <a:lnTo>
                        <a:pt x="18" y="191"/>
                      </a:lnTo>
                      <a:lnTo>
                        <a:pt x="12" y="215"/>
                      </a:lnTo>
                      <a:lnTo>
                        <a:pt x="9" y="225"/>
                      </a:lnTo>
                      <a:lnTo>
                        <a:pt x="8" y="237"/>
                      </a:lnTo>
                      <a:lnTo>
                        <a:pt x="7" y="250"/>
                      </a:lnTo>
                      <a:lnTo>
                        <a:pt x="8" y="261"/>
                      </a:lnTo>
                      <a:lnTo>
                        <a:pt x="7" y="276"/>
                      </a:lnTo>
                      <a:lnTo>
                        <a:pt x="7" y="292"/>
                      </a:lnTo>
                      <a:lnTo>
                        <a:pt x="6" y="300"/>
                      </a:lnTo>
                      <a:lnTo>
                        <a:pt x="5" y="307"/>
                      </a:lnTo>
                      <a:lnTo>
                        <a:pt x="7" y="323"/>
                      </a:lnTo>
                      <a:lnTo>
                        <a:pt x="4" y="334"/>
                      </a:lnTo>
                      <a:lnTo>
                        <a:pt x="1" y="351"/>
                      </a:lnTo>
                      <a:lnTo>
                        <a:pt x="0" y="370"/>
                      </a:lnTo>
                      <a:lnTo>
                        <a:pt x="2" y="388"/>
                      </a:lnTo>
                      <a:lnTo>
                        <a:pt x="5" y="406"/>
                      </a:lnTo>
                      <a:lnTo>
                        <a:pt x="6" y="409"/>
                      </a:lnTo>
                      <a:lnTo>
                        <a:pt x="7" y="413"/>
                      </a:lnTo>
                      <a:lnTo>
                        <a:pt x="8" y="415"/>
                      </a:lnTo>
                      <a:lnTo>
                        <a:pt x="11" y="418"/>
                      </a:lnTo>
                      <a:lnTo>
                        <a:pt x="12" y="425"/>
                      </a:lnTo>
                      <a:lnTo>
                        <a:pt x="13" y="433"/>
                      </a:lnTo>
                      <a:lnTo>
                        <a:pt x="14" y="439"/>
                      </a:lnTo>
                      <a:lnTo>
                        <a:pt x="16" y="446"/>
                      </a:lnTo>
                      <a:lnTo>
                        <a:pt x="18" y="452"/>
                      </a:lnTo>
                      <a:lnTo>
                        <a:pt x="21" y="459"/>
                      </a:lnTo>
                      <a:lnTo>
                        <a:pt x="24" y="465"/>
                      </a:lnTo>
                      <a:lnTo>
                        <a:pt x="28" y="472"/>
                      </a:lnTo>
                      <a:lnTo>
                        <a:pt x="30" y="478"/>
                      </a:lnTo>
                      <a:lnTo>
                        <a:pt x="35" y="483"/>
                      </a:lnTo>
                      <a:lnTo>
                        <a:pt x="38" y="487"/>
                      </a:lnTo>
                      <a:lnTo>
                        <a:pt x="43" y="492"/>
                      </a:lnTo>
                      <a:lnTo>
                        <a:pt x="49" y="498"/>
                      </a:lnTo>
                      <a:lnTo>
                        <a:pt x="57" y="504"/>
                      </a:lnTo>
                      <a:lnTo>
                        <a:pt x="64" y="509"/>
                      </a:lnTo>
                      <a:lnTo>
                        <a:pt x="73" y="514"/>
                      </a:lnTo>
                      <a:lnTo>
                        <a:pt x="81" y="520"/>
                      </a:lnTo>
                      <a:lnTo>
                        <a:pt x="91" y="524"/>
                      </a:lnTo>
                      <a:lnTo>
                        <a:pt x="98" y="527"/>
                      </a:lnTo>
                      <a:lnTo>
                        <a:pt x="108" y="531"/>
                      </a:lnTo>
                      <a:lnTo>
                        <a:pt x="116" y="534"/>
                      </a:lnTo>
                      <a:lnTo>
                        <a:pt x="126" y="536"/>
                      </a:lnTo>
                      <a:lnTo>
                        <a:pt x="133" y="537"/>
                      </a:lnTo>
                      <a:lnTo>
                        <a:pt x="143" y="538"/>
                      </a:lnTo>
                      <a:lnTo>
                        <a:pt x="151" y="538"/>
                      </a:lnTo>
                      <a:lnTo>
                        <a:pt x="155" y="538"/>
                      </a:lnTo>
                      <a:lnTo>
                        <a:pt x="160" y="538"/>
                      </a:lnTo>
                      <a:lnTo>
                        <a:pt x="168" y="536"/>
                      </a:lnTo>
                      <a:lnTo>
                        <a:pt x="177" y="534"/>
                      </a:lnTo>
                      <a:lnTo>
                        <a:pt x="186" y="533"/>
                      </a:lnTo>
                      <a:lnTo>
                        <a:pt x="195" y="529"/>
                      </a:lnTo>
                      <a:lnTo>
                        <a:pt x="203" y="526"/>
                      </a:lnTo>
                      <a:lnTo>
                        <a:pt x="212" y="522"/>
                      </a:lnTo>
                      <a:lnTo>
                        <a:pt x="217" y="520"/>
                      </a:lnTo>
                      <a:lnTo>
                        <a:pt x="219" y="518"/>
                      </a:lnTo>
                      <a:lnTo>
                        <a:pt x="221" y="516"/>
                      </a:lnTo>
                      <a:lnTo>
                        <a:pt x="229" y="508"/>
                      </a:lnTo>
                      <a:lnTo>
                        <a:pt x="236" y="500"/>
                      </a:lnTo>
                      <a:lnTo>
                        <a:pt x="239" y="496"/>
                      </a:lnTo>
                      <a:lnTo>
                        <a:pt x="243" y="492"/>
                      </a:lnTo>
                      <a:lnTo>
                        <a:pt x="245" y="488"/>
                      </a:lnTo>
                      <a:lnTo>
                        <a:pt x="247" y="486"/>
                      </a:lnTo>
                      <a:lnTo>
                        <a:pt x="248" y="485"/>
                      </a:lnTo>
                      <a:lnTo>
                        <a:pt x="249" y="485"/>
                      </a:lnTo>
                      <a:lnTo>
                        <a:pt x="249" y="483"/>
                      </a:lnTo>
                      <a:lnTo>
                        <a:pt x="250" y="482"/>
                      </a:lnTo>
                      <a:lnTo>
                        <a:pt x="252" y="480"/>
                      </a:lnTo>
                      <a:lnTo>
                        <a:pt x="254" y="476"/>
                      </a:lnTo>
                      <a:lnTo>
                        <a:pt x="259" y="467"/>
                      </a:lnTo>
                      <a:lnTo>
                        <a:pt x="259" y="464"/>
                      </a:lnTo>
                      <a:lnTo>
                        <a:pt x="260" y="463"/>
                      </a:lnTo>
                      <a:lnTo>
                        <a:pt x="262" y="458"/>
                      </a:lnTo>
                      <a:lnTo>
                        <a:pt x="264" y="454"/>
                      </a:lnTo>
                      <a:lnTo>
                        <a:pt x="266" y="450"/>
                      </a:lnTo>
                      <a:lnTo>
                        <a:pt x="266" y="445"/>
                      </a:lnTo>
                      <a:lnTo>
                        <a:pt x="268" y="440"/>
                      </a:lnTo>
                      <a:lnTo>
                        <a:pt x="269" y="435"/>
                      </a:lnTo>
                      <a:lnTo>
                        <a:pt x="269" y="434"/>
                      </a:lnTo>
                      <a:lnTo>
                        <a:pt x="269" y="433"/>
                      </a:lnTo>
                      <a:lnTo>
                        <a:pt x="270" y="431"/>
                      </a:lnTo>
                      <a:lnTo>
                        <a:pt x="271" y="421"/>
                      </a:lnTo>
                      <a:lnTo>
                        <a:pt x="272" y="412"/>
                      </a:lnTo>
                      <a:lnTo>
                        <a:pt x="271" y="409"/>
                      </a:lnTo>
                      <a:lnTo>
                        <a:pt x="271" y="407"/>
                      </a:lnTo>
                      <a:lnTo>
                        <a:pt x="271" y="401"/>
                      </a:lnTo>
                      <a:lnTo>
                        <a:pt x="271" y="392"/>
                      </a:lnTo>
                      <a:lnTo>
                        <a:pt x="269" y="381"/>
                      </a:lnTo>
                      <a:lnTo>
                        <a:pt x="268" y="379"/>
                      </a:lnTo>
                      <a:lnTo>
                        <a:pt x="267" y="377"/>
                      </a:lnTo>
                      <a:lnTo>
                        <a:pt x="267" y="376"/>
                      </a:lnTo>
                      <a:lnTo>
                        <a:pt x="267" y="371"/>
                      </a:lnTo>
                      <a:lnTo>
                        <a:pt x="264" y="361"/>
                      </a:lnTo>
                      <a:lnTo>
                        <a:pt x="261" y="351"/>
                      </a:lnTo>
                      <a:lnTo>
                        <a:pt x="257" y="342"/>
                      </a:lnTo>
                      <a:lnTo>
                        <a:pt x="254" y="332"/>
                      </a:lnTo>
                      <a:lnTo>
                        <a:pt x="252" y="322"/>
                      </a:lnTo>
                      <a:lnTo>
                        <a:pt x="252" y="313"/>
                      </a:lnTo>
                      <a:lnTo>
                        <a:pt x="252" y="302"/>
                      </a:lnTo>
                      <a:lnTo>
                        <a:pt x="253" y="293"/>
                      </a:lnTo>
                      <a:lnTo>
                        <a:pt x="256" y="283"/>
                      </a:lnTo>
                      <a:lnTo>
                        <a:pt x="259" y="274"/>
                      </a:lnTo>
                      <a:lnTo>
                        <a:pt x="263" y="265"/>
                      </a:lnTo>
                      <a:lnTo>
                        <a:pt x="266" y="257"/>
                      </a:lnTo>
                      <a:lnTo>
                        <a:pt x="271" y="249"/>
                      </a:lnTo>
                      <a:lnTo>
                        <a:pt x="276" y="241"/>
                      </a:lnTo>
                      <a:lnTo>
                        <a:pt x="280" y="234"/>
                      </a:lnTo>
                      <a:lnTo>
                        <a:pt x="287" y="227"/>
                      </a:lnTo>
                      <a:lnTo>
                        <a:pt x="293" y="220"/>
                      </a:lnTo>
                      <a:lnTo>
                        <a:pt x="300" y="214"/>
                      </a:lnTo>
                      <a:lnTo>
                        <a:pt x="303" y="210"/>
                      </a:lnTo>
                      <a:lnTo>
                        <a:pt x="307" y="207"/>
                      </a:lnTo>
                      <a:lnTo>
                        <a:pt x="314" y="200"/>
                      </a:lnTo>
                      <a:lnTo>
                        <a:pt x="317" y="195"/>
                      </a:lnTo>
                      <a:lnTo>
                        <a:pt x="321" y="191"/>
                      </a:lnTo>
                      <a:lnTo>
                        <a:pt x="327" y="184"/>
                      </a:lnTo>
                      <a:lnTo>
                        <a:pt x="333" y="175"/>
                      </a:lnTo>
                      <a:lnTo>
                        <a:pt x="338" y="166"/>
                      </a:lnTo>
                      <a:lnTo>
                        <a:pt x="343" y="158"/>
                      </a:lnTo>
                      <a:lnTo>
                        <a:pt x="349" y="148"/>
                      </a:lnTo>
                      <a:lnTo>
                        <a:pt x="350" y="143"/>
                      </a:lnTo>
                      <a:lnTo>
                        <a:pt x="352" y="137"/>
                      </a:lnTo>
                      <a:lnTo>
                        <a:pt x="356" y="125"/>
                      </a:lnTo>
                      <a:lnTo>
                        <a:pt x="357" y="114"/>
                      </a:lnTo>
                      <a:lnTo>
                        <a:pt x="357" y="110"/>
                      </a:lnTo>
                      <a:lnTo>
                        <a:pt x="357" y="108"/>
                      </a:lnTo>
                      <a:lnTo>
                        <a:pt x="357" y="103"/>
                      </a:lnTo>
                      <a:lnTo>
                        <a:pt x="357" y="96"/>
                      </a:lnTo>
                      <a:lnTo>
                        <a:pt x="356" y="89"/>
                      </a:lnTo>
                      <a:lnTo>
                        <a:pt x="354" y="82"/>
                      </a:lnTo>
                      <a:lnTo>
                        <a:pt x="353" y="77"/>
                      </a:lnTo>
                      <a:lnTo>
                        <a:pt x="350" y="71"/>
                      </a:lnTo>
                      <a:lnTo>
                        <a:pt x="348" y="66"/>
                      </a:lnTo>
                      <a:lnTo>
                        <a:pt x="345" y="60"/>
                      </a:lnTo>
                      <a:lnTo>
                        <a:pt x="343" y="56"/>
                      </a:lnTo>
                      <a:lnTo>
                        <a:pt x="335" y="46"/>
                      </a:lnTo>
                      <a:lnTo>
                        <a:pt x="330" y="43"/>
                      </a:lnTo>
                      <a:lnTo>
                        <a:pt x="326" y="39"/>
                      </a:lnTo>
                      <a:lnTo>
                        <a:pt x="321" y="35"/>
                      </a:lnTo>
                      <a:lnTo>
                        <a:pt x="315" y="32"/>
                      </a:lnTo>
                      <a:lnTo>
                        <a:pt x="310" y="29"/>
                      </a:lnTo>
                      <a:lnTo>
                        <a:pt x="304" y="2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81" name="Freeform 59"/>
                <p:cNvSpPr>
                  <a:spLocks noChangeAspect="1"/>
                </p:cNvSpPr>
                <p:nvPr/>
              </p:nvSpPr>
              <p:spPr bwMode="auto">
                <a:xfrm>
                  <a:off x="2368" y="2629"/>
                  <a:ext cx="812" cy="237"/>
                </a:xfrm>
                <a:custGeom>
                  <a:avLst/>
                  <a:gdLst>
                    <a:gd name="T0" fmla="*/ 368 w 812"/>
                    <a:gd name="T1" fmla="*/ 166 h 237"/>
                    <a:gd name="T2" fmla="*/ 318 w 812"/>
                    <a:gd name="T3" fmla="*/ 151 h 237"/>
                    <a:gd name="T4" fmla="*/ 243 w 812"/>
                    <a:gd name="T5" fmla="*/ 112 h 237"/>
                    <a:gd name="T6" fmla="*/ 198 w 812"/>
                    <a:gd name="T7" fmla="*/ 86 h 237"/>
                    <a:gd name="T8" fmla="*/ 155 w 812"/>
                    <a:gd name="T9" fmla="*/ 61 h 237"/>
                    <a:gd name="T10" fmla="*/ 101 w 812"/>
                    <a:gd name="T11" fmla="*/ 41 h 237"/>
                    <a:gd name="T12" fmla="*/ 60 w 812"/>
                    <a:gd name="T13" fmla="*/ 35 h 237"/>
                    <a:gd name="T14" fmla="*/ 29 w 812"/>
                    <a:gd name="T15" fmla="*/ 39 h 237"/>
                    <a:gd name="T16" fmla="*/ 8 w 812"/>
                    <a:gd name="T17" fmla="*/ 53 h 237"/>
                    <a:gd name="T18" fmla="*/ 0 w 812"/>
                    <a:gd name="T19" fmla="*/ 77 h 237"/>
                    <a:gd name="T20" fmla="*/ 8 w 812"/>
                    <a:gd name="T21" fmla="*/ 102 h 237"/>
                    <a:gd name="T22" fmla="*/ 23 w 812"/>
                    <a:gd name="T23" fmla="*/ 116 h 237"/>
                    <a:gd name="T24" fmla="*/ 79 w 812"/>
                    <a:gd name="T25" fmla="*/ 137 h 237"/>
                    <a:gd name="T26" fmla="*/ 170 w 812"/>
                    <a:gd name="T27" fmla="*/ 165 h 237"/>
                    <a:gd name="T28" fmla="*/ 261 w 812"/>
                    <a:gd name="T29" fmla="*/ 203 h 237"/>
                    <a:gd name="T30" fmla="*/ 319 w 812"/>
                    <a:gd name="T31" fmla="*/ 231 h 237"/>
                    <a:gd name="T32" fmla="*/ 353 w 812"/>
                    <a:gd name="T33" fmla="*/ 237 h 237"/>
                    <a:gd name="T34" fmla="*/ 400 w 812"/>
                    <a:gd name="T35" fmla="*/ 235 h 237"/>
                    <a:gd name="T36" fmla="*/ 434 w 812"/>
                    <a:gd name="T37" fmla="*/ 226 h 237"/>
                    <a:gd name="T38" fmla="*/ 605 w 812"/>
                    <a:gd name="T39" fmla="*/ 156 h 237"/>
                    <a:gd name="T40" fmla="*/ 637 w 812"/>
                    <a:gd name="T41" fmla="*/ 156 h 237"/>
                    <a:gd name="T42" fmla="*/ 645 w 812"/>
                    <a:gd name="T43" fmla="*/ 152 h 237"/>
                    <a:gd name="T44" fmla="*/ 657 w 812"/>
                    <a:gd name="T45" fmla="*/ 143 h 237"/>
                    <a:gd name="T46" fmla="*/ 662 w 812"/>
                    <a:gd name="T47" fmla="*/ 135 h 237"/>
                    <a:gd name="T48" fmla="*/ 686 w 812"/>
                    <a:gd name="T49" fmla="*/ 113 h 237"/>
                    <a:gd name="T50" fmla="*/ 718 w 812"/>
                    <a:gd name="T51" fmla="*/ 115 h 237"/>
                    <a:gd name="T52" fmla="*/ 743 w 812"/>
                    <a:gd name="T53" fmla="*/ 127 h 237"/>
                    <a:gd name="T54" fmla="*/ 761 w 812"/>
                    <a:gd name="T55" fmla="*/ 127 h 237"/>
                    <a:gd name="T56" fmla="*/ 779 w 812"/>
                    <a:gd name="T57" fmla="*/ 116 h 237"/>
                    <a:gd name="T58" fmla="*/ 783 w 812"/>
                    <a:gd name="T59" fmla="*/ 110 h 237"/>
                    <a:gd name="T60" fmla="*/ 784 w 812"/>
                    <a:gd name="T61" fmla="*/ 107 h 237"/>
                    <a:gd name="T62" fmla="*/ 777 w 812"/>
                    <a:gd name="T63" fmla="*/ 91 h 237"/>
                    <a:gd name="T64" fmla="*/ 762 w 812"/>
                    <a:gd name="T65" fmla="*/ 75 h 237"/>
                    <a:gd name="T66" fmla="*/ 741 w 812"/>
                    <a:gd name="T67" fmla="*/ 68 h 237"/>
                    <a:gd name="T68" fmla="*/ 727 w 812"/>
                    <a:gd name="T69" fmla="*/ 60 h 237"/>
                    <a:gd name="T70" fmla="*/ 763 w 812"/>
                    <a:gd name="T71" fmla="*/ 50 h 237"/>
                    <a:gd name="T72" fmla="*/ 782 w 812"/>
                    <a:gd name="T73" fmla="*/ 48 h 237"/>
                    <a:gd name="T74" fmla="*/ 802 w 812"/>
                    <a:gd name="T75" fmla="*/ 44 h 237"/>
                    <a:gd name="T76" fmla="*/ 806 w 812"/>
                    <a:gd name="T77" fmla="*/ 41 h 237"/>
                    <a:gd name="T78" fmla="*/ 812 w 812"/>
                    <a:gd name="T79" fmla="*/ 34 h 237"/>
                    <a:gd name="T80" fmla="*/ 812 w 812"/>
                    <a:gd name="T81" fmla="*/ 25 h 237"/>
                    <a:gd name="T82" fmla="*/ 811 w 812"/>
                    <a:gd name="T83" fmla="*/ 20 h 237"/>
                    <a:gd name="T84" fmla="*/ 803 w 812"/>
                    <a:gd name="T85" fmla="*/ 6 h 237"/>
                    <a:gd name="T86" fmla="*/ 787 w 812"/>
                    <a:gd name="T87" fmla="*/ 0 h 237"/>
                    <a:gd name="T88" fmla="*/ 752 w 812"/>
                    <a:gd name="T89" fmla="*/ 7 h 237"/>
                    <a:gd name="T90" fmla="*/ 712 w 812"/>
                    <a:gd name="T91" fmla="*/ 30 h 237"/>
                    <a:gd name="T92" fmla="*/ 688 w 812"/>
                    <a:gd name="T93" fmla="*/ 55 h 237"/>
                    <a:gd name="T94" fmla="*/ 684 w 812"/>
                    <a:gd name="T95" fmla="*/ 59 h 237"/>
                    <a:gd name="T96" fmla="*/ 672 w 812"/>
                    <a:gd name="T97" fmla="*/ 68 h 237"/>
                    <a:gd name="T98" fmla="*/ 657 w 812"/>
                    <a:gd name="T99" fmla="*/ 75 h 237"/>
                    <a:gd name="T100" fmla="*/ 647 w 812"/>
                    <a:gd name="T101" fmla="*/ 80 h 237"/>
                    <a:gd name="T102" fmla="*/ 620 w 812"/>
                    <a:gd name="T103" fmla="*/ 89 h 237"/>
                    <a:gd name="T104" fmla="*/ 594 w 812"/>
                    <a:gd name="T105" fmla="*/ 104 h 237"/>
                    <a:gd name="T106" fmla="*/ 576 w 812"/>
                    <a:gd name="T107" fmla="*/ 111 h 237"/>
                    <a:gd name="T108" fmla="*/ 535 w 812"/>
                    <a:gd name="T109" fmla="*/ 128 h 237"/>
                    <a:gd name="T110" fmla="*/ 474 w 812"/>
                    <a:gd name="T111" fmla="*/ 148 h 237"/>
                    <a:gd name="T112" fmla="*/ 400 w 812"/>
                    <a:gd name="T113" fmla="*/ 164 h 23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2"/>
                    <a:gd name="T172" fmla="*/ 0 h 237"/>
                    <a:gd name="T173" fmla="*/ 812 w 812"/>
                    <a:gd name="T174" fmla="*/ 237 h 23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2" h="237">
                      <a:moveTo>
                        <a:pt x="400" y="164"/>
                      </a:moveTo>
                      <a:lnTo>
                        <a:pt x="384" y="166"/>
                      </a:lnTo>
                      <a:lnTo>
                        <a:pt x="376" y="166"/>
                      </a:lnTo>
                      <a:lnTo>
                        <a:pt x="368" y="166"/>
                      </a:lnTo>
                      <a:lnTo>
                        <a:pt x="353" y="163"/>
                      </a:lnTo>
                      <a:lnTo>
                        <a:pt x="346" y="161"/>
                      </a:lnTo>
                      <a:lnTo>
                        <a:pt x="339" y="159"/>
                      </a:lnTo>
                      <a:lnTo>
                        <a:pt x="318" y="151"/>
                      </a:lnTo>
                      <a:lnTo>
                        <a:pt x="297" y="143"/>
                      </a:lnTo>
                      <a:lnTo>
                        <a:pt x="278" y="132"/>
                      </a:lnTo>
                      <a:lnTo>
                        <a:pt x="259" y="122"/>
                      </a:lnTo>
                      <a:lnTo>
                        <a:pt x="243" y="112"/>
                      </a:lnTo>
                      <a:lnTo>
                        <a:pt x="228" y="103"/>
                      </a:lnTo>
                      <a:lnTo>
                        <a:pt x="218" y="98"/>
                      </a:lnTo>
                      <a:lnTo>
                        <a:pt x="208" y="93"/>
                      </a:lnTo>
                      <a:lnTo>
                        <a:pt x="198" y="86"/>
                      </a:lnTo>
                      <a:lnTo>
                        <a:pt x="188" y="79"/>
                      </a:lnTo>
                      <a:lnTo>
                        <a:pt x="177" y="73"/>
                      </a:lnTo>
                      <a:lnTo>
                        <a:pt x="167" y="67"/>
                      </a:lnTo>
                      <a:lnTo>
                        <a:pt x="155" y="61"/>
                      </a:lnTo>
                      <a:lnTo>
                        <a:pt x="145" y="56"/>
                      </a:lnTo>
                      <a:lnTo>
                        <a:pt x="134" y="52"/>
                      </a:lnTo>
                      <a:lnTo>
                        <a:pt x="122" y="48"/>
                      </a:lnTo>
                      <a:lnTo>
                        <a:pt x="101" y="41"/>
                      </a:lnTo>
                      <a:lnTo>
                        <a:pt x="91" y="38"/>
                      </a:lnTo>
                      <a:lnTo>
                        <a:pt x="81" y="37"/>
                      </a:lnTo>
                      <a:lnTo>
                        <a:pt x="71" y="36"/>
                      </a:lnTo>
                      <a:lnTo>
                        <a:pt x="60" y="35"/>
                      </a:lnTo>
                      <a:lnTo>
                        <a:pt x="49" y="36"/>
                      </a:lnTo>
                      <a:lnTo>
                        <a:pt x="39" y="37"/>
                      </a:lnTo>
                      <a:lnTo>
                        <a:pt x="34" y="37"/>
                      </a:lnTo>
                      <a:lnTo>
                        <a:pt x="29" y="39"/>
                      </a:lnTo>
                      <a:lnTo>
                        <a:pt x="24" y="41"/>
                      </a:lnTo>
                      <a:lnTo>
                        <a:pt x="20" y="43"/>
                      </a:lnTo>
                      <a:lnTo>
                        <a:pt x="14" y="48"/>
                      </a:lnTo>
                      <a:lnTo>
                        <a:pt x="8" y="53"/>
                      </a:lnTo>
                      <a:lnTo>
                        <a:pt x="4" y="58"/>
                      </a:lnTo>
                      <a:lnTo>
                        <a:pt x="2" y="64"/>
                      </a:lnTo>
                      <a:lnTo>
                        <a:pt x="0" y="70"/>
                      </a:lnTo>
                      <a:lnTo>
                        <a:pt x="0" y="77"/>
                      </a:lnTo>
                      <a:lnTo>
                        <a:pt x="1" y="84"/>
                      </a:lnTo>
                      <a:lnTo>
                        <a:pt x="4" y="91"/>
                      </a:lnTo>
                      <a:lnTo>
                        <a:pt x="6" y="96"/>
                      </a:lnTo>
                      <a:lnTo>
                        <a:pt x="8" y="102"/>
                      </a:lnTo>
                      <a:lnTo>
                        <a:pt x="12" y="105"/>
                      </a:lnTo>
                      <a:lnTo>
                        <a:pt x="15" y="109"/>
                      </a:lnTo>
                      <a:lnTo>
                        <a:pt x="19" y="113"/>
                      </a:lnTo>
                      <a:lnTo>
                        <a:pt x="23" y="116"/>
                      </a:lnTo>
                      <a:lnTo>
                        <a:pt x="28" y="118"/>
                      </a:lnTo>
                      <a:lnTo>
                        <a:pt x="34" y="121"/>
                      </a:lnTo>
                      <a:lnTo>
                        <a:pt x="56" y="129"/>
                      </a:lnTo>
                      <a:lnTo>
                        <a:pt x="79" y="137"/>
                      </a:lnTo>
                      <a:lnTo>
                        <a:pt x="102" y="144"/>
                      </a:lnTo>
                      <a:lnTo>
                        <a:pt x="126" y="151"/>
                      </a:lnTo>
                      <a:lnTo>
                        <a:pt x="148" y="157"/>
                      </a:lnTo>
                      <a:lnTo>
                        <a:pt x="170" y="165"/>
                      </a:lnTo>
                      <a:lnTo>
                        <a:pt x="192" y="173"/>
                      </a:lnTo>
                      <a:lnTo>
                        <a:pt x="214" y="182"/>
                      </a:lnTo>
                      <a:lnTo>
                        <a:pt x="237" y="192"/>
                      </a:lnTo>
                      <a:lnTo>
                        <a:pt x="261" y="203"/>
                      </a:lnTo>
                      <a:lnTo>
                        <a:pt x="283" y="214"/>
                      </a:lnTo>
                      <a:lnTo>
                        <a:pt x="306" y="226"/>
                      </a:lnTo>
                      <a:lnTo>
                        <a:pt x="312" y="229"/>
                      </a:lnTo>
                      <a:lnTo>
                        <a:pt x="319" y="231"/>
                      </a:lnTo>
                      <a:lnTo>
                        <a:pt x="326" y="233"/>
                      </a:lnTo>
                      <a:lnTo>
                        <a:pt x="334" y="235"/>
                      </a:lnTo>
                      <a:lnTo>
                        <a:pt x="344" y="237"/>
                      </a:lnTo>
                      <a:lnTo>
                        <a:pt x="353" y="237"/>
                      </a:lnTo>
                      <a:lnTo>
                        <a:pt x="373" y="237"/>
                      </a:lnTo>
                      <a:lnTo>
                        <a:pt x="381" y="237"/>
                      </a:lnTo>
                      <a:lnTo>
                        <a:pt x="391" y="237"/>
                      </a:lnTo>
                      <a:lnTo>
                        <a:pt x="400" y="235"/>
                      </a:lnTo>
                      <a:lnTo>
                        <a:pt x="409" y="233"/>
                      </a:lnTo>
                      <a:lnTo>
                        <a:pt x="417" y="231"/>
                      </a:lnTo>
                      <a:lnTo>
                        <a:pt x="425" y="230"/>
                      </a:lnTo>
                      <a:lnTo>
                        <a:pt x="434" y="226"/>
                      </a:lnTo>
                      <a:lnTo>
                        <a:pt x="443" y="224"/>
                      </a:lnTo>
                      <a:lnTo>
                        <a:pt x="483" y="207"/>
                      </a:lnTo>
                      <a:lnTo>
                        <a:pt x="524" y="190"/>
                      </a:lnTo>
                      <a:lnTo>
                        <a:pt x="605" y="156"/>
                      </a:lnTo>
                      <a:lnTo>
                        <a:pt x="613" y="152"/>
                      </a:lnTo>
                      <a:lnTo>
                        <a:pt x="622" y="149"/>
                      </a:lnTo>
                      <a:lnTo>
                        <a:pt x="631" y="157"/>
                      </a:lnTo>
                      <a:lnTo>
                        <a:pt x="637" y="156"/>
                      </a:lnTo>
                      <a:lnTo>
                        <a:pt x="643" y="154"/>
                      </a:lnTo>
                      <a:lnTo>
                        <a:pt x="643" y="153"/>
                      </a:lnTo>
                      <a:lnTo>
                        <a:pt x="645" y="152"/>
                      </a:lnTo>
                      <a:lnTo>
                        <a:pt x="648" y="150"/>
                      </a:lnTo>
                      <a:lnTo>
                        <a:pt x="650" y="149"/>
                      </a:lnTo>
                      <a:lnTo>
                        <a:pt x="653" y="147"/>
                      </a:lnTo>
                      <a:lnTo>
                        <a:pt x="657" y="143"/>
                      </a:lnTo>
                      <a:lnTo>
                        <a:pt x="657" y="141"/>
                      </a:lnTo>
                      <a:lnTo>
                        <a:pt x="658" y="139"/>
                      </a:lnTo>
                      <a:lnTo>
                        <a:pt x="659" y="139"/>
                      </a:lnTo>
                      <a:lnTo>
                        <a:pt x="662" y="135"/>
                      </a:lnTo>
                      <a:lnTo>
                        <a:pt x="664" y="130"/>
                      </a:lnTo>
                      <a:lnTo>
                        <a:pt x="671" y="117"/>
                      </a:lnTo>
                      <a:lnTo>
                        <a:pt x="679" y="115"/>
                      </a:lnTo>
                      <a:lnTo>
                        <a:pt x="686" y="113"/>
                      </a:lnTo>
                      <a:lnTo>
                        <a:pt x="694" y="112"/>
                      </a:lnTo>
                      <a:lnTo>
                        <a:pt x="703" y="112"/>
                      </a:lnTo>
                      <a:lnTo>
                        <a:pt x="711" y="113"/>
                      </a:lnTo>
                      <a:lnTo>
                        <a:pt x="718" y="115"/>
                      </a:lnTo>
                      <a:lnTo>
                        <a:pt x="726" y="118"/>
                      </a:lnTo>
                      <a:lnTo>
                        <a:pt x="734" y="122"/>
                      </a:lnTo>
                      <a:lnTo>
                        <a:pt x="738" y="125"/>
                      </a:lnTo>
                      <a:lnTo>
                        <a:pt x="743" y="127"/>
                      </a:lnTo>
                      <a:lnTo>
                        <a:pt x="747" y="128"/>
                      </a:lnTo>
                      <a:lnTo>
                        <a:pt x="752" y="129"/>
                      </a:lnTo>
                      <a:lnTo>
                        <a:pt x="756" y="128"/>
                      </a:lnTo>
                      <a:lnTo>
                        <a:pt x="761" y="127"/>
                      </a:lnTo>
                      <a:lnTo>
                        <a:pt x="766" y="125"/>
                      </a:lnTo>
                      <a:lnTo>
                        <a:pt x="770" y="123"/>
                      </a:lnTo>
                      <a:lnTo>
                        <a:pt x="776" y="120"/>
                      </a:lnTo>
                      <a:lnTo>
                        <a:pt x="779" y="116"/>
                      </a:lnTo>
                      <a:lnTo>
                        <a:pt x="780" y="115"/>
                      </a:lnTo>
                      <a:lnTo>
                        <a:pt x="782" y="113"/>
                      </a:lnTo>
                      <a:lnTo>
                        <a:pt x="783" y="111"/>
                      </a:lnTo>
                      <a:lnTo>
                        <a:pt x="783" y="110"/>
                      </a:lnTo>
                      <a:lnTo>
                        <a:pt x="784" y="109"/>
                      </a:lnTo>
                      <a:lnTo>
                        <a:pt x="784" y="107"/>
                      </a:lnTo>
                      <a:lnTo>
                        <a:pt x="784" y="105"/>
                      </a:lnTo>
                      <a:lnTo>
                        <a:pt x="783" y="101"/>
                      </a:lnTo>
                      <a:lnTo>
                        <a:pt x="781" y="95"/>
                      </a:lnTo>
                      <a:lnTo>
                        <a:pt x="777" y="91"/>
                      </a:lnTo>
                      <a:lnTo>
                        <a:pt x="774" y="86"/>
                      </a:lnTo>
                      <a:lnTo>
                        <a:pt x="770" y="82"/>
                      </a:lnTo>
                      <a:lnTo>
                        <a:pt x="766" y="78"/>
                      </a:lnTo>
                      <a:lnTo>
                        <a:pt x="762" y="75"/>
                      </a:lnTo>
                      <a:lnTo>
                        <a:pt x="756" y="72"/>
                      </a:lnTo>
                      <a:lnTo>
                        <a:pt x="752" y="70"/>
                      </a:lnTo>
                      <a:lnTo>
                        <a:pt x="746" y="68"/>
                      </a:lnTo>
                      <a:lnTo>
                        <a:pt x="741" y="68"/>
                      </a:lnTo>
                      <a:lnTo>
                        <a:pt x="728" y="67"/>
                      </a:lnTo>
                      <a:lnTo>
                        <a:pt x="721" y="67"/>
                      </a:lnTo>
                      <a:lnTo>
                        <a:pt x="715" y="68"/>
                      </a:lnTo>
                      <a:lnTo>
                        <a:pt x="727" y="60"/>
                      </a:lnTo>
                      <a:lnTo>
                        <a:pt x="734" y="57"/>
                      </a:lnTo>
                      <a:lnTo>
                        <a:pt x="741" y="55"/>
                      </a:lnTo>
                      <a:lnTo>
                        <a:pt x="756" y="51"/>
                      </a:lnTo>
                      <a:lnTo>
                        <a:pt x="763" y="50"/>
                      </a:lnTo>
                      <a:lnTo>
                        <a:pt x="770" y="50"/>
                      </a:lnTo>
                      <a:lnTo>
                        <a:pt x="777" y="49"/>
                      </a:lnTo>
                      <a:lnTo>
                        <a:pt x="779" y="48"/>
                      </a:lnTo>
                      <a:lnTo>
                        <a:pt x="782" y="48"/>
                      </a:lnTo>
                      <a:lnTo>
                        <a:pt x="794" y="47"/>
                      </a:lnTo>
                      <a:lnTo>
                        <a:pt x="797" y="46"/>
                      </a:lnTo>
                      <a:lnTo>
                        <a:pt x="799" y="45"/>
                      </a:lnTo>
                      <a:lnTo>
                        <a:pt x="802" y="44"/>
                      </a:lnTo>
                      <a:lnTo>
                        <a:pt x="803" y="43"/>
                      </a:lnTo>
                      <a:lnTo>
                        <a:pt x="805" y="43"/>
                      </a:lnTo>
                      <a:lnTo>
                        <a:pt x="805" y="41"/>
                      </a:lnTo>
                      <a:lnTo>
                        <a:pt x="806" y="41"/>
                      </a:lnTo>
                      <a:lnTo>
                        <a:pt x="808" y="40"/>
                      </a:lnTo>
                      <a:lnTo>
                        <a:pt x="809" y="38"/>
                      </a:lnTo>
                      <a:lnTo>
                        <a:pt x="811" y="36"/>
                      </a:lnTo>
                      <a:lnTo>
                        <a:pt x="812" y="34"/>
                      </a:lnTo>
                      <a:lnTo>
                        <a:pt x="812" y="32"/>
                      </a:lnTo>
                      <a:lnTo>
                        <a:pt x="812" y="29"/>
                      </a:lnTo>
                      <a:lnTo>
                        <a:pt x="812" y="28"/>
                      </a:lnTo>
                      <a:lnTo>
                        <a:pt x="812" y="25"/>
                      </a:lnTo>
                      <a:lnTo>
                        <a:pt x="812" y="23"/>
                      </a:lnTo>
                      <a:lnTo>
                        <a:pt x="812" y="22"/>
                      </a:lnTo>
                      <a:lnTo>
                        <a:pt x="811" y="21"/>
                      </a:lnTo>
                      <a:lnTo>
                        <a:pt x="811" y="20"/>
                      </a:lnTo>
                      <a:lnTo>
                        <a:pt x="810" y="16"/>
                      </a:lnTo>
                      <a:lnTo>
                        <a:pt x="808" y="12"/>
                      </a:lnTo>
                      <a:lnTo>
                        <a:pt x="805" y="8"/>
                      </a:lnTo>
                      <a:lnTo>
                        <a:pt x="803" y="6"/>
                      </a:lnTo>
                      <a:lnTo>
                        <a:pt x="799" y="3"/>
                      </a:lnTo>
                      <a:lnTo>
                        <a:pt x="796" y="1"/>
                      </a:lnTo>
                      <a:lnTo>
                        <a:pt x="791" y="0"/>
                      </a:lnTo>
                      <a:lnTo>
                        <a:pt x="787" y="0"/>
                      </a:lnTo>
                      <a:lnTo>
                        <a:pt x="783" y="0"/>
                      </a:lnTo>
                      <a:lnTo>
                        <a:pt x="767" y="3"/>
                      </a:lnTo>
                      <a:lnTo>
                        <a:pt x="759" y="5"/>
                      </a:lnTo>
                      <a:lnTo>
                        <a:pt x="752" y="7"/>
                      </a:lnTo>
                      <a:lnTo>
                        <a:pt x="738" y="13"/>
                      </a:lnTo>
                      <a:lnTo>
                        <a:pt x="725" y="21"/>
                      </a:lnTo>
                      <a:lnTo>
                        <a:pt x="718" y="25"/>
                      </a:lnTo>
                      <a:lnTo>
                        <a:pt x="712" y="30"/>
                      </a:lnTo>
                      <a:lnTo>
                        <a:pt x="706" y="35"/>
                      </a:lnTo>
                      <a:lnTo>
                        <a:pt x="700" y="41"/>
                      </a:lnTo>
                      <a:lnTo>
                        <a:pt x="692" y="50"/>
                      </a:lnTo>
                      <a:lnTo>
                        <a:pt x="688" y="55"/>
                      </a:lnTo>
                      <a:lnTo>
                        <a:pt x="685" y="56"/>
                      </a:lnTo>
                      <a:lnTo>
                        <a:pt x="685" y="57"/>
                      </a:lnTo>
                      <a:lnTo>
                        <a:pt x="684" y="59"/>
                      </a:lnTo>
                      <a:lnTo>
                        <a:pt x="682" y="60"/>
                      </a:lnTo>
                      <a:lnTo>
                        <a:pt x="681" y="61"/>
                      </a:lnTo>
                      <a:lnTo>
                        <a:pt x="676" y="64"/>
                      </a:lnTo>
                      <a:lnTo>
                        <a:pt x="672" y="68"/>
                      </a:lnTo>
                      <a:lnTo>
                        <a:pt x="667" y="70"/>
                      </a:lnTo>
                      <a:lnTo>
                        <a:pt x="664" y="72"/>
                      </a:lnTo>
                      <a:lnTo>
                        <a:pt x="663" y="74"/>
                      </a:lnTo>
                      <a:lnTo>
                        <a:pt x="657" y="75"/>
                      </a:lnTo>
                      <a:lnTo>
                        <a:pt x="652" y="78"/>
                      </a:lnTo>
                      <a:lnTo>
                        <a:pt x="650" y="79"/>
                      </a:lnTo>
                      <a:lnTo>
                        <a:pt x="648" y="79"/>
                      </a:lnTo>
                      <a:lnTo>
                        <a:pt x="647" y="80"/>
                      </a:lnTo>
                      <a:lnTo>
                        <a:pt x="643" y="82"/>
                      </a:lnTo>
                      <a:lnTo>
                        <a:pt x="630" y="85"/>
                      </a:lnTo>
                      <a:lnTo>
                        <a:pt x="625" y="87"/>
                      </a:lnTo>
                      <a:lnTo>
                        <a:pt x="620" y="89"/>
                      </a:lnTo>
                      <a:lnTo>
                        <a:pt x="613" y="93"/>
                      </a:lnTo>
                      <a:lnTo>
                        <a:pt x="607" y="96"/>
                      </a:lnTo>
                      <a:lnTo>
                        <a:pt x="600" y="100"/>
                      </a:lnTo>
                      <a:lnTo>
                        <a:pt x="594" y="104"/>
                      </a:lnTo>
                      <a:lnTo>
                        <a:pt x="582" y="109"/>
                      </a:lnTo>
                      <a:lnTo>
                        <a:pt x="580" y="109"/>
                      </a:lnTo>
                      <a:lnTo>
                        <a:pt x="579" y="110"/>
                      </a:lnTo>
                      <a:lnTo>
                        <a:pt x="576" y="111"/>
                      </a:lnTo>
                      <a:lnTo>
                        <a:pt x="571" y="114"/>
                      </a:lnTo>
                      <a:lnTo>
                        <a:pt x="558" y="119"/>
                      </a:lnTo>
                      <a:lnTo>
                        <a:pt x="547" y="123"/>
                      </a:lnTo>
                      <a:lnTo>
                        <a:pt x="535" y="128"/>
                      </a:lnTo>
                      <a:lnTo>
                        <a:pt x="523" y="132"/>
                      </a:lnTo>
                      <a:lnTo>
                        <a:pt x="499" y="141"/>
                      </a:lnTo>
                      <a:lnTo>
                        <a:pt x="487" y="144"/>
                      </a:lnTo>
                      <a:lnTo>
                        <a:pt x="474" y="148"/>
                      </a:lnTo>
                      <a:lnTo>
                        <a:pt x="450" y="154"/>
                      </a:lnTo>
                      <a:lnTo>
                        <a:pt x="424" y="159"/>
                      </a:lnTo>
                      <a:lnTo>
                        <a:pt x="412" y="162"/>
                      </a:lnTo>
                      <a:lnTo>
                        <a:pt x="400" y="16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82" name="Freeform 60"/>
                <p:cNvSpPr>
                  <a:spLocks noChangeAspect="1"/>
                </p:cNvSpPr>
                <p:nvPr/>
              </p:nvSpPr>
              <p:spPr bwMode="auto">
                <a:xfrm>
                  <a:off x="1861" y="2608"/>
                  <a:ext cx="480" cy="486"/>
                </a:xfrm>
                <a:custGeom>
                  <a:avLst/>
                  <a:gdLst>
                    <a:gd name="T0" fmla="*/ 12 w 480"/>
                    <a:gd name="T1" fmla="*/ 76 h 486"/>
                    <a:gd name="T2" fmla="*/ 2 w 480"/>
                    <a:gd name="T3" fmla="*/ 99 h 486"/>
                    <a:gd name="T4" fmla="*/ 2 w 480"/>
                    <a:gd name="T5" fmla="*/ 156 h 486"/>
                    <a:gd name="T6" fmla="*/ 11 w 480"/>
                    <a:gd name="T7" fmla="*/ 205 h 486"/>
                    <a:gd name="T8" fmla="*/ 32 w 480"/>
                    <a:gd name="T9" fmla="*/ 272 h 486"/>
                    <a:gd name="T10" fmla="*/ 60 w 480"/>
                    <a:gd name="T11" fmla="*/ 338 h 486"/>
                    <a:gd name="T12" fmla="*/ 81 w 480"/>
                    <a:gd name="T13" fmla="*/ 361 h 486"/>
                    <a:gd name="T14" fmla="*/ 106 w 480"/>
                    <a:gd name="T15" fmla="*/ 375 h 486"/>
                    <a:gd name="T16" fmla="*/ 127 w 480"/>
                    <a:gd name="T17" fmla="*/ 398 h 486"/>
                    <a:gd name="T18" fmla="*/ 106 w 480"/>
                    <a:gd name="T19" fmla="*/ 437 h 486"/>
                    <a:gd name="T20" fmla="*/ 105 w 480"/>
                    <a:gd name="T21" fmla="*/ 452 h 486"/>
                    <a:gd name="T22" fmla="*/ 116 w 480"/>
                    <a:gd name="T23" fmla="*/ 465 h 486"/>
                    <a:gd name="T24" fmla="*/ 161 w 480"/>
                    <a:gd name="T25" fmla="*/ 458 h 486"/>
                    <a:gd name="T26" fmla="*/ 173 w 480"/>
                    <a:gd name="T27" fmla="*/ 484 h 486"/>
                    <a:gd name="T28" fmla="*/ 182 w 480"/>
                    <a:gd name="T29" fmla="*/ 486 h 486"/>
                    <a:gd name="T30" fmla="*/ 187 w 480"/>
                    <a:gd name="T31" fmla="*/ 486 h 486"/>
                    <a:gd name="T32" fmla="*/ 194 w 480"/>
                    <a:gd name="T33" fmla="*/ 484 h 486"/>
                    <a:gd name="T34" fmla="*/ 205 w 480"/>
                    <a:gd name="T35" fmla="*/ 474 h 486"/>
                    <a:gd name="T36" fmla="*/ 244 w 480"/>
                    <a:gd name="T37" fmla="*/ 479 h 486"/>
                    <a:gd name="T38" fmla="*/ 248 w 480"/>
                    <a:gd name="T39" fmla="*/ 474 h 486"/>
                    <a:gd name="T40" fmla="*/ 254 w 480"/>
                    <a:gd name="T41" fmla="*/ 463 h 486"/>
                    <a:gd name="T42" fmla="*/ 254 w 480"/>
                    <a:gd name="T43" fmla="*/ 458 h 486"/>
                    <a:gd name="T44" fmla="*/ 252 w 480"/>
                    <a:gd name="T45" fmla="*/ 447 h 486"/>
                    <a:gd name="T46" fmla="*/ 247 w 480"/>
                    <a:gd name="T47" fmla="*/ 430 h 486"/>
                    <a:gd name="T48" fmla="*/ 245 w 480"/>
                    <a:gd name="T49" fmla="*/ 396 h 486"/>
                    <a:gd name="T50" fmla="*/ 235 w 480"/>
                    <a:gd name="T51" fmla="*/ 371 h 486"/>
                    <a:gd name="T52" fmla="*/ 194 w 480"/>
                    <a:gd name="T53" fmla="*/ 344 h 486"/>
                    <a:gd name="T54" fmla="*/ 136 w 480"/>
                    <a:gd name="T55" fmla="*/ 323 h 486"/>
                    <a:gd name="T56" fmla="*/ 117 w 480"/>
                    <a:gd name="T57" fmla="*/ 312 h 486"/>
                    <a:gd name="T58" fmla="*/ 100 w 480"/>
                    <a:gd name="T59" fmla="*/ 290 h 486"/>
                    <a:gd name="T60" fmla="*/ 85 w 480"/>
                    <a:gd name="T61" fmla="*/ 243 h 486"/>
                    <a:gd name="T62" fmla="*/ 75 w 480"/>
                    <a:gd name="T63" fmla="*/ 187 h 486"/>
                    <a:gd name="T64" fmla="*/ 71 w 480"/>
                    <a:gd name="T65" fmla="*/ 138 h 486"/>
                    <a:gd name="T66" fmla="*/ 101 w 480"/>
                    <a:gd name="T67" fmla="*/ 103 h 486"/>
                    <a:gd name="T68" fmla="*/ 176 w 480"/>
                    <a:gd name="T69" fmla="*/ 87 h 486"/>
                    <a:gd name="T70" fmla="*/ 235 w 480"/>
                    <a:gd name="T71" fmla="*/ 88 h 486"/>
                    <a:gd name="T72" fmla="*/ 344 w 480"/>
                    <a:gd name="T73" fmla="*/ 110 h 486"/>
                    <a:gd name="T74" fmla="*/ 427 w 480"/>
                    <a:gd name="T75" fmla="*/ 125 h 486"/>
                    <a:gd name="T76" fmla="*/ 439 w 480"/>
                    <a:gd name="T77" fmla="*/ 123 h 486"/>
                    <a:gd name="T78" fmla="*/ 454 w 480"/>
                    <a:gd name="T79" fmla="*/ 116 h 486"/>
                    <a:gd name="T80" fmla="*/ 467 w 480"/>
                    <a:gd name="T81" fmla="*/ 105 h 486"/>
                    <a:gd name="T82" fmla="*/ 478 w 480"/>
                    <a:gd name="T83" fmla="*/ 79 h 486"/>
                    <a:gd name="T84" fmla="*/ 476 w 480"/>
                    <a:gd name="T85" fmla="*/ 44 h 486"/>
                    <a:gd name="T86" fmla="*/ 475 w 480"/>
                    <a:gd name="T87" fmla="*/ 40 h 486"/>
                    <a:gd name="T88" fmla="*/ 458 w 480"/>
                    <a:gd name="T89" fmla="*/ 21 h 486"/>
                    <a:gd name="T90" fmla="*/ 403 w 480"/>
                    <a:gd name="T91" fmla="*/ 8 h 486"/>
                    <a:gd name="T92" fmla="*/ 329 w 480"/>
                    <a:gd name="T93" fmla="*/ 0 h 486"/>
                    <a:gd name="T94" fmla="*/ 256 w 480"/>
                    <a:gd name="T95" fmla="*/ 4 h 486"/>
                    <a:gd name="T96" fmla="*/ 95 w 480"/>
                    <a:gd name="T97" fmla="*/ 40 h 4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0"/>
                    <a:gd name="T148" fmla="*/ 0 h 486"/>
                    <a:gd name="T149" fmla="*/ 480 w 480"/>
                    <a:gd name="T150" fmla="*/ 486 h 4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0" h="486">
                      <a:moveTo>
                        <a:pt x="28" y="65"/>
                      </a:moveTo>
                      <a:lnTo>
                        <a:pt x="22" y="68"/>
                      </a:lnTo>
                      <a:lnTo>
                        <a:pt x="17" y="72"/>
                      </a:lnTo>
                      <a:lnTo>
                        <a:pt x="12" y="76"/>
                      </a:lnTo>
                      <a:lnTo>
                        <a:pt x="9" y="81"/>
                      </a:lnTo>
                      <a:lnTo>
                        <a:pt x="5" y="86"/>
                      </a:lnTo>
                      <a:lnTo>
                        <a:pt x="4" y="92"/>
                      </a:lnTo>
                      <a:lnTo>
                        <a:pt x="2" y="99"/>
                      </a:lnTo>
                      <a:lnTo>
                        <a:pt x="2" y="106"/>
                      </a:lnTo>
                      <a:lnTo>
                        <a:pt x="0" y="119"/>
                      </a:lnTo>
                      <a:lnTo>
                        <a:pt x="0" y="131"/>
                      </a:lnTo>
                      <a:lnTo>
                        <a:pt x="2" y="156"/>
                      </a:lnTo>
                      <a:lnTo>
                        <a:pt x="3" y="169"/>
                      </a:lnTo>
                      <a:lnTo>
                        <a:pt x="4" y="181"/>
                      </a:lnTo>
                      <a:lnTo>
                        <a:pt x="7" y="193"/>
                      </a:lnTo>
                      <a:lnTo>
                        <a:pt x="11" y="205"/>
                      </a:lnTo>
                      <a:lnTo>
                        <a:pt x="15" y="222"/>
                      </a:lnTo>
                      <a:lnTo>
                        <a:pt x="20" y="239"/>
                      </a:lnTo>
                      <a:lnTo>
                        <a:pt x="26" y="256"/>
                      </a:lnTo>
                      <a:lnTo>
                        <a:pt x="32" y="272"/>
                      </a:lnTo>
                      <a:lnTo>
                        <a:pt x="42" y="297"/>
                      </a:lnTo>
                      <a:lnTo>
                        <a:pt x="53" y="323"/>
                      </a:lnTo>
                      <a:lnTo>
                        <a:pt x="56" y="331"/>
                      </a:lnTo>
                      <a:lnTo>
                        <a:pt x="60" y="338"/>
                      </a:lnTo>
                      <a:lnTo>
                        <a:pt x="64" y="345"/>
                      </a:lnTo>
                      <a:lnTo>
                        <a:pt x="69" y="351"/>
                      </a:lnTo>
                      <a:lnTo>
                        <a:pt x="75" y="356"/>
                      </a:lnTo>
                      <a:lnTo>
                        <a:pt x="81" y="361"/>
                      </a:lnTo>
                      <a:lnTo>
                        <a:pt x="88" y="366"/>
                      </a:lnTo>
                      <a:lnTo>
                        <a:pt x="97" y="370"/>
                      </a:lnTo>
                      <a:lnTo>
                        <a:pt x="102" y="373"/>
                      </a:lnTo>
                      <a:lnTo>
                        <a:pt x="106" y="375"/>
                      </a:lnTo>
                      <a:lnTo>
                        <a:pt x="114" y="381"/>
                      </a:lnTo>
                      <a:lnTo>
                        <a:pt x="121" y="389"/>
                      </a:lnTo>
                      <a:lnTo>
                        <a:pt x="124" y="394"/>
                      </a:lnTo>
                      <a:lnTo>
                        <a:pt x="127" y="398"/>
                      </a:lnTo>
                      <a:lnTo>
                        <a:pt x="119" y="407"/>
                      </a:lnTo>
                      <a:lnTo>
                        <a:pt x="114" y="416"/>
                      </a:lnTo>
                      <a:lnTo>
                        <a:pt x="109" y="426"/>
                      </a:lnTo>
                      <a:lnTo>
                        <a:pt x="106" y="437"/>
                      </a:lnTo>
                      <a:lnTo>
                        <a:pt x="104" y="440"/>
                      </a:lnTo>
                      <a:lnTo>
                        <a:pt x="104" y="445"/>
                      </a:lnTo>
                      <a:lnTo>
                        <a:pt x="104" y="449"/>
                      </a:lnTo>
                      <a:lnTo>
                        <a:pt x="105" y="452"/>
                      </a:lnTo>
                      <a:lnTo>
                        <a:pt x="107" y="456"/>
                      </a:lnTo>
                      <a:lnTo>
                        <a:pt x="109" y="459"/>
                      </a:lnTo>
                      <a:lnTo>
                        <a:pt x="112" y="462"/>
                      </a:lnTo>
                      <a:lnTo>
                        <a:pt x="116" y="465"/>
                      </a:lnTo>
                      <a:lnTo>
                        <a:pt x="123" y="468"/>
                      </a:lnTo>
                      <a:lnTo>
                        <a:pt x="131" y="471"/>
                      </a:lnTo>
                      <a:lnTo>
                        <a:pt x="140" y="472"/>
                      </a:lnTo>
                      <a:lnTo>
                        <a:pt x="161" y="458"/>
                      </a:lnTo>
                      <a:lnTo>
                        <a:pt x="162" y="474"/>
                      </a:lnTo>
                      <a:lnTo>
                        <a:pt x="165" y="478"/>
                      </a:lnTo>
                      <a:lnTo>
                        <a:pt x="169" y="481"/>
                      </a:lnTo>
                      <a:lnTo>
                        <a:pt x="173" y="484"/>
                      </a:lnTo>
                      <a:lnTo>
                        <a:pt x="177" y="486"/>
                      </a:lnTo>
                      <a:lnTo>
                        <a:pt x="180" y="486"/>
                      </a:lnTo>
                      <a:lnTo>
                        <a:pt x="181" y="486"/>
                      </a:lnTo>
                      <a:lnTo>
                        <a:pt x="182" y="486"/>
                      </a:lnTo>
                      <a:lnTo>
                        <a:pt x="183" y="486"/>
                      </a:lnTo>
                      <a:lnTo>
                        <a:pt x="186" y="486"/>
                      </a:lnTo>
                      <a:lnTo>
                        <a:pt x="187" y="486"/>
                      </a:lnTo>
                      <a:lnTo>
                        <a:pt x="189" y="486"/>
                      </a:lnTo>
                      <a:lnTo>
                        <a:pt x="190" y="485"/>
                      </a:lnTo>
                      <a:lnTo>
                        <a:pt x="191" y="485"/>
                      </a:lnTo>
                      <a:lnTo>
                        <a:pt x="194" y="484"/>
                      </a:lnTo>
                      <a:lnTo>
                        <a:pt x="196" y="482"/>
                      </a:lnTo>
                      <a:lnTo>
                        <a:pt x="200" y="480"/>
                      </a:lnTo>
                      <a:lnTo>
                        <a:pt x="202" y="478"/>
                      </a:lnTo>
                      <a:lnTo>
                        <a:pt x="205" y="474"/>
                      </a:lnTo>
                      <a:lnTo>
                        <a:pt x="210" y="474"/>
                      </a:lnTo>
                      <a:lnTo>
                        <a:pt x="222" y="482"/>
                      </a:lnTo>
                      <a:lnTo>
                        <a:pt x="242" y="481"/>
                      </a:lnTo>
                      <a:lnTo>
                        <a:pt x="244" y="479"/>
                      </a:lnTo>
                      <a:lnTo>
                        <a:pt x="246" y="477"/>
                      </a:lnTo>
                      <a:lnTo>
                        <a:pt x="247" y="475"/>
                      </a:lnTo>
                      <a:lnTo>
                        <a:pt x="247" y="474"/>
                      </a:lnTo>
                      <a:lnTo>
                        <a:pt x="248" y="474"/>
                      </a:lnTo>
                      <a:lnTo>
                        <a:pt x="250" y="472"/>
                      </a:lnTo>
                      <a:lnTo>
                        <a:pt x="252" y="467"/>
                      </a:lnTo>
                      <a:lnTo>
                        <a:pt x="253" y="465"/>
                      </a:lnTo>
                      <a:lnTo>
                        <a:pt x="254" y="463"/>
                      </a:lnTo>
                      <a:lnTo>
                        <a:pt x="254" y="460"/>
                      </a:lnTo>
                      <a:lnTo>
                        <a:pt x="254" y="458"/>
                      </a:lnTo>
                      <a:lnTo>
                        <a:pt x="254" y="455"/>
                      </a:lnTo>
                      <a:lnTo>
                        <a:pt x="254" y="452"/>
                      </a:lnTo>
                      <a:lnTo>
                        <a:pt x="252" y="447"/>
                      </a:lnTo>
                      <a:lnTo>
                        <a:pt x="251" y="441"/>
                      </a:lnTo>
                      <a:lnTo>
                        <a:pt x="248" y="435"/>
                      </a:lnTo>
                      <a:lnTo>
                        <a:pt x="247" y="432"/>
                      </a:lnTo>
                      <a:lnTo>
                        <a:pt x="247" y="430"/>
                      </a:lnTo>
                      <a:lnTo>
                        <a:pt x="246" y="423"/>
                      </a:lnTo>
                      <a:lnTo>
                        <a:pt x="247" y="416"/>
                      </a:lnTo>
                      <a:lnTo>
                        <a:pt x="247" y="406"/>
                      </a:lnTo>
                      <a:lnTo>
                        <a:pt x="245" y="396"/>
                      </a:lnTo>
                      <a:lnTo>
                        <a:pt x="244" y="391"/>
                      </a:lnTo>
                      <a:lnTo>
                        <a:pt x="244" y="387"/>
                      </a:lnTo>
                      <a:lnTo>
                        <a:pt x="240" y="379"/>
                      </a:lnTo>
                      <a:lnTo>
                        <a:pt x="235" y="371"/>
                      </a:lnTo>
                      <a:lnTo>
                        <a:pt x="229" y="364"/>
                      </a:lnTo>
                      <a:lnTo>
                        <a:pt x="222" y="359"/>
                      </a:lnTo>
                      <a:lnTo>
                        <a:pt x="214" y="353"/>
                      </a:lnTo>
                      <a:lnTo>
                        <a:pt x="194" y="344"/>
                      </a:lnTo>
                      <a:lnTo>
                        <a:pt x="176" y="335"/>
                      </a:lnTo>
                      <a:lnTo>
                        <a:pt x="156" y="328"/>
                      </a:lnTo>
                      <a:lnTo>
                        <a:pt x="146" y="325"/>
                      </a:lnTo>
                      <a:lnTo>
                        <a:pt x="136" y="323"/>
                      </a:lnTo>
                      <a:lnTo>
                        <a:pt x="132" y="322"/>
                      </a:lnTo>
                      <a:lnTo>
                        <a:pt x="129" y="321"/>
                      </a:lnTo>
                      <a:lnTo>
                        <a:pt x="124" y="317"/>
                      </a:lnTo>
                      <a:lnTo>
                        <a:pt x="117" y="312"/>
                      </a:lnTo>
                      <a:lnTo>
                        <a:pt x="112" y="308"/>
                      </a:lnTo>
                      <a:lnTo>
                        <a:pt x="108" y="302"/>
                      </a:lnTo>
                      <a:lnTo>
                        <a:pt x="103" y="296"/>
                      </a:lnTo>
                      <a:lnTo>
                        <a:pt x="100" y="290"/>
                      </a:lnTo>
                      <a:lnTo>
                        <a:pt x="96" y="283"/>
                      </a:lnTo>
                      <a:lnTo>
                        <a:pt x="94" y="276"/>
                      </a:lnTo>
                      <a:lnTo>
                        <a:pt x="92" y="270"/>
                      </a:lnTo>
                      <a:lnTo>
                        <a:pt x="85" y="243"/>
                      </a:lnTo>
                      <a:lnTo>
                        <a:pt x="81" y="229"/>
                      </a:lnTo>
                      <a:lnTo>
                        <a:pt x="80" y="215"/>
                      </a:lnTo>
                      <a:lnTo>
                        <a:pt x="77" y="201"/>
                      </a:lnTo>
                      <a:lnTo>
                        <a:pt x="75" y="187"/>
                      </a:lnTo>
                      <a:lnTo>
                        <a:pt x="74" y="173"/>
                      </a:lnTo>
                      <a:lnTo>
                        <a:pt x="74" y="159"/>
                      </a:lnTo>
                      <a:lnTo>
                        <a:pt x="73" y="148"/>
                      </a:lnTo>
                      <a:lnTo>
                        <a:pt x="71" y="138"/>
                      </a:lnTo>
                      <a:lnTo>
                        <a:pt x="67" y="119"/>
                      </a:lnTo>
                      <a:lnTo>
                        <a:pt x="78" y="113"/>
                      </a:lnTo>
                      <a:lnTo>
                        <a:pt x="89" y="108"/>
                      </a:lnTo>
                      <a:lnTo>
                        <a:pt x="101" y="103"/>
                      </a:lnTo>
                      <a:lnTo>
                        <a:pt x="112" y="99"/>
                      </a:lnTo>
                      <a:lnTo>
                        <a:pt x="137" y="92"/>
                      </a:lnTo>
                      <a:lnTo>
                        <a:pt x="162" y="89"/>
                      </a:lnTo>
                      <a:lnTo>
                        <a:pt x="176" y="87"/>
                      </a:lnTo>
                      <a:lnTo>
                        <a:pt x="191" y="86"/>
                      </a:lnTo>
                      <a:lnTo>
                        <a:pt x="206" y="85"/>
                      </a:lnTo>
                      <a:lnTo>
                        <a:pt x="221" y="86"/>
                      </a:lnTo>
                      <a:lnTo>
                        <a:pt x="235" y="88"/>
                      </a:lnTo>
                      <a:lnTo>
                        <a:pt x="250" y="90"/>
                      </a:lnTo>
                      <a:lnTo>
                        <a:pt x="265" y="92"/>
                      </a:lnTo>
                      <a:lnTo>
                        <a:pt x="279" y="96"/>
                      </a:lnTo>
                      <a:lnTo>
                        <a:pt x="344" y="110"/>
                      </a:lnTo>
                      <a:lnTo>
                        <a:pt x="377" y="117"/>
                      </a:lnTo>
                      <a:lnTo>
                        <a:pt x="410" y="123"/>
                      </a:lnTo>
                      <a:lnTo>
                        <a:pt x="418" y="124"/>
                      </a:lnTo>
                      <a:lnTo>
                        <a:pt x="427" y="125"/>
                      </a:lnTo>
                      <a:lnTo>
                        <a:pt x="433" y="124"/>
                      </a:lnTo>
                      <a:lnTo>
                        <a:pt x="435" y="123"/>
                      </a:lnTo>
                      <a:lnTo>
                        <a:pt x="437" y="123"/>
                      </a:lnTo>
                      <a:lnTo>
                        <a:pt x="439" y="123"/>
                      </a:lnTo>
                      <a:lnTo>
                        <a:pt x="444" y="121"/>
                      </a:lnTo>
                      <a:lnTo>
                        <a:pt x="449" y="119"/>
                      </a:lnTo>
                      <a:lnTo>
                        <a:pt x="452" y="117"/>
                      </a:lnTo>
                      <a:lnTo>
                        <a:pt x="454" y="116"/>
                      </a:lnTo>
                      <a:lnTo>
                        <a:pt x="456" y="114"/>
                      </a:lnTo>
                      <a:lnTo>
                        <a:pt x="459" y="113"/>
                      </a:lnTo>
                      <a:lnTo>
                        <a:pt x="462" y="109"/>
                      </a:lnTo>
                      <a:lnTo>
                        <a:pt x="467" y="105"/>
                      </a:lnTo>
                      <a:lnTo>
                        <a:pt x="472" y="96"/>
                      </a:lnTo>
                      <a:lnTo>
                        <a:pt x="476" y="88"/>
                      </a:lnTo>
                      <a:lnTo>
                        <a:pt x="477" y="83"/>
                      </a:lnTo>
                      <a:lnTo>
                        <a:pt x="478" y="79"/>
                      </a:lnTo>
                      <a:lnTo>
                        <a:pt x="480" y="70"/>
                      </a:lnTo>
                      <a:lnTo>
                        <a:pt x="480" y="62"/>
                      </a:lnTo>
                      <a:lnTo>
                        <a:pt x="478" y="53"/>
                      </a:lnTo>
                      <a:lnTo>
                        <a:pt x="476" y="44"/>
                      </a:lnTo>
                      <a:lnTo>
                        <a:pt x="476" y="42"/>
                      </a:lnTo>
                      <a:lnTo>
                        <a:pt x="475" y="42"/>
                      </a:lnTo>
                      <a:lnTo>
                        <a:pt x="475" y="40"/>
                      </a:lnTo>
                      <a:lnTo>
                        <a:pt x="473" y="35"/>
                      </a:lnTo>
                      <a:lnTo>
                        <a:pt x="469" y="29"/>
                      </a:lnTo>
                      <a:lnTo>
                        <a:pt x="464" y="25"/>
                      </a:lnTo>
                      <a:lnTo>
                        <a:pt x="458" y="21"/>
                      </a:lnTo>
                      <a:lnTo>
                        <a:pt x="455" y="20"/>
                      </a:lnTo>
                      <a:lnTo>
                        <a:pt x="452" y="19"/>
                      </a:lnTo>
                      <a:lnTo>
                        <a:pt x="427" y="13"/>
                      </a:lnTo>
                      <a:lnTo>
                        <a:pt x="403" y="8"/>
                      </a:lnTo>
                      <a:lnTo>
                        <a:pt x="378" y="4"/>
                      </a:lnTo>
                      <a:lnTo>
                        <a:pt x="354" y="2"/>
                      </a:lnTo>
                      <a:lnTo>
                        <a:pt x="342" y="1"/>
                      </a:lnTo>
                      <a:lnTo>
                        <a:pt x="329" y="0"/>
                      </a:lnTo>
                      <a:lnTo>
                        <a:pt x="305" y="0"/>
                      </a:lnTo>
                      <a:lnTo>
                        <a:pt x="292" y="0"/>
                      </a:lnTo>
                      <a:lnTo>
                        <a:pt x="280" y="1"/>
                      </a:lnTo>
                      <a:lnTo>
                        <a:pt x="256" y="4"/>
                      </a:lnTo>
                      <a:lnTo>
                        <a:pt x="214" y="9"/>
                      </a:lnTo>
                      <a:lnTo>
                        <a:pt x="174" y="17"/>
                      </a:lnTo>
                      <a:lnTo>
                        <a:pt x="134" y="28"/>
                      </a:lnTo>
                      <a:lnTo>
                        <a:pt x="95" y="40"/>
                      </a:lnTo>
                      <a:lnTo>
                        <a:pt x="61" y="52"/>
                      </a:lnTo>
                      <a:lnTo>
                        <a:pt x="28" y="6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83" name="Freeform 61"/>
                <p:cNvSpPr>
                  <a:spLocks noChangeAspect="1"/>
                </p:cNvSpPr>
                <p:nvPr/>
              </p:nvSpPr>
              <p:spPr bwMode="auto">
                <a:xfrm>
                  <a:off x="2282" y="3046"/>
                  <a:ext cx="804" cy="669"/>
                </a:xfrm>
                <a:custGeom>
                  <a:avLst/>
                  <a:gdLst>
                    <a:gd name="T0" fmla="*/ 4 w 804"/>
                    <a:gd name="T1" fmla="*/ 81 h 669"/>
                    <a:gd name="T2" fmla="*/ 14 w 804"/>
                    <a:gd name="T3" fmla="*/ 102 h 669"/>
                    <a:gd name="T4" fmla="*/ 33 w 804"/>
                    <a:gd name="T5" fmla="*/ 117 h 669"/>
                    <a:gd name="T6" fmla="*/ 77 w 804"/>
                    <a:gd name="T7" fmla="*/ 137 h 669"/>
                    <a:gd name="T8" fmla="*/ 292 w 804"/>
                    <a:gd name="T9" fmla="*/ 202 h 669"/>
                    <a:gd name="T10" fmla="*/ 338 w 804"/>
                    <a:gd name="T11" fmla="*/ 225 h 669"/>
                    <a:gd name="T12" fmla="*/ 351 w 804"/>
                    <a:gd name="T13" fmla="*/ 247 h 669"/>
                    <a:gd name="T14" fmla="*/ 354 w 804"/>
                    <a:gd name="T15" fmla="*/ 275 h 669"/>
                    <a:gd name="T16" fmla="*/ 346 w 804"/>
                    <a:gd name="T17" fmla="*/ 315 h 669"/>
                    <a:gd name="T18" fmla="*/ 346 w 804"/>
                    <a:gd name="T19" fmla="*/ 356 h 669"/>
                    <a:gd name="T20" fmla="*/ 358 w 804"/>
                    <a:gd name="T21" fmla="*/ 376 h 669"/>
                    <a:gd name="T22" fmla="*/ 384 w 804"/>
                    <a:gd name="T23" fmla="*/ 427 h 669"/>
                    <a:gd name="T24" fmla="*/ 429 w 804"/>
                    <a:gd name="T25" fmla="*/ 494 h 669"/>
                    <a:gd name="T26" fmla="*/ 455 w 804"/>
                    <a:gd name="T27" fmla="*/ 535 h 669"/>
                    <a:gd name="T28" fmla="*/ 482 w 804"/>
                    <a:gd name="T29" fmla="*/ 580 h 669"/>
                    <a:gd name="T30" fmla="*/ 498 w 804"/>
                    <a:gd name="T31" fmla="*/ 624 h 669"/>
                    <a:gd name="T32" fmla="*/ 510 w 804"/>
                    <a:gd name="T33" fmla="*/ 645 h 669"/>
                    <a:gd name="T34" fmla="*/ 525 w 804"/>
                    <a:gd name="T35" fmla="*/ 659 h 669"/>
                    <a:gd name="T36" fmla="*/ 547 w 804"/>
                    <a:gd name="T37" fmla="*/ 667 h 669"/>
                    <a:gd name="T38" fmla="*/ 573 w 804"/>
                    <a:gd name="T39" fmla="*/ 667 h 669"/>
                    <a:gd name="T40" fmla="*/ 577 w 804"/>
                    <a:gd name="T41" fmla="*/ 664 h 669"/>
                    <a:gd name="T42" fmla="*/ 581 w 804"/>
                    <a:gd name="T43" fmla="*/ 661 h 669"/>
                    <a:gd name="T44" fmla="*/ 600 w 804"/>
                    <a:gd name="T45" fmla="*/ 626 h 669"/>
                    <a:gd name="T46" fmla="*/ 605 w 804"/>
                    <a:gd name="T47" fmla="*/ 615 h 669"/>
                    <a:gd name="T48" fmla="*/ 621 w 804"/>
                    <a:gd name="T49" fmla="*/ 588 h 669"/>
                    <a:gd name="T50" fmla="*/ 673 w 804"/>
                    <a:gd name="T51" fmla="*/ 551 h 669"/>
                    <a:gd name="T52" fmla="*/ 732 w 804"/>
                    <a:gd name="T53" fmla="*/ 531 h 669"/>
                    <a:gd name="T54" fmla="*/ 779 w 804"/>
                    <a:gd name="T55" fmla="*/ 529 h 669"/>
                    <a:gd name="T56" fmla="*/ 784 w 804"/>
                    <a:gd name="T57" fmla="*/ 528 h 669"/>
                    <a:gd name="T58" fmla="*/ 796 w 804"/>
                    <a:gd name="T59" fmla="*/ 520 h 669"/>
                    <a:gd name="T60" fmla="*/ 803 w 804"/>
                    <a:gd name="T61" fmla="*/ 509 h 669"/>
                    <a:gd name="T62" fmla="*/ 804 w 804"/>
                    <a:gd name="T63" fmla="*/ 503 h 669"/>
                    <a:gd name="T64" fmla="*/ 803 w 804"/>
                    <a:gd name="T65" fmla="*/ 490 h 669"/>
                    <a:gd name="T66" fmla="*/ 798 w 804"/>
                    <a:gd name="T67" fmla="*/ 479 h 669"/>
                    <a:gd name="T68" fmla="*/ 789 w 804"/>
                    <a:gd name="T69" fmla="*/ 459 h 669"/>
                    <a:gd name="T70" fmla="*/ 765 w 804"/>
                    <a:gd name="T71" fmla="*/ 437 h 669"/>
                    <a:gd name="T72" fmla="*/ 741 w 804"/>
                    <a:gd name="T73" fmla="*/ 430 h 669"/>
                    <a:gd name="T74" fmla="*/ 703 w 804"/>
                    <a:gd name="T75" fmla="*/ 437 h 669"/>
                    <a:gd name="T76" fmla="*/ 670 w 804"/>
                    <a:gd name="T77" fmla="*/ 456 h 669"/>
                    <a:gd name="T78" fmla="*/ 597 w 804"/>
                    <a:gd name="T79" fmla="*/ 513 h 669"/>
                    <a:gd name="T80" fmla="*/ 571 w 804"/>
                    <a:gd name="T81" fmla="*/ 546 h 669"/>
                    <a:gd name="T82" fmla="*/ 557 w 804"/>
                    <a:gd name="T83" fmla="*/ 565 h 669"/>
                    <a:gd name="T84" fmla="*/ 529 w 804"/>
                    <a:gd name="T85" fmla="*/ 530 h 669"/>
                    <a:gd name="T86" fmla="*/ 501 w 804"/>
                    <a:gd name="T87" fmla="*/ 478 h 669"/>
                    <a:gd name="T88" fmla="*/ 471 w 804"/>
                    <a:gd name="T89" fmla="*/ 406 h 669"/>
                    <a:gd name="T90" fmla="*/ 447 w 804"/>
                    <a:gd name="T91" fmla="*/ 335 h 669"/>
                    <a:gd name="T92" fmla="*/ 438 w 804"/>
                    <a:gd name="T93" fmla="*/ 281 h 669"/>
                    <a:gd name="T94" fmla="*/ 437 w 804"/>
                    <a:gd name="T95" fmla="*/ 225 h 669"/>
                    <a:gd name="T96" fmla="*/ 439 w 804"/>
                    <a:gd name="T97" fmla="*/ 197 h 669"/>
                    <a:gd name="T98" fmla="*/ 426 w 804"/>
                    <a:gd name="T99" fmla="*/ 174 h 669"/>
                    <a:gd name="T100" fmla="*/ 388 w 804"/>
                    <a:gd name="T101" fmla="*/ 139 h 669"/>
                    <a:gd name="T102" fmla="*/ 343 w 804"/>
                    <a:gd name="T103" fmla="*/ 118 h 669"/>
                    <a:gd name="T104" fmla="*/ 328 w 804"/>
                    <a:gd name="T105" fmla="*/ 108 h 669"/>
                    <a:gd name="T106" fmla="*/ 189 w 804"/>
                    <a:gd name="T107" fmla="*/ 41 h 669"/>
                    <a:gd name="T108" fmla="*/ 135 w 804"/>
                    <a:gd name="T109" fmla="*/ 17 h 669"/>
                    <a:gd name="T110" fmla="*/ 60 w 804"/>
                    <a:gd name="T111" fmla="*/ 1 h 669"/>
                    <a:gd name="T112" fmla="*/ 26 w 804"/>
                    <a:gd name="T113" fmla="*/ 6 h 669"/>
                    <a:gd name="T114" fmla="*/ 7 w 804"/>
                    <a:gd name="T115" fmla="*/ 25 h 669"/>
                    <a:gd name="T116" fmla="*/ 0 w 804"/>
                    <a:gd name="T117" fmla="*/ 49 h 6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4"/>
                    <a:gd name="T178" fmla="*/ 0 h 669"/>
                    <a:gd name="T179" fmla="*/ 804 w 804"/>
                    <a:gd name="T180" fmla="*/ 669 h 66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4" h="669">
                      <a:moveTo>
                        <a:pt x="0" y="60"/>
                      </a:moveTo>
                      <a:lnTo>
                        <a:pt x="0" y="65"/>
                      </a:lnTo>
                      <a:lnTo>
                        <a:pt x="1" y="70"/>
                      </a:lnTo>
                      <a:lnTo>
                        <a:pt x="4" y="81"/>
                      </a:lnTo>
                      <a:lnTo>
                        <a:pt x="7" y="89"/>
                      </a:lnTo>
                      <a:lnTo>
                        <a:pt x="9" y="93"/>
                      </a:lnTo>
                      <a:lnTo>
                        <a:pt x="12" y="98"/>
                      </a:lnTo>
                      <a:lnTo>
                        <a:pt x="14" y="102"/>
                      </a:lnTo>
                      <a:lnTo>
                        <a:pt x="17" y="105"/>
                      </a:lnTo>
                      <a:lnTo>
                        <a:pt x="21" y="108"/>
                      </a:lnTo>
                      <a:lnTo>
                        <a:pt x="24" y="111"/>
                      </a:lnTo>
                      <a:lnTo>
                        <a:pt x="33" y="117"/>
                      </a:lnTo>
                      <a:lnTo>
                        <a:pt x="42" y="124"/>
                      </a:lnTo>
                      <a:lnTo>
                        <a:pt x="44" y="125"/>
                      </a:lnTo>
                      <a:lnTo>
                        <a:pt x="47" y="127"/>
                      </a:lnTo>
                      <a:lnTo>
                        <a:pt x="77" y="137"/>
                      </a:lnTo>
                      <a:lnTo>
                        <a:pt x="108" y="147"/>
                      </a:lnTo>
                      <a:lnTo>
                        <a:pt x="196" y="174"/>
                      </a:lnTo>
                      <a:lnTo>
                        <a:pt x="285" y="201"/>
                      </a:lnTo>
                      <a:lnTo>
                        <a:pt x="292" y="202"/>
                      </a:lnTo>
                      <a:lnTo>
                        <a:pt x="299" y="204"/>
                      </a:lnTo>
                      <a:lnTo>
                        <a:pt x="312" y="210"/>
                      </a:lnTo>
                      <a:lnTo>
                        <a:pt x="325" y="217"/>
                      </a:lnTo>
                      <a:lnTo>
                        <a:pt x="338" y="225"/>
                      </a:lnTo>
                      <a:lnTo>
                        <a:pt x="340" y="229"/>
                      </a:lnTo>
                      <a:lnTo>
                        <a:pt x="344" y="235"/>
                      </a:lnTo>
                      <a:lnTo>
                        <a:pt x="349" y="242"/>
                      </a:lnTo>
                      <a:lnTo>
                        <a:pt x="351" y="247"/>
                      </a:lnTo>
                      <a:lnTo>
                        <a:pt x="353" y="254"/>
                      </a:lnTo>
                      <a:lnTo>
                        <a:pt x="354" y="261"/>
                      </a:lnTo>
                      <a:lnTo>
                        <a:pt x="355" y="268"/>
                      </a:lnTo>
                      <a:lnTo>
                        <a:pt x="354" y="275"/>
                      </a:lnTo>
                      <a:lnTo>
                        <a:pt x="353" y="282"/>
                      </a:lnTo>
                      <a:lnTo>
                        <a:pt x="350" y="284"/>
                      </a:lnTo>
                      <a:lnTo>
                        <a:pt x="350" y="288"/>
                      </a:lnTo>
                      <a:lnTo>
                        <a:pt x="346" y="315"/>
                      </a:lnTo>
                      <a:lnTo>
                        <a:pt x="345" y="343"/>
                      </a:lnTo>
                      <a:lnTo>
                        <a:pt x="345" y="347"/>
                      </a:lnTo>
                      <a:lnTo>
                        <a:pt x="345" y="352"/>
                      </a:lnTo>
                      <a:lnTo>
                        <a:pt x="346" y="356"/>
                      </a:lnTo>
                      <a:lnTo>
                        <a:pt x="348" y="360"/>
                      </a:lnTo>
                      <a:lnTo>
                        <a:pt x="350" y="365"/>
                      </a:lnTo>
                      <a:lnTo>
                        <a:pt x="352" y="368"/>
                      </a:lnTo>
                      <a:lnTo>
                        <a:pt x="358" y="376"/>
                      </a:lnTo>
                      <a:lnTo>
                        <a:pt x="365" y="394"/>
                      </a:lnTo>
                      <a:lnTo>
                        <a:pt x="374" y="411"/>
                      </a:lnTo>
                      <a:lnTo>
                        <a:pt x="378" y="419"/>
                      </a:lnTo>
                      <a:lnTo>
                        <a:pt x="384" y="427"/>
                      </a:lnTo>
                      <a:lnTo>
                        <a:pt x="395" y="444"/>
                      </a:lnTo>
                      <a:lnTo>
                        <a:pt x="407" y="460"/>
                      </a:lnTo>
                      <a:lnTo>
                        <a:pt x="419" y="477"/>
                      </a:lnTo>
                      <a:lnTo>
                        <a:pt x="429" y="494"/>
                      </a:lnTo>
                      <a:lnTo>
                        <a:pt x="440" y="512"/>
                      </a:lnTo>
                      <a:lnTo>
                        <a:pt x="443" y="518"/>
                      </a:lnTo>
                      <a:lnTo>
                        <a:pt x="447" y="524"/>
                      </a:lnTo>
                      <a:lnTo>
                        <a:pt x="455" y="535"/>
                      </a:lnTo>
                      <a:lnTo>
                        <a:pt x="463" y="545"/>
                      </a:lnTo>
                      <a:lnTo>
                        <a:pt x="470" y="557"/>
                      </a:lnTo>
                      <a:lnTo>
                        <a:pt x="476" y="568"/>
                      </a:lnTo>
                      <a:lnTo>
                        <a:pt x="482" y="580"/>
                      </a:lnTo>
                      <a:lnTo>
                        <a:pt x="488" y="593"/>
                      </a:lnTo>
                      <a:lnTo>
                        <a:pt x="492" y="605"/>
                      </a:lnTo>
                      <a:lnTo>
                        <a:pt x="496" y="618"/>
                      </a:lnTo>
                      <a:lnTo>
                        <a:pt x="498" y="624"/>
                      </a:lnTo>
                      <a:lnTo>
                        <a:pt x="501" y="629"/>
                      </a:lnTo>
                      <a:lnTo>
                        <a:pt x="503" y="636"/>
                      </a:lnTo>
                      <a:lnTo>
                        <a:pt x="506" y="641"/>
                      </a:lnTo>
                      <a:lnTo>
                        <a:pt x="510" y="645"/>
                      </a:lnTo>
                      <a:lnTo>
                        <a:pt x="513" y="650"/>
                      </a:lnTo>
                      <a:lnTo>
                        <a:pt x="517" y="653"/>
                      </a:lnTo>
                      <a:lnTo>
                        <a:pt x="521" y="657"/>
                      </a:lnTo>
                      <a:lnTo>
                        <a:pt x="525" y="659"/>
                      </a:lnTo>
                      <a:lnTo>
                        <a:pt x="531" y="662"/>
                      </a:lnTo>
                      <a:lnTo>
                        <a:pt x="536" y="664"/>
                      </a:lnTo>
                      <a:lnTo>
                        <a:pt x="541" y="666"/>
                      </a:lnTo>
                      <a:lnTo>
                        <a:pt x="547" y="667"/>
                      </a:lnTo>
                      <a:lnTo>
                        <a:pt x="553" y="668"/>
                      </a:lnTo>
                      <a:lnTo>
                        <a:pt x="567" y="669"/>
                      </a:lnTo>
                      <a:lnTo>
                        <a:pt x="571" y="668"/>
                      </a:lnTo>
                      <a:lnTo>
                        <a:pt x="573" y="667"/>
                      </a:lnTo>
                      <a:lnTo>
                        <a:pt x="575" y="666"/>
                      </a:lnTo>
                      <a:lnTo>
                        <a:pt x="576" y="665"/>
                      </a:lnTo>
                      <a:lnTo>
                        <a:pt x="577" y="665"/>
                      </a:lnTo>
                      <a:lnTo>
                        <a:pt x="577" y="664"/>
                      </a:lnTo>
                      <a:lnTo>
                        <a:pt x="578" y="664"/>
                      </a:lnTo>
                      <a:lnTo>
                        <a:pt x="580" y="662"/>
                      </a:lnTo>
                      <a:lnTo>
                        <a:pt x="581" y="661"/>
                      </a:lnTo>
                      <a:lnTo>
                        <a:pt x="588" y="650"/>
                      </a:lnTo>
                      <a:lnTo>
                        <a:pt x="594" y="638"/>
                      </a:lnTo>
                      <a:lnTo>
                        <a:pt x="600" y="627"/>
                      </a:lnTo>
                      <a:lnTo>
                        <a:pt x="600" y="626"/>
                      </a:lnTo>
                      <a:lnTo>
                        <a:pt x="600" y="625"/>
                      </a:lnTo>
                      <a:lnTo>
                        <a:pt x="601" y="623"/>
                      </a:lnTo>
                      <a:lnTo>
                        <a:pt x="601" y="621"/>
                      </a:lnTo>
                      <a:lnTo>
                        <a:pt x="605" y="615"/>
                      </a:lnTo>
                      <a:lnTo>
                        <a:pt x="607" y="610"/>
                      </a:lnTo>
                      <a:lnTo>
                        <a:pt x="608" y="605"/>
                      </a:lnTo>
                      <a:lnTo>
                        <a:pt x="615" y="597"/>
                      </a:lnTo>
                      <a:lnTo>
                        <a:pt x="621" y="588"/>
                      </a:lnTo>
                      <a:lnTo>
                        <a:pt x="629" y="581"/>
                      </a:lnTo>
                      <a:lnTo>
                        <a:pt x="643" y="569"/>
                      </a:lnTo>
                      <a:lnTo>
                        <a:pt x="659" y="558"/>
                      </a:lnTo>
                      <a:lnTo>
                        <a:pt x="673" y="551"/>
                      </a:lnTo>
                      <a:lnTo>
                        <a:pt x="687" y="544"/>
                      </a:lnTo>
                      <a:lnTo>
                        <a:pt x="702" y="539"/>
                      </a:lnTo>
                      <a:lnTo>
                        <a:pt x="717" y="535"/>
                      </a:lnTo>
                      <a:lnTo>
                        <a:pt x="732" y="531"/>
                      </a:lnTo>
                      <a:lnTo>
                        <a:pt x="748" y="530"/>
                      </a:lnTo>
                      <a:lnTo>
                        <a:pt x="763" y="529"/>
                      </a:lnTo>
                      <a:lnTo>
                        <a:pt x="779" y="529"/>
                      </a:lnTo>
                      <a:lnTo>
                        <a:pt x="780" y="529"/>
                      </a:lnTo>
                      <a:lnTo>
                        <a:pt x="781" y="529"/>
                      </a:lnTo>
                      <a:lnTo>
                        <a:pt x="782" y="529"/>
                      </a:lnTo>
                      <a:lnTo>
                        <a:pt x="784" y="528"/>
                      </a:lnTo>
                      <a:lnTo>
                        <a:pt x="786" y="528"/>
                      </a:lnTo>
                      <a:lnTo>
                        <a:pt x="787" y="527"/>
                      </a:lnTo>
                      <a:lnTo>
                        <a:pt x="790" y="526"/>
                      </a:lnTo>
                      <a:lnTo>
                        <a:pt x="796" y="520"/>
                      </a:lnTo>
                      <a:lnTo>
                        <a:pt x="798" y="517"/>
                      </a:lnTo>
                      <a:lnTo>
                        <a:pt x="800" y="515"/>
                      </a:lnTo>
                      <a:lnTo>
                        <a:pt x="802" y="512"/>
                      </a:lnTo>
                      <a:lnTo>
                        <a:pt x="803" y="509"/>
                      </a:lnTo>
                      <a:lnTo>
                        <a:pt x="803" y="508"/>
                      </a:lnTo>
                      <a:lnTo>
                        <a:pt x="804" y="506"/>
                      </a:lnTo>
                      <a:lnTo>
                        <a:pt x="804" y="503"/>
                      </a:lnTo>
                      <a:lnTo>
                        <a:pt x="804" y="500"/>
                      </a:lnTo>
                      <a:lnTo>
                        <a:pt x="804" y="496"/>
                      </a:lnTo>
                      <a:lnTo>
                        <a:pt x="804" y="493"/>
                      </a:lnTo>
                      <a:lnTo>
                        <a:pt x="803" y="490"/>
                      </a:lnTo>
                      <a:lnTo>
                        <a:pt x="802" y="486"/>
                      </a:lnTo>
                      <a:lnTo>
                        <a:pt x="800" y="482"/>
                      </a:lnTo>
                      <a:lnTo>
                        <a:pt x="799" y="480"/>
                      </a:lnTo>
                      <a:lnTo>
                        <a:pt x="798" y="479"/>
                      </a:lnTo>
                      <a:lnTo>
                        <a:pt x="797" y="475"/>
                      </a:lnTo>
                      <a:lnTo>
                        <a:pt x="795" y="471"/>
                      </a:lnTo>
                      <a:lnTo>
                        <a:pt x="793" y="466"/>
                      </a:lnTo>
                      <a:lnTo>
                        <a:pt x="789" y="459"/>
                      </a:lnTo>
                      <a:lnTo>
                        <a:pt x="783" y="452"/>
                      </a:lnTo>
                      <a:lnTo>
                        <a:pt x="778" y="447"/>
                      </a:lnTo>
                      <a:lnTo>
                        <a:pt x="772" y="442"/>
                      </a:lnTo>
                      <a:lnTo>
                        <a:pt x="765" y="437"/>
                      </a:lnTo>
                      <a:lnTo>
                        <a:pt x="757" y="433"/>
                      </a:lnTo>
                      <a:lnTo>
                        <a:pt x="749" y="430"/>
                      </a:lnTo>
                      <a:lnTo>
                        <a:pt x="745" y="430"/>
                      </a:lnTo>
                      <a:lnTo>
                        <a:pt x="741" y="430"/>
                      </a:lnTo>
                      <a:lnTo>
                        <a:pt x="731" y="430"/>
                      </a:lnTo>
                      <a:lnTo>
                        <a:pt x="721" y="431"/>
                      </a:lnTo>
                      <a:lnTo>
                        <a:pt x="712" y="433"/>
                      </a:lnTo>
                      <a:lnTo>
                        <a:pt x="703" y="437"/>
                      </a:lnTo>
                      <a:lnTo>
                        <a:pt x="694" y="440"/>
                      </a:lnTo>
                      <a:lnTo>
                        <a:pt x="685" y="444"/>
                      </a:lnTo>
                      <a:lnTo>
                        <a:pt x="678" y="450"/>
                      </a:lnTo>
                      <a:lnTo>
                        <a:pt x="670" y="456"/>
                      </a:lnTo>
                      <a:lnTo>
                        <a:pt x="642" y="478"/>
                      </a:lnTo>
                      <a:lnTo>
                        <a:pt x="614" y="499"/>
                      </a:lnTo>
                      <a:lnTo>
                        <a:pt x="605" y="506"/>
                      </a:lnTo>
                      <a:lnTo>
                        <a:pt x="597" y="513"/>
                      </a:lnTo>
                      <a:lnTo>
                        <a:pt x="589" y="521"/>
                      </a:lnTo>
                      <a:lnTo>
                        <a:pt x="583" y="529"/>
                      </a:lnTo>
                      <a:lnTo>
                        <a:pt x="576" y="537"/>
                      </a:lnTo>
                      <a:lnTo>
                        <a:pt x="571" y="546"/>
                      </a:lnTo>
                      <a:lnTo>
                        <a:pt x="566" y="556"/>
                      </a:lnTo>
                      <a:lnTo>
                        <a:pt x="560" y="565"/>
                      </a:lnTo>
                      <a:lnTo>
                        <a:pt x="557" y="565"/>
                      </a:lnTo>
                      <a:lnTo>
                        <a:pt x="556" y="565"/>
                      </a:lnTo>
                      <a:lnTo>
                        <a:pt x="546" y="554"/>
                      </a:lnTo>
                      <a:lnTo>
                        <a:pt x="538" y="542"/>
                      </a:lnTo>
                      <a:lnTo>
                        <a:pt x="529" y="530"/>
                      </a:lnTo>
                      <a:lnTo>
                        <a:pt x="521" y="517"/>
                      </a:lnTo>
                      <a:lnTo>
                        <a:pt x="513" y="504"/>
                      </a:lnTo>
                      <a:lnTo>
                        <a:pt x="507" y="492"/>
                      </a:lnTo>
                      <a:lnTo>
                        <a:pt x="501" y="478"/>
                      </a:lnTo>
                      <a:lnTo>
                        <a:pt x="496" y="465"/>
                      </a:lnTo>
                      <a:lnTo>
                        <a:pt x="489" y="446"/>
                      </a:lnTo>
                      <a:lnTo>
                        <a:pt x="481" y="430"/>
                      </a:lnTo>
                      <a:lnTo>
                        <a:pt x="471" y="406"/>
                      </a:lnTo>
                      <a:lnTo>
                        <a:pt x="466" y="394"/>
                      </a:lnTo>
                      <a:lnTo>
                        <a:pt x="461" y="382"/>
                      </a:lnTo>
                      <a:lnTo>
                        <a:pt x="454" y="359"/>
                      </a:lnTo>
                      <a:lnTo>
                        <a:pt x="447" y="335"/>
                      </a:lnTo>
                      <a:lnTo>
                        <a:pt x="446" y="329"/>
                      </a:lnTo>
                      <a:lnTo>
                        <a:pt x="445" y="324"/>
                      </a:lnTo>
                      <a:lnTo>
                        <a:pt x="440" y="302"/>
                      </a:lnTo>
                      <a:lnTo>
                        <a:pt x="438" y="281"/>
                      </a:lnTo>
                      <a:lnTo>
                        <a:pt x="436" y="258"/>
                      </a:lnTo>
                      <a:lnTo>
                        <a:pt x="436" y="236"/>
                      </a:lnTo>
                      <a:lnTo>
                        <a:pt x="436" y="231"/>
                      </a:lnTo>
                      <a:lnTo>
                        <a:pt x="437" y="225"/>
                      </a:lnTo>
                      <a:lnTo>
                        <a:pt x="439" y="217"/>
                      </a:lnTo>
                      <a:lnTo>
                        <a:pt x="440" y="210"/>
                      </a:lnTo>
                      <a:lnTo>
                        <a:pt x="439" y="203"/>
                      </a:lnTo>
                      <a:lnTo>
                        <a:pt x="439" y="197"/>
                      </a:lnTo>
                      <a:lnTo>
                        <a:pt x="436" y="190"/>
                      </a:lnTo>
                      <a:lnTo>
                        <a:pt x="433" y="184"/>
                      </a:lnTo>
                      <a:lnTo>
                        <a:pt x="430" y="179"/>
                      </a:lnTo>
                      <a:lnTo>
                        <a:pt x="426" y="174"/>
                      </a:lnTo>
                      <a:lnTo>
                        <a:pt x="418" y="164"/>
                      </a:lnTo>
                      <a:lnTo>
                        <a:pt x="408" y="155"/>
                      </a:lnTo>
                      <a:lnTo>
                        <a:pt x="399" y="147"/>
                      </a:lnTo>
                      <a:lnTo>
                        <a:pt x="388" y="139"/>
                      </a:lnTo>
                      <a:lnTo>
                        <a:pt x="378" y="133"/>
                      </a:lnTo>
                      <a:lnTo>
                        <a:pt x="366" y="127"/>
                      </a:lnTo>
                      <a:lnTo>
                        <a:pt x="355" y="122"/>
                      </a:lnTo>
                      <a:lnTo>
                        <a:pt x="343" y="118"/>
                      </a:lnTo>
                      <a:lnTo>
                        <a:pt x="339" y="115"/>
                      </a:lnTo>
                      <a:lnTo>
                        <a:pt x="336" y="112"/>
                      </a:lnTo>
                      <a:lnTo>
                        <a:pt x="331" y="110"/>
                      </a:lnTo>
                      <a:lnTo>
                        <a:pt x="328" y="108"/>
                      </a:lnTo>
                      <a:lnTo>
                        <a:pt x="292" y="92"/>
                      </a:lnTo>
                      <a:lnTo>
                        <a:pt x="258" y="76"/>
                      </a:lnTo>
                      <a:lnTo>
                        <a:pt x="223" y="59"/>
                      </a:lnTo>
                      <a:lnTo>
                        <a:pt x="189" y="41"/>
                      </a:lnTo>
                      <a:lnTo>
                        <a:pt x="172" y="32"/>
                      </a:lnTo>
                      <a:lnTo>
                        <a:pt x="154" y="24"/>
                      </a:lnTo>
                      <a:lnTo>
                        <a:pt x="144" y="20"/>
                      </a:lnTo>
                      <a:lnTo>
                        <a:pt x="135" y="17"/>
                      </a:lnTo>
                      <a:lnTo>
                        <a:pt x="117" y="11"/>
                      </a:lnTo>
                      <a:lnTo>
                        <a:pt x="98" y="7"/>
                      </a:lnTo>
                      <a:lnTo>
                        <a:pt x="79" y="3"/>
                      </a:lnTo>
                      <a:lnTo>
                        <a:pt x="60" y="1"/>
                      </a:lnTo>
                      <a:lnTo>
                        <a:pt x="50" y="0"/>
                      </a:lnTo>
                      <a:lnTo>
                        <a:pt x="41" y="0"/>
                      </a:lnTo>
                      <a:lnTo>
                        <a:pt x="30" y="4"/>
                      </a:lnTo>
                      <a:lnTo>
                        <a:pt x="26" y="6"/>
                      </a:lnTo>
                      <a:lnTo>
                        <a:pt x="21" y="9"/>
                      </a:lnTo>
                      <a:lnTo>
                        <a:pt x="14" y="15"/>
                      </a:lnTo>
                      <a:lnTo>
                        <a:pt x="9" y="22"/>
                      </a:lnTo>
                      <a:lnTo>
                        <a:pt x="7" y="25"/>
                      </a:lnTo>
                      <a:lnTo>
                        <a:pt x="5" y="30"/>
                      </a:lnTo>
                      <a:lnTo>
                        <a:pt x="3" y="34"/>
                      </a:lnTo>
                      <a:lnTo>
                        <a:pt x="2" y="39"/>
                      </a:lnTo>
                      <a:lnTo>
                        <a:pt x="0" y="49"/>
                      </a:lnTo>
                      <a:lnTo>
                        <a:pt x="0" y="54"/>
                      </a:lnTo>
                      <a:lnTo>
                        <a:pt x="0" y="6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84" name="Freeform 62"/>
                <p:cNvSpPr>
                  <a:spLocks noChangeAspect="1"/>
                </p:cNvSpPr>
                <p:nvPr/>
              </p:nvSpPr>
              <p:spPr bwMode="auto">
                <a:xfrm>
                  <a:off x="1471" y="3026"/>
                  <a:ext cx="788" cy="432"/>
                </a:xfrm>
                <a:custGeom>
                  <a:avLst/>
                  <a:gdLst>
                    <a:gd name="T0" fmla="*/ 787 w 788"/>
                    <a:gd name="T1" fmla="*/ 82 h 432"/>
                    <a:gd name="T2" fmla="*/ 777 w 788"/>
                    <a:gd name="T3" fmla="*/ 48 h 432"/>
                    <a:gd name="T4" fmla="*/ 750 w 788"/>
                    <a:gd name="T5" fmla="*/ 26 h 432"/>
                    <a:gd name="T6" fmla="*/ 714 w 788"/>
                    <a:gd name="T7" fmla="*/ 22 h 432"/>
                    <a:gd name="T8" fmla="*/ 691 w 788"/>
                    <a:gd name="T9" fmla="*/ 34 h 432"/>
                    <a:gd name="T10" fmla="*/ 634 w 788"/>
                    <a:gd name="T11" fmla="*/ 105 h 432"/>
                    <a:gd name="T12" fmla="*/ 566 w 788"/>
                    <a:gd name="T13" fmla="*/ 213 h 432"/>
                    <a:gd name="T14" fmla="*/ 530 w 788"/>
                    <a:gd name="T15" fmla="*/ 286 h 432"/>
                    <a:gd name="T16" fmla="*/ 510 w 788"/>
                    <a:gd name="T17" fmla="*/ 314 h 432"/>
                    <a:gd name="T18" fmla="*/ 478 w 788"/>
                    <a:gd name="T19" fmla="*/ 331 h 432"/>
                    <a:gd name="T20" fmla="*/ 431 w 788"/>
                    <a:gd name="T21" fmla="*/ 280 h 432"/>
                    <a:gd name="T22" fmla="*/ 371 w 788"/>
                    <a:gd name="T23" fmla="*/ 226 h 432"/>
                    <a:gd name="T24" fmla="*/ 300 w 788"/>
                    <a:gd name="T25" fmla="*/ 178 h 432"/>
                    <a:gd name="T26" fmla="*/ 257 w 788"/>
                    <a:gd name="T27" fmla="*/ 144 h 432"/>
                    <a:gd name="T28" fmla="*/ 228 w 788"/>
                    <a:gd name="T29" fmla="*/ 94 h 432"/>
                    <a:gd name="T30" fmla="*/ 198 w 788"/>
                    <a:gd name="T31" fmla="*/ 21 h 432"/>
                    <a:gd name="T32" fmla="*/ 184 w 788"/>
                    <a:gd name="T33" fmla="*/ 6 h 432"/>
                    <a:gd name="T34" fmla="*/ 155 w 788"/>
                    <a:gd name="T35" fmla="*/ 0 h 432"/>
                    <a:gd name="T36" fmla="*/ 123 w 788"/>
                    <a:gd name="T37" fmla="*/ 22 h 432"/>
                    <a:gd name="T38" fmla="*/ 120 w 788"/>
                    <a:gd name="T39" fmla="*/ 57 h 432"/>
                    <a:gd name="T40" fmla="*/ 118 w 788"/>
                    <a:gd name="T41" fmla="*/ 89 h 432"/>
                    <a:gd name="T42" fmla="*/ 106 w 788"/>
                    <a:gd name="T43" fmla="*/ 127 h 432"/>
                    <a:gd name="T44" fmla="*/ 95 w 788"/>
                    <a:gd name="T45" fmla="*/ 146 h 432"/>
                    <a:gd name="T46" fmla="*/ 80 w 788"/>
                    <a:gd name="T47" fmla="*/ 162 h 432"/>
                    <a:gd name="T48" fmla="*/ 25 w 788"/>
                    <a:gd name="T49" fmla="*/ 219 h 432"/>
                    <a:gd name="T50" fmla="*/ 0 w 788"/>
                    <a:gd name="T51" fmla="*/ 266 h 432"/>
                    <a:gd name="T52" fmla="*/ 3 w 788"/>
                    <a:gd name="T53" fmla="*/ 287 h 432"/>
                    <a:gd name="T54" fmla="*/ 32 w 788"/>
                    <a:gd name="T55" fmla="*/ 300 h 432"/>
                    <a:gd name="T56" fmla="*/ 50 w 788"/>
                    <a:gd name="T57" fmla="*/ 295 h 432"/>
                    <a:gd name="T58" fmla="*/ 74 w 788"/>
                    <a:gd name="T59" fmla="*/ 283 h 432"/>
                    <a:gd name="T60" fmla="*/ 91 w 788"/>
                    <a:gd name="T61" fmla="*/ 269 h 432"/>
                    <a:gd name="T62" fmla="*/ 97 w 788"/>
                    <a:gd name="T63" fmla="*/ 264 h 432"/>
                    <a:gd name="T64" fmla="*/ 118 w 788"/>
                    <a:gd name="T65" fmla="*/ 237 h 432"/>
                    <a:gd name="T66" fmla="*/ 130 w 788"/>
                    <a:gd name="T67" fmla="*/ 211 h 432"/>
                    <a:gd name="T68" fmla="*/ 140 w 788"/>
                    <a:gd name="T69" fmla="*/ 169 h 432"/>
                    <a:gd name="T70" fmla="*/ 150 w 788"/>
                    <a:gd name="T71" fmla="*/ 131 h 432"/>
                    <a:gd name="T72" fmla="*/ 172 w 788"/>
                    <a:gd name="T73" fmla="*/ 116 h 432"/>
                    <a:gd name="T74" fmla="*/ 190 w 788"/>
                    <a:gd name="T75" fmla="*/ 130 h 432"/>
                    <a:gd name="T76" fmla="*/ 207 w 788"/>
                    <a:gd name="T77" fmla="*/ 158 h 432"/>
                    <a:gd name="T78" fmla="*/ 250 w 788"/>
                    <a:gd name="T79" fmla="*/ 223 h 432"/>
                    <a:gd name="T80" fmla="*/ 373 w 788"/>
                    <a:gd name="T81" fmla="*/ 329 h 432"/>
                    <a:gd name="T82" fmla="*/ 433 w 788"/>
                    <a:gd name="T83" fmla="*/ 377 h 432"/>
                    <a:gd name="T84" fmla="*/ 454 w 788"/>
                    <a:gd name="T85" fmla="*/ 413 h 432"/>
                    <a:gd name="T86" fmla="*/ 496 w 788"/>
                    <a:gd name="T87" fmla="*/ 432 h 432"/>
                    <a:gd name="T88" fmla="*/ 517 w 788"/>
                    <a:gd name="T89" fmla="*/ 427 h 432"/>
                    <a:gd name="T90" fmla="*/ 561 w 788"/>
                    <a:gd name="T91" fmla="*/ 399 h 432"/>
                    <a:gd name="T92" fmla="*/ 577 w 788"/>
                    <a:gd name="T93" fmla="*/ 384 h 432"/>
                    <a:gd name="T94" fmla="*/ 646 w 788"/>
                    <a:gd name="T95" fmla="*/ 310 h 432"/>
                    <a:gd name="T96" fmla="*/ 693 w 788"/>
                    <a:gd name="T97" fmla="*/ 253 h 432"/>
                    <a:gd name="T98" fmla="*/ 714 w 788"/>
                    <a:gd name="T99" fmla="*/ 225 h 432"/>
                    <a:gd name="T100" fmla="*/ 753 w 788"/>
                    <a:gd name="T101" fmla="*/ 165 h 432"/>
                    <a:gd name="T102" fmla="*/ 782 w 788"/>
                    <a:gd name="T103" fmla="*/ 106 h 4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8"/>
                    <a:gd name="T157" fmla="*/ 0 h 432"/>
                    <a:gd name="T158" fmla="*/ 788 w 788"/>
                    <a:gd name="T159" fmla="*/ 432 h 4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8" h="432">
                      <a:moveTo>
                        <a:pt x="782" y="106"/>
                      </a:moveTo>
                      <a:lnTo>
                        <a:pt x="784" y="98"/>
                      </a:lnTo>
                      <a:lnTo>
                        <a:pt x="786" y="91"/>
                      </a:lnTo>
                      <a:lnTo>
                        <a:pt x="786" y="87"/>
                      </a:lnTo>
                      <a:lnTo>
                        <a:pt x="787" y="82"/>
                      </a:lnTo>
                      <a:lnTo>
                        <a:pt x="788" y="75"/>
                      </a:lnTo>
                      <a:lnTo>
                        <a:pt x="785" y="64"/>
                      </a:lnTo>
                      <a:lnTo>
                        <a:pt x="784" y="60"/>
                      </a:lnTo>
                      <a:lnTo>
                        <a:pt x="782" y="55"/>
                      </a:lnTo>
                      <a:lnTo>
                        <a:pt x="777" y="48"/>
                      </a:lnTo>
                      <a:lnTo>
                        <a:pt x="770" y="39"/>
                      </a:lnTo>
                      <a:lnTo>
                        <a:pt x="766" y="35"/>
                      </a:lnTo>
                      <a:lnTo>
                        <a:pt x="763" y="33"/>
                      </a:lnTo>
                      <a:lnTo>
                        <a:pt x="755" y="27"/>
                      </a:lnTo>
                      <a:lnTo>
                        <a:pt x="750" y="26"/>
                      </a:lnTo>
                      <a:lnTo>
                        <a:pt x="747" y="24"/>
                      </a:lnTo>
                      <a:lnTo>
                        <a:pt x="738" y="21"/>
                      </a:lnTo>
                      <a:lnTo>
                        <a:pt x="728" y="21"/>
                      </a:lnTo>
                      <a:lnTo>
                        <a:pt x="719" y="21"/>
                      </a:lnTo>
                      <a:lnTo>
                        <a:pt x="714" y="22"/>
                      </a:lnTo>
                      <a:lnTo>
                        <a:pt x="708" y="24"/>
                      </a:lnTo>
                      <a:lnTo>
                        <a:pt x="703" y="25"/>
                      </a:lnTo>
                      <a:lnTo>
                        <a:pt x="699" y="27"/>
                      </a:lnTo>
                      <a:lnTo>
                        <a:pt x="694" y="31"/>
                      </a:lnTo>
                      <a:lnTo>
                        <a:pt x="691" y="34"/>
                      </a:lnTo>
                      <a:lnTo>
                        <a:pt x="679" y="48"/>
                      </a:lnTo>
                      <a:lnTo>
                        <a:pt x="667" y="62"/>
                      </a:lnTo>
                      <a:lnTo>
                        <a:pt x="656" y="76"/>
                      </a:lnTo>
                      <a:lnTo>
                        <a:pt x="644" y="90"/>
                      </a:lnTo>
                      <a:lnTo>
                        <a:pt x="634" y="105"/>
                      </a:lnTo>
                      <a:lnTo>
                        <a:pt x="623" y="120"/>
                      </a:lnTo>
                      <a:lnTo>
                        <a:pt x="603" y="150"/>
                      </a:lnTo>
                      <a:lnTo>
                        <a:pt x="583" y="182"/>
                      </a:lnTo>
                      <a:lnTo>
                        <a:pt x="573" y="198"/>
                      </a:lnTo>
                      <a:lnTo>
                        <a:pt x="566" y="213"/>
                      </a:lnTo>
                      <a:lnTo>
                        <a:pt x="558" y="232"/>
                      </a:lnTo>
                      <a:lnTo>
                        <a:pt x="549" y="250"/>
                      </a:lnTo>
                      <a:lnTo>
                        <a:pt x="544" y="259"/>
                      </a:lnTo>
                      <a:lnTo>
                        <a:pt x="539" y="267"/>
                      </a:lnTo>
                      <a:lnTo>
                        <a:pt x="530" y="286"/>
                      </a:lnTo>
                      <a:lnTo>
                        <a:pt x="525" y="293"/>
                      </a:lnTo>
                      <a:lnTo>
                        <a:pt x="523" y="296"/>
                      </a:lnTo>
                      <a:lnTo>
                        <a:pt x="521" y="300"/>
                      </a:lnTo>
                      <a:lnTo>
                        <a:pt x="516" y="307"/>
                      </a:lnTo>
                      <a:lnTo>
                        <a:pt x="510" y="314"/>
                      </a:lnTo>
                      <a:lnTo>
                        <a:pt x="504" y="320"/>
                      </a:lnTo>
                      <a:lnTo>
                        <a:pt x="499" y="327"/>
                      </a:lnTo>
                      <a:lnTo>
                        <a:pt x="493" y="333"/>
                      </a:lnTo>
                      <a:lnTo>
                        <a:pt x="486" y="339"/>
                      </a:lnTo>
                      <a:lnTo>
                        <a:pt x="478" y="331"/>
                      </a:lnTo>
                      <a:lnTo>
                        <a:pt x="470" y="324"/>
                      </a:lnTo>
                      <a:lnTo>
                        <a:pt x="455" y="309"/>
                      </a:lnTo>
                      <a:lnTo>
                        <a:pt x="448" y="301"/>
                      </a:lnTo>
                      <a:lnTo>
                        <a:pt x="441" y="292"/>
                      </a:lnTo>
                      <a:lnTo>
                        <a:pt x="431" y="280"/>
                      </a:lnTo>
                      <a:lnTo>
                        <a:pt x="419" y="267"/>
                      </a:lnTo>
                      <a:lnTo>
                        <a:pt x="408" y="256"/>
                      </a:lnTo>
                      <a:lnTo>
                        <a:pt x="397" y="246"/>
                      </a:lnTo>
                      <a:lnTo>
                        <a:pt x="383" y="235"/>
                      </a:lnTo>
                      <a:lnTo>
                        <a:pt x="371" y="226"/>
                      </a:lnTo>
                      <a:lnTo>
                        <a:pt x="358" y="216"/>
                      </a:lnTo>
                      <a:lnTo>
                        <a:pt x="344" y="208"/>
                      </a:lnTo>
                      <a:lnTo>
                        <a:pt x="328" y="198"/>
                      </a:lnTo>
                      <a:lnTo>
                        <a:pt x="313" y="188"/>
                      </a:lnTo>
                      <a:lnTo>
                        <a:pt x="300" y="178"/>
                      </a:lnTo>
                      <a:lnTo>
                        <a:pt x="288" y="170"/>
                      </a:lnTo>
                      <a:lnTo>
                        <a:pt x="276" y="160"/>
                      </a:lnTo>
                      <a:lnTo>
                        <a:pt x="264" y="151"/>
                      </a:lnTo>
                      <a:lnTo>
                        <a:pt x="260" y="147"/>
                      </a:lnTo>
                      <a:lnTo>
                        <a:pt x="257" y="144"/>
                      </a:lnTo>
                      <a:lnTo>
                        <a:pt x="254" y="139"/>
                      </a:lnTo>
                      <a:lnTo>
                        <a:pt x="251" y="136"/>
                      </a:lnTo>
                      <a:lnTo>
                        <a:pt x="243" y="122"/>
                      </a:lnTo>
                      <a:lnTo>
                        <a:pt x="235" y="108"/>
                      </a:lnTo>
                      <a:lnTo>
                        <a:pt x="228" y="94"/>
                      </a:lnTo>
                      <a:lnTo>
                        <a:pt x="221" y="80"/>
                      </a:lnTo>
                      <a:lnTo>
                        <a:pt x="215" y="65"/>
                      </a:lnTo>
                      <a:lnTo>
                        <a:pt x="208" y="51"/>
                      </a:lnTo>
                      <a:lnTo>
                        <a:pt x="203" y="36"/>
                      </a:lnTo>
                      <a:lnTo>
                        <a:pt x="198" y="21"/>
                      </a:lnTo>
                      <a:lnTo>
                        <a:pt x="196" y="17"/>
                      </a:lnTo>
                      <a:lnTo>
                        <a:pt x="193" y="14"/>
                      </a:lnTo>
                      <a:lnTo>
                        <a:pt x="190" y="10"/>
                      </a:lnTo>
                      <a:lnTo>
                        <a:pt x="187" y="7"/>
                      </a:lnTo>
                      <a:lnTo>
                        <a:pt x="184" y="6"/>
                      </a:lnTo>
                      <a:lnTo>
                        <a:pt x="180" y="4"/>
                      </a:lnTo>
                      <a:lnTo>
                        <a:pt x="176" y="2"/>
                      </a:lnTo>
                      <a:lnTo>
                        <a:pt x="172" y="1"/>
                      </a:lnTo>
                      <a:lnTo>
                        <a:pt x="163" y="0"/>
                      </a:lnTo>
                      <a:lnTo>
                        <a:pt x="155" y="0"/>
                      </a:lnTo>
                      <a:lnTo>
                        <a:pt x="148" y="2"/>
                      </a:lnTo>
                      <a:lnTo>
                        <a:pt x="141" y="5"/>
                      </a:lnTo>
                      <a:lnTo>
                        <a:pt x="135" y="9"/>
                      </a:lnTo>
                      <a:lnTo>
                        <a:pt x="128" y="15"/>
                      </a:lnTo>
                      <a:lnTo>
                        <a:pt x="123" y="22"/>
                      </a:lnTo>
                      <a:lnTo>
                        <a:pt x="120" y="26"/>
                      </a:lnTo>
                      <a:lnTo>
                        <a:pt x="118" y="30"/>
                      </a:lnTo>
                      <a:lnTo>
                        <a:pt x="116" y="39"/>
                      </a:lnTo>
                      <a:lnTo>
                        <a:pt x="118" y="48"/>
                      </a:lnTo>
                      <a:lnTo>
                        <a:pt x="120" y="57"/>
                      </a:lnTo>
                      <a:lnTo>
                        <a:pt x="121" y="68"/>
                      </a:lnTo>
                      <a:lnTo>
                        <a:pt x="121" y="77"/>
                      </a:lnTo>
                      <a:lnTo>
                        <a:pt x="120" y="83"/>
                      </a:lnTo>
                      <a:lnTo>
                        <a:pt x="119" y="86"/>
                      </a:lnTo>
                      <a:lnTo>
                        <a:pt x="118" y="89"/>
                      </a:lnTo>
                      <a:lnTo>
                        <a:pt x="116" y="96"/>
                      </a:lnTo>
                      <a:lnTo>
                        <a:pt x="116" y="103"/>
                      </a:lnTo>
                      <a:lnTo>
                        <a:pt x="113" y="109"/>
                      </a:lnTo>
                      <a:lnTo>
                        <a:pt x="111" y="115"/>
                      </a:lnTo>
                      <a:lnTo>
                        <a:pt x="106" y="127"/>
                      </a:lnTo>
                      <a:lnTo>
                        <a:pt x="103" y="131"/>
                      </a:lnTo>
                      <a:lnTo>
                        <a:pt x="101" y="137"/>
                      </a:lnTo>
                      <a:lnTo>
                        <a:pt x="99" y="138"/>
                      </a:lnTo>
                      <a:lnTo>
                        <a:pt x="97" y="141"/>
                      </a:lnTo>
                      <a:lnTo>
                        <a:pt x="95" y="146"/>
                      </a:lnTo>
                      <a:lnTo>
                        <a:pt x="90" y="150"/>
                      </a:lnTo>
                      <a:lnTo>
                        <a:pt x="87" y="154"/>
                      </a:lnTo>
                      <a:lnTo>
                        <a:pt x="85" y="156"/>
                      </a:lnTo>
                      <a:lnTo>
                        <a:pt x="83" y="158"/>
                      </a:lnTo>
                      <a:lnTo>
                        <a:pt x="80" y="162"/>
                      </a:lnTo>
                      <a:lnTo>
                        <a:pt x="64" y="177"/>
                      </a:lnTo>
                      <a:lnTo>
                        <a:pt x="49" y="192"/>
                      </a:lnTo>
                      <a:lnTo>
                        <a:pt x="38" y="204"/>
                      </a:lnTo>
                      <a:lnTo>
                        <a:pt x="32" y="210"/>
                      </a:lnTo>
                      <a:lnTo>
                        <a:pt x="25" y="219"/>
                      </a:lnTo>
                      <a:lnTo>
                        <a:pt x="18" y="228"/>
                      </a:lnTo>
                      <a:lnTo>
                        <a:pt x="11" y="241"/>
                      </a:lnTo>
                      <a:lnTo>
                        <a:pt x="4" y="254"/>
                      </a:lnTo>
                      <a:lnTo>
                        <a:pt x="2" y="260"/>
                      </a:lnTo>
                      <a:lnTo>
                        <a:pt x="0" y="266"/>
                      </a:lnTo>
                      <a:lnTo>
                        <a:pt x="0" y="267"/>
                      </a:lnTo>
                      <a:lnTo>
                        <a:pt x="0" y="271"/>
                      </a:lnTo>
                      <a:lnTo>
                        <a:pt x="0" y="276"/>
                      </a:lnTo>
                      <a:lnTo>
                        <a:pt x="1" y="281"/>
                      </a:lnTo>
                      <a:lnTo>
                        <a:pt x="3" y="287"/>
                      </a:lnTo>
                      <a:lnTo>
                        <a:pt x="5" y="291"/>
                      </a:lnTo>
                      <a:lnTo>
                        <a:pt x="9" y="297"/>
                      </a:lnTo>
                      <a:lnTo>
                        <a:pt x="18" y="299"/>
                      </a:lnTo>
                      <a:lnTo>
                        <a:pt x="28" y="300"/>
                      </a:lnTo>
                      <a:lnTo>
                        <a:pt x="32" y="300"/>
                      </a:lnTo>
                      <a:lnTo>
                        <a:pt x="37" y="300"/>
                      </a:lnTo>
                      <a:lnTo>
                        <a:pt x="42" y="299"/>
                      </a:lnTo>
                      <a:lnTo>
                        <a:pt x="47" y="297"/>
                      </a:lnTo>
                      <a:lnTo>
                        <a:pt x="48" y="296"/>
                      </a:lnTo>
                      <a:lnTo>
                        <a:pt x="50" y="295"/>
                      </a:lnTo>
                      <a:lnTo>
                        <a:pt x="53" y="294"/>
                      </a:lnTo>
                      <a:lnTo>
                        <a:pt x="60" y="291"/>
                      </a:lnTo>
                      <a:lnTo>
                        <a:pt x="67" y="288"/>
                      </a:lnTo>
                      <a:lnTo>
                        <a:pt x="70" y="285"/>
                      </a:lnTo>
                      <a:lnTo>
                        <a:pt x="74" y="283"/>
                      </a:lnTo>
                      <a:lnTo>
                        <a:pt x="76" y="281"/>
                      </a:lnTo>
                      <a:lnTo>
                        <a:pt x="80" y="279"/>
                      </a:lnTo>
                      <a:lnTo>
                        <a:pt x="82" y="276"/>
                      </a:lnTo>
                      <a:lnTo>
                        <a:pt x="85" y="274"/>
                      </a:lnTo>
                      <a:lnTo>
                        <a:pt x="91" y="269"/>
                      </a:lnTo>
                      <a:lnTo>
                        <a:pt x="94" y="267"/>
                      </a:lnTo>
                      <a:lnTo>
                        <a:pt x="95" y="266"/>
                      </a:lnTo>
                      <a:lnTo>
                        <a:pt x="95" y="265"/>
                      </a:lnTo>
                      <a:lnTo>
                        <a:pt x="96" y="264"/>
                      </a:lnTo>
                      <a:lnTo>
                        <a:pt x="97" y="264"/>
                      </a:lnTo>
                      <a:lnTo>
                        <a:pt x="104" y="255"/>
                      </a:lnTo>
                      <a:lnTo>
                        <a:pt x="113" y="247"/>
                      </a:lnTo>
                      <a:lnTo>
                        <a:pt x="117" y="240"/>
                      </a:lnTo>
                      <a:lnTo>
                        <a:pt x="118" y="237"/>
                      </a:lnTo>
                      <a:lnTo>
                        <a:pt x="118" y="236"/>
                      </a:lnTo>
                      <a:lnTo>
                        <a:pt x="119" y="235"/>
                      </a:lnTo>
                      <a:lnTo>
                        <a:pt x="122" y="232"/>
                      </a:lnTo>
                      <a:lnTo>
                        <a:pt x="130" y="211"/>
                      </a:lnTo>
                      <a:lnTo>
                        <a:pt x="133" y="199"/>
                      </a:lnTo>
                      <a:lnTo>
                        <a:pt x="135" y="194"/>
                      </a:lnTo>
                      <a:lnTo>
                        <a:pt x="137" y="189"/>
                      </a:lnTo>
                      <a:lnTo>
                        <a:pt x="139" y="178"/>
                      </a:lnTo>
                      <a:lnTo>
                        <a:pt x="140" y="169"/>
                      </a:lnTo>
                      <a:lnTo>
                        <a:pt x="141" y="161"/>
                      </a:lnTo>
                      <a:lnTo>
                        <a:pt x="142" y="153"/>
                      </a:lnTo>
                      <a:lnTo>
                        <a:pt x="144" y="145"/>
                      </a:lnTo>
                      <a:lnTo>
                        <a:pt x="146" y="138"/>
                      </a:lnTo>
                      <a:lnTo>
                        <a:pt x="150" y="131"/>
                      </a:lnTo>
                      <a:lnTo>
                        <a:pt x="153" y="125"/>
                      </a:lnTo>
                      <a:lnTo>
                        <a:pt x="158" y="119"/>
                      </a:lnTo>
                      <a:lnTo>
                        <a:pt x="163" y="113"/>
                      </a:lnTo>
                      <a:lnTo>
                        <a:pt x="168" y="114"/>
                      </a:lnTo>
                      <a:lnTo>
                        <a:pt x="172" y="116"/>
                      </a:lnTo>
                      <a:lnTo>
                        <a:pt x="177" y="117"/>
                      </a:lnTo>
                      <a:lnTo>
                        <a:pt x="180" y="120"/>
                      </a:lnTo>
                      <a:lnTo>
                        <a:pt x="184" y="123"/>
                      </a:lnTo>
                      <a:lnTo>
                        <a:pt x="187" y="126"/>
                      </a:lnTo>
                      <a:lnTo>
                        <a:pt x="190" y="130"/>
                      </a:lnTo>
                      <a:lnTo>
                        <a:pt x="193" y="135"/>
                      </a:lnTo>
                      <a:lnTo>
                        <a:pt x="196" y="141"/>
                      </a:lnTo>
                      <a:lnTo>
                        <a:pt x="200" y="147"/>
                      </a:lnTo>
                      <a:lnTo>
                        <a:pt x="203" y="152"/>
                      </a:lnTo>
                      <a:lnTo>
                        <a:pt x="207" y="158"/>
                      </a:lnTo>
                      <a:lnTo>
                        <a:pt x="215" y="174"/>
                      </a:lnTo>
                      <a:lnTo>
                        <a:pt x="225" y="190"/>
                      </a:lnTo>
                      <a:lnTo>
                        <a:pt x="235" y="204"/>
                      </a:lnTo>
                      <a:lnTo>
                        <a:pt x="245" y="217"/>
                      </a:lnTo>
                      <a:lnTo>
                        <a:pt x="250" y="223"/>
                      </a:lnTo>
                      <a:lnTo>
                        <a:pt x="257" y="230"/>
                      </a:lnTo>
                      <a:lnTo>
                        <a:pt x="270" y="242"/>
                      </a:lnTo>
                      <a:lnTo>
                        <a:pt x="327" y="293"/>
                      </a:lnTo>
                      <a:lnTo>
                        <a:pt x="357" y="317"/>
                      </a:lnTo>
                      <a:lnTo>
                        <a:pt x="373" y="329"/>
                      </a:lnTo>
                      <a:lnTo>
                        <a:pt x="389" y="341"/>
                      </a:lnTo>
                      <a:lnTo>
                        <a:pt x="400" y="349"/>
                      </a:lnTo>
                      <a:lnTo>
                        <a:pt x="412" y="358"/>
                      </a:lnTo>
                      <a:lnTo>
                        <a:pt x="422" y="367"/>
                      </a:lnTo>
                      <a:lnTo>
                        <a:pt x="433" y="377"/>
                      </a:lnTo>
                      <a:lnTo>
                        <a:pt x="436" y="381"/>
                      </a:lnTo>
                      <a:lnTo>
                        <a:pt x="440" y="385"/>
                      </a:lnTo>
                      <a:lnTo>
                        <a:pt x="446" y="394"/>
                      </a:lnTo>
                      <a:lnTo>
                        <a:pt x="450" y="403"/>
                      </a:lnTo>
                      <a:lnTo>
                        <a:pt x="454" y="413"/>
                      </a:lnTo>
                      <a:lnTo>
                        <a:pt x="462" y="419"/>
                      </a:lnTo>
                      <a:lnTo>
                        <a:pt x="470" y="425"/>
                      </a:lnTo>
                      <a:lnTo>
                        <a:pt x="479" y="428"/>
                      </a:lnTo>
                      <a:lnTo>
                        <a:pt x="489" y="432"/>
                      </a:lnTo>
                      <a:lnTo>
                        <a:pt x="496" y="432"/>
                      </a:lnTo>
                      <a:lnTo>
                        <a:pt x="500" y="432"/>
                      </a:lnTo>
                      <a:lnTo>
                        <a:pt x="503" y="432"/>
                      </a:lnTo>
                      <a:lnTo>
                        <a:pt x="510" y="431"/>
                      </a:lnTo>
                      <a:lnTo>
                        <a:pt x="514" y="429"/>
                      </a:lnTo>
                      <a:lnTo>
                        <a:pt x="517" y="427"/>
                      </a:lnTo>
                      <a:lnTo>
                        <a:pt x="523" y="424"/>
                      </a:lnTo>
                      <a:lnTo>
                        <a:pt x="529" y="421"/>
                      </a:lnTo>
                      <a:lnTo>
                        <a:pt x="540" y="414"/>
                      </a:lnTo>
                      <a:lnTo>
                        <a:pt x="551" y="406"/>
                      </a:lnTo>
                      <a:lnTo>
                        <a:pt x="561" y="399"/>
                      </a:lnTo>
                      <a:lnTo>
                        <a:pt x="570" y="391"/>
                      </a:lnTo>
                      <a:lnTo>
                        <a:pt x="573" y="387"/>
                      </a:lnTo>
                      <a:lnTo>
                        <a:pt x="576" y="385"/>
                      </a:lnTo>
                      <a:lnTo>
                        <a:pt x="576" y="384"/>
                      </a:lnTo>
                      <a:lnTo>
                        <a:pt x="577" y="384"/>
                      </a:lnTo>
                      <a:lnTo>
                        <a:pt x="578" y="384"/>
                      </a:lnTo>
                      <a:lnTo>
                        <a:pt x="587" y="375"/>
                      </a:lnTo>
                      <a:lnTo>
                        <a:pt x="595" y="367"/>
                      </a:lnTo>
                      <a:lnTo>
                        <a:pt x="621" y="338"/>
                      </a:lnTo>
                      <a:lnTo>
                        <a:pt x="646" y="310"/>
                      </a:lnTo>
                      <a:lnTo>
                        <a:pt x="653" y="301"/>
                      </a:lnTo>
                      <a:lnTo>
                        <a:pt x="658" y="295"/>
                      </a:lnTo>
                      <a:lnTo>
                        <a:pt x="662" y="291"/>
                      </a:lnTo>
                      <a:lnTo>
                        <a:pt x="677" y="273"/>
                      </a:lnTo>
                      <a:lnTo>
                        <a:pt x="693" y="253"/>
                      </a:lnTo>
                      <a:lnTo>
                        <a:pt x="700" y="243"/>
                      </a:lnTo>
                      <a:lnTo>
                        <a:pt x="704" y="239"/>
                      </a:lnTo>
                      <a:lnTo>
                        <a:pt x="708" y="233"/>
                      </a:lnTo>
                      <a:lnTo>
                        <a:pt x="713" y="227"/>
                      </a:lnTo>
                      <a:lnTo>
                        <a:pt x="714" y="225"/>
                      </a:lnTo>
                      <a:lnTo>
                        <a:pt x="717" y="221"/>
                      </a:lnTo>
                      <a:lnTo>
                        <a:pt x="726" y="210"/>
                      </a:lnTo>
                      <a:lnTo>
                        <a:pt x="734" y="198"/>
                      </a:lnTo>
                      <a:lnTo>
                        <a:pt x="742" y="185"/>
                      </a:lnTo>
                      <a:lnTo>
                        <a:pt x="753" y="165"/>
                      </a:lnTo>
                      <a:lnTo>
                        <a:pt x="763" y="146"/>
                      </a:lnTo>
                      <a:lnTo>
                        <a:pt x="766" y="141"/>
                      </a:lnTo>
                      <a:lnTo>
                        <a:pt x="768" y="136"/>
                      </a:lnTo>
                      <a:lnTo>
                        <a:pt x="773" y="126"/>
                      </a:lnTo>
                      <a:lnTo>
                        <a:pt x="782" y="10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52263" name="Text Box 63"/>
            <p:cNvSpPr txBox="1">
              <a:spLocks noChangeArrowheads="1"/>
            </p:cNvSpPr>
            <p:nvPr/>
          </p:nvSpPr>
          <p:spPr bwMode="auto">
            <a:xfrm>
              <a:off x="367" y="1440"/>
              <a:ext cx="354"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400" i="0">
                  <a:solidFill>
                    <a:schemeClr val="bg2"/>
                  </a:solidFill>
                </a:rPr>
                <a:t>0</a:t>
              </a:r>
              <a:endParaRPr lang="en-CA" altLang="en-US" sz="1400" i="0">
                <a:solidFill>
                  <a:schemeClr val="bg2"/>
                </a:solidFill>
              </a:endParaRPr>
            </a:p>
          </p:txBody>
        </p:sp>
        <p:grpSp>
          <p:nvGrpSpPr>
            <p:cNvPr id="52264" name="Group 64"/>
            <p:cNvGrpSpPr>
              <a:grpSpLocks/>
            </p:cNvGrpSpPr>
            <p:nvPr/>
          </p:nvGrpSpPr>
          <p:grpSpPr bwMode="auto">
            <a:xfrm rot="-2627108">
              <a:off x="1911" y="1129"/>
              <a:ext cx="881" cy="603"/>
              <a:chOff x="1320" y="1966"/>
              <a:chExt cx="698" cy="603"/>
            </a:xfrm>
          </p:grpSpPr>
          <p:grpSp>
            <p:nvGrpSpPr>
              <p:cNvPr id="52266" name="Group 65"/>
              <p:cNvGrpSpPr>
                <a:grpSpLocks noChangeAspect="1"/>
              </p:cNvGrpSpPr>
              <p:nvPr/>
            </p:nvGrpSpPr>
            <p:grpSpPr bwMode="auto">
              <a:xfrm>
                <a:off x="1320" y="1966"/>
                <a:ext cx="647" cy="603"/>
                <a:chOff x="2836" y="2439"/>
                <a:chExt cx="1451" cy="1352"/>
              </a:xfrm>
            </p:grpSpPr>
            <p:sp>
              <p:nvSpPr>
                <p:cNvPr id="52271" name="Freeform 66"/>
                <p:cNvSpPr>
                  <a:spLocks noChangeAspect="1"/>
                </p:cNvSpPr>
                <p:nvPr/>
              </p:nvSpPr>
              <p:spPr bwMode="auto">
                <a:xfrm>
                  <a:off x="3551" y="2439"/>
                  <a:ext cx="406" cy="277"/>
                </a:xfrm>
                <a:custGeom>
                  <a:avLst/>
                  <a:gdLst>
                    <a:gd name="T0" fmla="*/ 360 w 406"/>
                    <a:gd name="T1" fmla="*/ 13 h 277"/>
                    <a:gd name="T2" fmla="*/ 319 w 406"/>
                    <a:gd name="T3" fmla="*/ 4 h 277"/>
                    <a:gd name="T4" fmla="*/ 256 w 406"/>
                    <a:gd name="T5" fmla="*/ 4 h 277"/>
                    <a:gd name="T6" fmla="*/ 215 w 406"/>
                    <a:gd name="T7" fmla="*/ 22 h 277"/>
                    <a:gd name="T8" fmla="*/ 193 w 406"/>
                    <a:gd name="T9" fmla="*/ 40 h 277"/>
                    <a:gd name="T10" fmla="*/ 147 w 406"/>
                    <a:gd name="T11" fmla="*/ 96 h 277"/>
                    <a:gd name="T12" fmla="*/ 130 w 406"/>
                    <a:gd name="T13" fmla="*/ 118 h 277"/>
                    <a:gd name="T14" fmla="*/ 121 w 406"/>
                    <a:gd name="T15" fmla="*/ 121 h 277"/>
                    <a:gd name="T16" fmla="*/ 97 w 406"/>
                    <a:gd name="T17" fmla="*/ 127 h 277"/>
                    <a:gd name="T18" fmla="*/ 95 w 406"/>
                    <a:gd name="T19" fmla="*/ 127 h 277"/>
                    <a:gd name="T20" fmla="*/ 73 w 406"/>
                    <a:gd name="T21" fmla="*/ 128 h 277"/>
                    <a:gd name="T22" fmla="*/ 62 w 406"/>
                    <a:gd name="T23" fmla="*/ 128 h 277"/>
                    <a:gd name="T24" fmla="*/ 39 w 406"/>
                    <a:gd name="T25" fmla="*/ 127 h 277"/>
                    <a:gd name="T26" fmla="*/ 18 w 406"/>
                    <a:gd name="T27" fmla="*/ 132 h 277"/>
                    <a:gd name="T28" fmla="*/ 4 w 406"/>
                    <a:gd name="T29" fmla="*/ 143 h 277"/>
                    <a:gd name="T30" fmla="*/ 0 w 406"/>
                    <a:gd name="T31" fmla="*/ 155 h 277"/>
                    <a:gd name="T32" fmla="*/ 4 w 406"/>
                    <a:gd name="T33" fmla="*/ 172 h 277"/>
                    <a:gd name="T34" fmla="*/ 11 w 406"/>
                    <a:gd name="T35" fmla="*/ 178 h 277"/>
                    <a:gd name="T36" fmla="*/ 39 w 406"/>
                    <a:gd name="T37" fmla="*/ 183 h 277"/>
                    <a:gd name="T38" fmla="*/ 41 w 406"/>
                    <a:gd name="T39" fmla="*/ 183 h 277"/>
                    <a:gd name="T40" fmla="*/ 72 w 406"/>
                    <a:gd name="T41" fmla="*/ 183 h 277"/>
                    <a:gd name="T42" fmla="*/ 97 w 406"/>
                    <a:gd name="T43" fmla="*/ 176 h 277"/>
                    <a:gd name="T44" fmla="*/ 119 w 406"/>
                    <a:gd name="T45" fmla="*/ 169 h 277"/>
                    <a:gd name="T46" fmla="*/ 128 w 406"/>
                    <a:gd name="T47" fmla="*/ 182 h 277"/>
                    <a:gd name="T48" fmla="*/ 130 w 406"/>
                    <a:gd name="T49" fmla="*/ 218 h 277"/>
                    <a:gd name="T50" fmla="*/ 134 w 406"/>
                    <a:gd name="T51" fmla="*/ 231 h 277"/>
                    <a:gd name="T52" fmla="*/ 146 w 406"/>
                    <a:gd name="T53" fmla="*/ 252 h 277"/>
                    <a:gd name="T54" fmla="*/ 161 w 406"/>
                    <a:gd name="T55" fmla="*/ 264 h 277"/>
                    <a:gd name="T56" fmla="*/ 181 w 406"/>
                    <a:gd name="T57" fmla="*/ 272 h 277"/>
                    <a:gd name="T58" fmla="*/ 221 w 406"/>
                    <a:gd name="T59" fmla="*/ 277 h 277"/>
                    <a:gd name="T60" fmla="*/ 250 w 406"/>
                    <a:gd name="T61" fmla="*/ 273 h 277"/>
                    <a:gd name="T62" fmla="*/ 279 w 406"/>
                    <a:gd name="T63" fmla="*/ 264 h 277"/>
                    <a:gd name="T64" fmla="*/ 298 w 406"/>
                    <a:gd name="T65" fmla="*/ 254 h 277"/>
                    <a:gd name="T66" fmla="*/ 324 w 406"/>
                    <a:gd name="T67" fmla="*/ 235 h 277"/>
                    <a:gd name="T68" fmla="*/ 333 w 406"/>
                    <a:gd name="T69" fmla="*/ 226 h 277"/>
                    <a:gd name="T70" fmla="*/ 342 w 406"/>
                    <a:gd name="T71" fmla="*/ 217 h 277"/>
                    <a:gd name="T72" fmla="*/ 365 w 406"/>
                    <a:gd name="T73" fmla="*/ 187 h 277"/>
                    <a:gd name="T74" fmla="*/ 388 w 406"/>
                    <a:gd name="T75" fmla="*/ 154 h 277"/>
                    <a:gd name="T76" fmla="*/ 395 w 406"/>
                    <a:gd name="T77" fmla="*/ 142 h 277"/>
                    <a:gd name="T78" fmla="*/ 403 w 406"/>
                    <a:gd name="T79" fmla="*/ 116 h 277"/>
                    <a:gd name="T80" fmla="*/ 406 w 406"/>
                    <a:gd name="T81" fmla="*/ 98 h 277"/>
                    <a:gd name="T82" fmla="*/ 406 w 406"/>
                    <a:gd name="T83" fmla="*/ 89 h 277"/>
                    <a:gd name="T84" fmla="*/ 400 w 406"/>
                    <a:gd name="T85" fmla="*/ 57 h 277"/>
                    <a:gd name="T86" fmla="*/ 384 w 406"/>
                    <a:gd name="T87" fmla="*/ 31 h 2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6"/>
                    <a:gd name="T133" fmla="*/ 0 h 277"/>
                    <a:gd name="T134" fmla="*/ 406 w 406"/>
                    <a:gd name="T135" fmla="*/ 277 h 2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6" h="277">
                      <a:moveTo>
                        <a:pt x="368" y="17"/>
                      </a:moveTo>
                      <a:lnTo>
                        <a:pt x="364" y="15"/>
                      </a:lnTo>
                      <a:lnTo>
                        <a:pt x="360" y="13"/>
                      </a:lnTo>
                      <a:lnTo>
                        <a:pt x="356" y="11"/>
                      </a:lnTo>
                      <a:lnTo>
                        <a:pt x="352" y="10"/>
                      </a:lnTo>
                      <a:lnTo>
                        <a:pt x="319" y="4"/>
                      </a:lnTo>
                      <a:lnTo>
                        <a:pt x="286" y="0"/>
                      </a:lnTo>
                      <a:lnTo>
                        <a:pt x="270" y="2"/>
                      </a:lnTo>
                      <a:lnTo>
                        <a:pt x="256" y="4"/>
                      </a:lnTo>
                      <a:lnTo>
                        <a:pt x="242" y="9"/>
                      </a:lnTo>
                      <a:lnTo>
                        <a:pt x="228" y="15"/>
                      </a:lnTo>
                      <a:lnTo>
                        <a:pt x="215" y="22"/>
                      </a:lnTo>
                      <a:lnTo>
                        <a:pt x="204" y="31"/>
                      </a:lnTo>
                      <a:lnTo>
                        <a:pt x="198" y="35"/>
                      </a:lnTo>
                      <a:lnTo>
                        <a:pt x="193" y="40"/>
                      </a:lnTo>
                      <a:lnTo>
                        <a:pt x="182" y="51"/>
                      </a:lnTo>
                      <a:lnTo>
                        <a:pt x="165" y="73"/>
                      </a:lnTo>
                      <a:lnTo>
                        <a:pt x="147" y="96"/>
                      </a:lnTo>
                      <a:lnTo>
                        <a:pt x="140" y="106"/>
                      </a:lnTo>
                      <a:lnTo>
                        <a:pt x="136" y="116"/>
                      </a:lnTo>
                      <a:lnTo>
                        <a:pt x="130" y="118"/>
                      </a:lnTo>
                      <a:lnTo>
                        <a:pt x="125" y="120"/>
                      </a:lnTo>
                      <a:lnTo>
                        <a:pt x="123" y="121"/>
                      </a:lnTo>
                      <a:lnTo>
                        <a:pt x="121" y="121"/>
                      </a:lnTo>
                      <a:lnTo>
                        <a:pt x="111" y="124"/>
                      </a:lnTo>
                      <a:lnTo>
                        <a:pt x="102" y="126"/>
                      </a:lnTo>
                      <a:lnTo>
                        <a:pt x="97" y="127"/>
                      </a:lnTo>
                      <a:lnTo>
                        <a:pt x="95" y="127"/>
                      </a:lnTo>
                      <a:lnTo>
                        <a:pt x="92" y="128"/>
                      </a:lnTo>
                      <a:lnTo>
                        <a:pt x="82" y="128"/>
                      </a:lnTo>
                      <a:lnTo>
                        <a:pt x="73" y="128"/>
                      </a:lnTo>
                      <a:lnTo>
                        <a:pt x="70" y="128"/>
                      </a:lnTo>
                      <a:lnTo>
                        <a:pt x="67" y="128"/>
                      </a:lnTo>
                      <a:lnTo>
                        <a:pt x="62" y="128"/>
                      </a:lnTo>
                      <a:lnTo>
                        <a:pt x="53" y="128"/>
                      </a:lnTo>
                      <a:lnTo>
                        <a:pt x="46" y="127"/>
                      </a:lnTo>
                      <a:lnTo>
                        <a:pt x="39" y="127"/>
                      </a:lnTo>
                      <a:lnTo>
                        <a:pt x="32" y="128"/>
                      </a:lnTo>
                      <a:lnTo>
                        <a:pt x="26" y="129"/>
                      </a:lnTo>
                      <a:lnTo>
                        <a:pt x="18" y="132"/>
                      </a:lnTo>
                      <a:lnTo>
                        <a:pt x="12" y="135"/>
                      </a:lnTo>
                      <a:lnTo>
                        <a:pt x="7" y="139"/>
                      </a:lnTo>
                      <a:lnTo>
                        <a:pt x="4" y="143"/>
                      </a:lnTo>
                      <a:lnTo>
                        <a:pt x="1" y="148"/>
                      </a:lnTo>
                      <a:lnTo>
                        <a:pt x="0" y="151"/>
                      </a:lnTo>
                      <a:lnTo>
                        <a:pt x="0" y="155"/>
                      </a:lnTo>
                      <a:lnTo>
                        <a:pt x="1" y="161"/>
                      </a:lnTo>
                      <a:lnTo>
                        <a:pt x="3" y="169"/>
                      </a:lnTo>
                      <a:lnTo>
                        <a:pt x="4" y="172"/>
                      </a:lnTo>
                      <a:lnTo>
                        <a:pt x="5" y="175"/>
                      </a:lnTo>
                      <a:lnTo>
                        <a:pt x="8" y="176"/>
                      </a:lnTo>
                      <a:lnTo>
                        <a:pt x="11" y="178"/>
                      </a:lnTo>
                      <a:lnTo>
                        <a:pt x="23" y="182"/>
                      </a:lnTo>
                      <a:lnTo>
                        <a:pt x="35" y="183"/>
                      </a:lnTo>
                      <a:lnTo>
                        <a:pt x="39" y="183"/>
                      </a:lnTo>
                      <a:lnTo>
                        <a:pt x="40" y="183"/>
                      </a:lnTo>
                      <a:lnTo>
                        <a:pt x="41" y="183"/>
                      </a:lnTo>
                      <a:lnTo>
                        <a:pt x="47" y="184"/>
                      </a:lnTo>
                      <a:lnTo>
                        <a:pt x="60" y="184"/>
                      </a:lnTo>
                      <a:lnTo>
                        <a:pt x="72" y="183"/>
                      </a:lnTo>
                      <a:lnTo>
                        <a:pt x="85" y="181"/>
                      </a:lnTo>
                      <a:lnTo>
                        <a:pt x="90" y="178"/>
                      </a:lnTo>
                      <a:lnTo>
                        <a:pt x="97" y="176"/>
                      </a:lnTo>
                      <a:lnTo>
                        <a:pt x="109" y="172"/>
                      </a:lnTo>
                      <a:lnTo>
                        <a:pt x="115" y="169"/>
                      </a:lnTo>
                      <a:lnTo>
                        <a:pt x="119" y="169"/>
                      </a:lnTo>
                      <a:lnTo>
                        <a:pt x="129" y="170"/>
                      </a:lnTo>
                      <a:lnTo>
                        <a:pt x="128" y="176"/>
                      </a:lnTo>
                      <a:lnTo>
                        <a:pt x="128" y="182"/>
                      </a:lnTo>
                      <a:lnTo>
                        <a:pt x="128" y="193"/>
                      </a:lnTo>
                      <a:lnTo>
                        <a:pt x="129" y="205"/>
                      </a:lnTo>
                      <a:lnTo>
                        <a:pt x="130" y="218"/>
                      </a:lnTo>
                      <a:lnTo>
                        <a:pt x="130" y="222"/>
                      </a:lnTo>
                      <a:lnTo>
                        <a:pt x="132" y="227"/>
                      </a:lnTo>
                      <a:lnTo>
                        <a:pt x="134" y="231"/>
                      </a:lnTo>
                      <a:lnTo>
                        <a:pt x="136" y="237"/>
                      </a:lnTo>
                      <a:lnTo>
                        <a:pt x="140" y="245"/>
                      </a:lnTo>
                      <a:lnTo>
                        <a:pt x="146" y="252"/>
                      </a:lnTo>
                      <a:lnTo>
                        <a:pt x="153" y="259"/>
                      </a:lnTo>
                      <a:lnTo>
                        <a:pt x="157" y="261"/>
                      </a:lnTo>
                      <a:lnTo>
                        <a:pt x="161" y="264"/>
                      </a:lnTo>
                      <a:lnTo>
                        <a:pt x="165" y="266"/>
                      </a:lnTo>
                      <a:lnTo>
                        <a:pt x="170" y="268"/>
                      </a:lnTo>
                      <a:lnTo>
                        <a:pt x="181" y="272"/>
                      </a:lnTo>
                      <a:lnTo>
                        <a:pt x="194" y="274"/>
                      </a:lnTo>
                      <a:lnTo>
                        <a:pt x="208" y="276"/>
                      </a:lnTo>
                      <a:lnTo>
                        <a:pt x="221" y="277"/>
                      </a:lnTo>
                      <a:lnTo>
                        <a:pt x="235" y="276"/>
                      </a:lnTo>
                      <a:lnTo>
                        <a:pt x="243" y="275"/>
                      </a:lnTo>
                      <a:lnTo>
                        <a:pt x="250" y="273"/>
                      </a:lnTo>
                      <a:lnTo>
                        <a:pt x="257" y="272"/>
                      </a:lnTo>
                      <a:lnTo>
                        <a:pt x="265" y="270"/>
                      </a:lnTo>
                      <a:lnTo>
                        <a:pt x="279" y="264"/>
                      </a:lnTo>
                      <a:lnTo>
                        <a:pt x="293" y="258"/>
                      </a:lnTo>
                      <a:lnTo>
                        <a:pt x="296" y="256"/>
                      </a:lnTo>
                      <a:lnTo>
                        <a:pt x="298" y="254"/>
                      </a:lnTo>
                      <a:lnTo>
                        <a:pt x="304" y="251"/>
                      </a:lnTo>
                      <a:lnTo>
                        <a:pt x="314" y="243"/>
                      </a:lnTo>
                      <a:lnTo>
                        <a:pt x="324" y="235"/>
                      </a:lnTo>
                      <a:lnTo>
                        <a:pt x="326" y="232"/>
                      </a:lnTo>
                      <a:lnTo>
                        <a:pt x="328" y="231"/>
                      </a:lnTo>
                      <a:lnTo>
                        <a:pt x="333" y="226"/>
                      </a:lnTo>
                      <a:lnTo>
                        <a:pt x="338" y="221"/>
                      </a:lnTo>
                      <a:lnTo>
                        <a:pt x="340" y="219"/>
                      </a:lnTo>
                      <a:lnTo>
                        <a:pt x="342" y="217"/>
                      </a:lnTo>
                      <a:lnTo>
                        <a:pt x="350" y="207"/>
                      </a:lnTo>
                      <a:lnTo>
                        <a:pt x="358" y="197"/>
                      </a:lnTo>
                      <a:lnTo>
                        <a:pt x="365" y="187"/>
                      </a:lnTo>
                      <a:lnTo>
                        <a:pt x="375" y="171"/>
                      </a:lnTo>
                      <a:lnTo>
                        <a:pt x="385" y="158"/>
                      </a:lnTo>
                      <a:lnTo>
                        <a:pt x="388" y="154"/>
                      </a:lnTo>
                      <a:lnTo>
                        <a:pt x="389" y="152"/>
                      </a:lnTo>
                      <a:lnTo>
                        <a:pt x="390" y="150"/>
                      </a:lnTo>
                      <a:lnTo>
                        <a:pt x="395" y="142"/>
                      </a:lnTo>
                      <a:lnTo>
                        <a:pt x="398" y="134"/>
                      </a:lnTo>
                      <a:lnTo>
                        <a:pt x="402" y="126"/>
                      </a:lnTo>
                      <a:lnTo>
                        <a:pt x="403" y="116"/>
                      </a:lnTo>
                      <a:lnTo>
                        <a:pt x="405" y="107"/>
                      </a:lnTo>
                      <a:lnTo>
                        <a:pt x="405" y="103"/>
                      </a:lnTo>
                      <a:lnTo>
                        <a:pt x="406" y="98"/>
                      </a:lnTo>
                      <a:lnTo>
                        <a:pt x="406" y="93"/>
                      </a:lnTo>
                      <a:lnTo>
                        <a:pt x="406" y="91"/>
                      </a:lnTo>
                      <a:lnTo>
                        <a:pt x="406" y="89"/>
                      </a:lnTo>
                      <a:lnTo>
                        <a:pt x="405" y="77"/>
                      </a:lnTo>
                      <a:lnTo>
                        <a:pt x="403" y="67"/>
                      </a:lnTo>
                      <a:lnTo>
                        <a:pt x="400" y="57"/>
                      </a:lnTo>
                      <a:lnTo>
                        <a:pt x="396" y="48"/>
                      </a:lnTo>
                      <a:lnTo>
                        <a:pt x="390" y="39"/>
                      </a:lnTo>
                      <a:lnTo>
                        <a:pt x="384" y="31"/>
                      </a:lnTo>
                      <a:lnTo>
                        <a:pt x="376" y="24"/>
                      </a:lnTo>
                      <a:lnTo>
                        <a:pt x="368" y="1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72" name="Freeform 67"/>
                <p:cNvSpPr>
                  <a:spLocks noChangeAspect="1"/>
                </p:cNvSpPr>
                <p:nvPr/>
              </p:nvSpPr>
              <p:spPr bwMode="auto">
                <a:xfrm>
                  <a:off x="3450" y="2729"/>
                  <a:ext cx="368" cy="512"/>
                </a:xfrm>
                <a:custGeom>
                  <a:avLst/>
                  <a:gdLst>
                    <a:gd name="T0" fmla="*/ 188 w 368"/>
                    <a:gd name="T1" fmla="*/ 19 h 512"/>
                    <a:gd name="T2" fmla="*/ 161 w 368"/>
                    <a:gd name="T3" fmla="*/ 38 h 512"/>
                    <a:gd name="T4" fmla="*/ 96 w 368"/>
                    <a:gd name="T5" fmla="*/ 104 h 512"/>
                    <a:gd name="T6" fmla="*/ 63 w 368"/>
                    <a:gd name="T7" fmla="*/ 150 h 512"/>
                    <a:gd name="T8" fmla="*/ 43 w 368"/>
                    <a:gd name="T9" fmla="*/ 189 h 512"/>
                    <a:gd name="T10" fmla="*/ 39 w 368"/>
                    <a:gd name="T11" fmla="*/ 203 h 512"/>
                    <a:gd name="T12" fmla="*/ 16 w 368"/>
                    <a:gd name="T13" fmla="*/ 271 h 512"/>
                    <a:gd name="T14" fmla="*/ 14 w 368"/>
                    <a:gd name="T15" fmla="*/ 282 h 512"/>
                    <a:gd name="T16" fmla="*/ 2 w 368"/>
                    <a:gd name="T17" fmla="*/ 337 h 512"/>
                    <a:gd name="T18" fmla="*/ 0 w 368"/>
                    <a:gd name="T19" fmla="*/ 398 h 512"/>
                    <a:gd name="T20" fmla="*/ 3 w 368"/>
                    <a:gd name="T21" fmla="*/ 418 h 512"/>
                    <a:gd name="T22" fmla="*/ 16 w 368"/>
                    <a:gd name="T23" fmla="*/ 456 h 512"/>
                    <a:gd name="T24" fmla="*/ 31 w 368"/>
                    <a:gd name="T25" fmla="*/ 477 h 512"/>
                    <a:gd name="T26" fmla="*/ 51 w 368"/>
                    <a:gd name="T27" fmla="*/ 497 h 512"/>
                    <a:gd name="T28" fmla="*/ 83 w 368"/>
                    <a:gd name="T29" fmla="*/ 509 h 512"/>
                    <a:gd name="T30" fmla="*/ 117 w 368"/>
                    <a:gd name="T31" fmla="*/ 512 h 512"/>
                    <a:gd name="T32" fmla="*/ 146 w 368"/>
                    <a:gd name="T33" fmla="*/ 507 h 512"/>
                    <a:gd name="T34" fmla="*/ 154 w 368"/>
                    <a:gd name="T35" fmla="*/ 504 h 512"/>
                    <a:gd name="T36" fmla="*/ 167 w 368"/>
                    <a:gd name="T37" fmla="*/ 498 h 512"/>
                    <a:gd name="T38" fmla="*/ 178 w 368"/>
                    <a:gd name="T39" fmla="*/ 491 h 512"/>
                    <a:gd name="T40" fmla="*/ 183 w 368"/>
                    <a:gd name="T41" fmla="*/ 488 h 512"/>
                    <a:gd name="T42" fmla="*/ 197 w 368"/>
                    <a:gd name="T43" fmla="*/ 475 h 512"/>
                    <a:gd name="T44" fmla="*/ 206 w 368"/>
                    <a:gd name="T45" fmla="*/ 464 h 512"/>
                    <a:gd name="T46" fmla="*/ 209 w 368"/>
                    <a:gd name="T47" fmla="*/ 461 h 512"/>
                    <a:gd name="T48" fmla="*/ 211 w 368"/>
                    <a:gd name="T49" fmla="*/ 456 h 512"/>
                    <a:gd name="T50" fmla="*/ 218 w 368"/>
                    <a:gd name="T51" fmla="*/ 445 h 512"/>
                    <a:gd name="T52" fmla="*/ 227 w 368"/>
                    <a:gd name="T53" fmla="*/ 423 h 512"/>
                    <a:gd name="T54" fmla="*/ 231 w 368"/>
                    <a:gd name="T55" fmla="*/ 406 h 512"/>
                    <a:gd name="T56" fmla="*/ 230 w 368"/>
                    <a:gd name="T57" fmla="*/ 379 h 512"/>
                    <a:gd name="T58" fmla="*/ 227 w 368"/>
                    <a:gd name="T59" fmla="*/ 359 h 512"/>
                    <a:gd name="T60" fmla="*/ 220 w 368"/>
                    <a:gd name="T61" fmla="*/ 342 h 512"/>
                    <a:gd name="T62" fmla="*/ 216 w 368"/>
                    <a:gd name="T63" fmla="*/ 319 h 512"/>
                    <a:gd name="T64" fmla="*/ 218 w 368"/>
                    <a:gd name="T65" fmla="*/ 297 h 512"/>
                    <a:gd name="T66" fmla="*/ 229 w 368"/>
                    <a:gd name="T67" fmla="*/ 270 h 512"/>
                    <a:gd name="T68" fmla="*/ 251 w 368"/>
                    <a:gd name="T69" fmla="*/ 248 h 512"/>
                    <a:gd name="T70" fmla="*/ 278 w 368"/>
                    <a:gd name="T71" fmla="*/ 233 h 512"/>
                    <a:gd name="T72" fmla="*/ 301 w 368"/>
                    <a:gd name="T73" fmla="*/ 216 h 512"/>
                    <a:gd name="T74" fmla="*/ 315 w 368"/>
                    <a:gd name="T75" fmla="*/ 203 h 512"/>
                    <a:gd name="T76" fmla="*/ 325 w 368"/>
                    <a:gd name="T77" fmla="*/ 192 h 512"/>
                    <a:gd name="T78" fmla="*/ 334 w 368"/>
                    <a:gd name="T79" fmla="*/ 182 h 512"/>
                    <a:gd name="T80" fmla="*/ 345 w 368"/>
                    <a:gd name="T81" fmla="*/ 166 h 512"/>
                    <a:gd name="T82" fmla="*/ 354 w 368"/>
                    <a:gd name="T83" fmla="*/ 148 h 512"/>
                    <a:gd name="T84" fmla="*/ 366 w 368"/>
                    <a:gd name="T85" fmla="*/ 119 h 512"/>
                    <a:gd name="T86" fmla="*/ 368 w 368"/>
                    <a:gd name="T87" fmla="*/ 88 h 512"/>
                    <a:gd name="T88" fmla="*/ 362 w 368"/>
                    <a:gd name="T89" fmla="*/ 60 h 512"/>
                    <a:gd name="T90" fmla="*/ 350 w 368"/>
                    <a:gd name="T91" fmla="*/ 35 h 512"/>
                    <a:gd name="T92" fmla="*/ 337 w 368"/>
                    <a:gd name="T93" fmla="*/ 21 h 512"/>
                    <a:gd name="T94" fmla="*/ 322 w 368"/>
                    <a:gd name="T95" fmla="*/ 11 h 512"/>
                    <a:gd name="T96" fmla="*/ 300 w 368"/>
                    <a:gd name="T97" fmla="*/ 5 h 512"/>
                    <a:gd name="T98" fmla="*/ 273 w 368"/>
                    <a:gd name="T99" fmla="*/ 1 h 512"/>
                    <a:gd name="T100" fmla="*/ 236 w 368"/>
                    <a:gd name="T101" fmla="*/ 2 h 5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8"/>
                    <a:gd name="T154" fmla="*/ 0 h 512"/>
                    <a:gd name="T155" fmla="*/ 368 w 368"/>
                    <a:gd name="T156" fmla="*/ 512 h 5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8" h="512">
                      <a:moveTo>
                        <a:pt x="208" y="11"/>
                      </a:moveTo>
                      <a:lnTo>
                        <a:pt x="194" y="16"/>
                      </a:lnTo>
                      <a:lnTo>
                        <a:pt x="188" y="19"/>
                      </a:lnTo>
                      <a:lnTo>
                        <a:pt x="183" y="22"/>
                      </a:lnTo>
                      <a:lnTo>
                        <a:pt x="171" y="30"/>
                      </a:lnTo>
                      <a:lnTo>
                        <a:pt x="161" y="38"/>
                      </a:lnTo>
                      <a:lnTo>
                        <a:pt x="133" y="64"/>
                      </a:lnTo>
                      <a:lnTo>
                        <a:pt x="108" y="91"/>
                      </a:lnTo>
                      <a:lnTo>
                        <a:pt x="96" y="104"/>
                      </a:lnTo>
                      <a:lnTo>
                        <a:pt x="85" y="119"/>
                      </a:lnTo>
                      <a:lnTo>
                        <a:pt x="74" y="134"/>
                      </a:lnTo>
                      <a:lnTo>
                        <a:pt x="63" y="150"/>
                      </a:lnTo>
                      <a:lnTo>
                        <a:pt x="55" y="168"/>
                      </a:lnTo>
                      <a:lnTo>
                        <a:pt x="47" y="184"/>
                      </a:lnTo>
                      <a:lnTo>
                        <a:pt x="43" y="189"/>
                      </a:lnTo>
                      <a:lnTo>
                        <a:pt x="40" y="194"/>
                      </a:lnTo>
                      <a:lnTo>
                        <a:pt x="39" y="200"/>
                      </a:lnTo>
                      <a:lnTo>
                        <a:pt x="39" y="203"/>
                      </a:lnTo>
                      <a:lnTo>
                        <a:pt x="36" y="209"/>
                      </a:lnTo>
                      <a:lnTo>
                        <a:pt x="26" y="239"/>
                      </a:lnTo>
                      <a:lnTo>
                        <a:pt x="16" y="271"/>
                      </a:lnTo>
                      <a:lnTo>
                        <a:pt x="15" y="274"/>
                      </a:lnTo>
                      <a:lnTo>
                        <a:pt x="15" y="279"/>
                      </a:lnTo>
                      <a:lnTo>
                        <a:pt x="14" y="282"/>
                      </a:lnTo>
                      <a:lnTo>
                        <a:pt x="12" y="287"/>
                      </a:lnTo>
                      <a:lnTo>
                        <a:pt x="7" y="312"/>
                      </a:lnTo>
                      <a:lnTo>
                        <a:pt x="2" y="337"/>
                      </a:lnTo>
                      <a:lnTo>
                        <a:pt x="0" y="364"/>
                      </a:lnTo>
                      <a:lnTo>
                        <a:pt x="0" y="391"/>
                      </a:lnTo>
                      <a:lnTo>
                        <a:pt x="0" y="398"/>
                      </a:lnTo>
                      <a:lnTo>
                        <a:pt x="1" y="404"/>
                      </a:lnTo>
                      <a:lnTo>
                        <a:pt x="1" y="411"/>
                      </a:lnTo>
                      <a:lnTo>
                        <a:pt x="3" y="418"/>
                      </a:lnTo>
                      <a:lnTo>
                        <a:pt x="7" y="431"/>
                      </a:lnTo>
                      <a:lnTo>
                        <a:pt x="11" y="443"/>
                      </a:lnTo>
                      <a:lnTo>
                        <a:pt x="16" y="456"/>
                      </a:lnTo>
                      <a:lnTo>
                        <a:pt x="20" y="461"/>
                      </a:lnTo>
                      <a:lnTo>
                        <a:pt x="23" y="467"/>
                      </a:lnTo>
                      <a:lnTo>
                        <a:pt x="31" y="477"/>
                      </a:lnTo>
                      <a:lnTo>
                        <a:pt x="41" y="489"/>
                      </a:lnTo>
                      <a:lnTo>
                        <a:pt x="46" y="492"/>
                      </a:lnTo>
                      <a:lnTo>
                        <a:pt x="51" y="497"/>
                      </a:lnTo>
                      <a:lnTo>
                        <a:pt x="62" y="501"/>
                      </a:lnTo>
                      <a:lnTo>
                        <a:pt x="72" y="505"/>
                      </a:lnTo>
                      <a:lnTo>
                        <a:pt x="83" y="509"/>
                      </a:lnTo>
                      <a:lnTo>
                        <a:pt x="94" y="511"/>
                      </a:lnTo>
                      <a:lnTo>
                        <a:pt x="105" y="512"/>
                      </a:lnTo>
                      <a:lnTo>
                        <a:pt x="117" y="512"/>
                      </a:lnTo>
                      <a:lnTo>
                        <a:pt x="128" y="511"/>
                      </a:lnTo>
                      <a:lnTo>
                        <a:pt x="140" y="509"/>
                      </a:lnTo>
                      <a:lnTo>
                        <a:pt x="146" y="507"/>
                      </a:lnTo>
                      <a:lnTo>
                        <a:pt x="149" y="505"/>
                      </a:lnTo>
                      <a:lnTo>
                        <a:pt x="152" y="505"/>
                      </a:lnTo>
                      <a:lnTo>
                        <a:pt x="154" y="504"/>
                      </a:lnTo>
                      <a:lnTo>
                        <a:pt x="157" y="503"/>
                      </a:lnTo>
                      <a:lnTo>
                        <a:pt x="162" y="500"/>
                      </a:lnTo>
                      <a:lnTo>
                        <a:pt x="167" y="498"/>
                      </a:lnTo>
                      <a:lnTo>
                        <a:pt x="173" y="495"/>
                      </a:lnTo>
                      <a:lnTo>
                        <a:pt x="178" y="491"/>
                      </a:lnTo>
                      <a:lnTo>
                        <a:pt x="179" y="490"/>
                      </a:lnTo>
                      <a:lnTo>
                        <a:pt x="180" y="490"/>
                      </a:lnTo>
                      <a:lnTo>
                        <a:pt x="183" y="488"/>
                      </a:lnTo>
                      <a:lnTo>
                        <a:pt x="187" y="484"/>
                      </a:lnTo>
                      <a:lnTo>
                        <a:pt x="193" y="479"/>
                      </a:lnTo>
                      <a:lnTo>
                        <a:pt x="197" y="475"/>
                      </a:lnTo>
                      <a:lnTo>
                        <a:pt x="201" y="470"/>
                      </a:lnTo>
                      <a:lnTo>
                        <a:pt x="205" y="466"/>
                      </a:lnTo>
                      <a:lnTo>
                        <a:pt x="206" y="464"/>
                      </a:lnTo>
                      <a:lnTo>
                        <a:pt x="206" y="463"/>
                      </a:lnTo>
                      <a:lnTo>
                        <a:pt x="207" y="463"/>
                      </a:lnTo>
                      <a:lnTo>
                        <a:pt x="209" y="461"/>
                      </a:lnTo>
                      <a:lnTo>
                        <a:pt x="210" y="458"/>
                      </a:lnTo>
                      <a:lnTo>
                        <a:pt x="211" y="457"/>
                      </a:lnTo>
                      <a:lnTo>
                        <a:pt x="211" y="456"/>
                      </a:lnTo>
                      <a:lnTo>
                        <a:pt x="212" y="456"/>
                      </a:lnTo>
                      <a:lnTo>
                        <a:pt x="215" y="451"/>
                      </a:lnTo>
                      <a:lnTo>
                        <a:pt x="218" y="445"/>
                      </a:lnTo>
                      <a:lnTo>
                        <a:pt x="221" y="441"/>
                      </a:lnTo>
                      <a:lnTo>
                        <a:pt x="225" y="429"/>
                      </a:lnTo>
                      <a:lnTo>
                        <a:pt x="227" y="423"/>
                      </a:lnTo>
                      <a:lnTo>
                        <a:pt x="229" y="418"/>
                      </a:lnTo>
                      <a:lnTo>
                        <a:pt x="229" y="411"/>
                      </a:lnTo>
                      <a:lnTo>
                        <a:pt x="231" y="406"/>
                      </a:lnTo>
                      <a:lnTo>
                        <a:pt x="231" y="399"/>
                      </a:lnTo>
                      <a:lnTo>
                        <a:pt x="231" y="392"/>
                      </a:lnTo>
                      <a:lnTo>
                        <a:pt x="230" y="379"/>
                      </a:lnTo>
                      <a:lnTo>
                        <a:pt x="229" y="372"/>
                      </a:lnTo>
                      <a:lnTo>
                        <a:pt x="229" y="365"/>
                      </a:lnTo>
                      <a:lnTo>
                        <a:pt x="227" y="359"/>
                      </a:lnTo>
                      <a:lnTo>
                        <a:pt x="224" y="353"/>
                      </a:lnTo>
                      <a:lnTo>
                        <a:pt x="222" y="348"/>
                      </a:lnTo>
                      <a:lnTo>
                        <a:pt x="220" y="342"/>
                      </a:lnTo>
                      <a:lnTo>
                        <a:pt x="218" y="330"/>
                      </a:lnTo>
                      <a:lnTo>
                        <a:pt x="217" y="325"/>
                      </a:lnTo>
                      <a:lnTo>
                        <a:pt x="216" y="319"/>
                      </a:lnTo>
                      <a:lnTo>
                        <a:pt x="216" y="313"/>
                      </a:lnTo>
                      <a:lnTo>
                        <a:pt x="217" y="308"/>
                      </a:lnTo>
                      <a:lnTo>
                        <a:pt x="218" y="297"/>
                      </a:lnTo>
                      <a:lnTo>
                        <a:pt x="221" y="288"/>
                      </a:lnTo>
                      <a:lnTo>
                        <a:pt x="224" y="278"/>
                      </a:lnTo>
                      <a:lnTo>
                        <a:pt x="229" y="270"/>
                      </a:lnTo>
                      <a:lnTo>
                        <a:pt x="236" y="262"/>
                      </a:lnTo>
                      <a:lnTo>
                        <a:pt x="243" y="255"/>
                      </a:lnTo>
                      <a:lnTo>
                        <a:pt x="251" y="248"/>
                      </a:lnTo>
                      <a:lnTo>
                        <a:pt x="262" y="243"/>
                      </a:lnTo>
                      <a:lnTo>
                        <a:pt x="270" y="238"/>
                      </a:lnTo>
                      <a:lnTo>
                        <a:pt x="278" y="233"/>
                      </a:lnTo>
                      <a:lnTo>
                        <a:pt x="286" y="227"/>
                      </a:lnTo>
                      <a:lnTo>
                        <a:pt x="294" y="222"/>
                      </a:lnTo>
                      <a:lnTo>
                        <a:pt x="301" y="216"/>
                      </a:lnTo>
                      <a:lnTo>
                        <a:pt x="309" y="210"/>
                      </a:lnTo>
                      <a:lnTo>
                        <a:pt x="312" y="206"/>
                      </a:lnTo>
                      <a:lnTo>
                        <a:pt x="315" y="203"/>
                      </a:lnTo>
                      <a:lnTo>
                        <a:pt x="319" y="199"/>
                      </a:lnTo>
                      <a:lnTo>
                        <a:pt x="322" y="196"/>
                      </a:lnTo>
                      <a:lnTo>
                        <a:pt x="325" y="192"/>
                      </a:lnTo>
                      <a:lnTo>
                        <a:pt x="328" y="189"/>
                      </a:lnTo>
                      <a:lnTo>
                        <a:pt x="331" y="185"/>
                      </a:lnTo>
                      <a:lnTo>
                        <a:pt x="334" y="182"/>
                      </a:lnTo>
                      <a:lnTo>
                        <a:pt x="336" y="177"/>
                      </a:lnTo>
                      <a:lnTo>
                        <a:pt x="340" y="174"/>
                      </a:lnTo>
                      <a:lnTo>
                        <a:pt x="345" y="166"/>
                      </a:lnTo>
                      <a:lnTo>
                        <a:pt x="347" y="161"/>
                      </a:lnTo>
                      <a:lnTo>
                        <a:pt x="349" y="157"/>
                      </a:lnTo>
                      <a:lnTo>
                        <a:pt x="354" y="148"/>
                      </a:lnTo>
                      <a:lnTo>
                        <a:pt x="358" y="140"/>
                      </a:lnTo>
                      <a:lnTo>
                        <a:pt x="362" y="131"/>
                      </a:lnTo>
                      <a:lnTo>
                        <a:pt x="366" y="119"/>
                      </a:lnTo>
                      <a:lnTo>
                        <a:pt x="368" y="107"/>
                      </a:lnTo>
                      <a:lnTo>
                        <a:pt x="368" y="97"/>
                      </a:lnTo>
                      <a:lnTo>
                        <a:pt x="368" y="88"/>
                      </a:lnTo>
                      <a:lnTo>
                        <a:pt x="367" y="78"/>
                      </a:lnTo>
                      <a:lnTo>
                        <a:pt x="365" y="70"/>
                      </a:lnTo>
                      <a:lnTo>
                        <a:pt x="362" y="60"/>
                      </a:lnTo>
                      <a:lnTo>
                        <a:pt x="359" y="51"/>
                      </a:lnTo>
                      <a:lnTo>
                        <a:pt x="354" y="43"/>
                      </a:lnTo>
                      <a:lnTo>
                        <a:pt x="350" y="35"/>
                      </a:lnTo>
                      <a:lnTo>
                        <a:pt x="346" y="29"/>
                      </a:lnTo>
                      <a:lnTo>
                        <a:pt x="341" y="25"/>
                      </a:lnTo>
                      <a:lnTo>
                        <a:pt x="337" y="21"/>
                      </a:lnTo>
                      <a:lnTo>
                        <a:pt x="333" y="17"/>
                      </a:lnTo>
                      <a:lnTo>
                        <a:pt x="327" y="14"/>
                      </a:lnTo>
                      <a:lnTo>
                        <a:pt x="322" y="11"/>
                      </a:lnTo>
                      <a:lnTo>
                        <a:pt x="316" y="9"/>
                      </a:lnTo>
                      <a:lnTo>
                        <a:pt x="310" y="7"/>
                      </a:lnTo>
                      <a:lnTo>
                        <a:pt x="300" y="5"/>
                      </a:lnTo>
                      <a:lnTo>
                        <a:pt x="292" y="3"/>
                      </a:lnTo>
                      <a:lnTo>
                        <a:pt x="282" y="2"/>
                      </a:lnTo>
                      <a:lnTo>
                        <a:pt x="273" y="1"/>
                      </a:lnTo>
                      <a:lnTo>
                        <a:pt x="254" y="0"/>
                      </a:lnTo>
                      <a:lnTo>
                        <a:pt x="244" y="1"/>
                      </a:lnTo>
                      <a:lnTo>
                        <a:pt x="236" y="2"/>
                      </a:lnTo>
                      <a:lnTo>
                        <a:pt x="222" y="6"/>
                      </a:lnTo>
                      <a:lnTo>
                        <a:pt x="208" y="1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73" name="Freeform 68"/>
                <p:cNvSpPr>
                  <a:spLocks noChangeAspect="1"/>
                </p:cNvSpPr>
                <p:nvPr/>
              </p:nvSpPr>
              <p:spPr bwMode="auto">
                <a:xfrm>
                  <a:off x="3743" y="2767"/>
                  <a:ext cx="544" cy="306"/>
                </a:xfrm>
                <a:custGeom>
                  <a:avLst/>
                  <a:gdLst>
                    <a:gd name="T0" fmla="*/ 41 w 544"/>
                    <a:gd name="T1" fmla="*/ 158 h 306"/>
                    <a:gd name="T2" fmla="*/ 58 w 544"/>
                    <a:gd name="T3" fmla="*/ 184 h 306"/>
                    <a:gd name="T4" fmla="*/ 96 w 544"/>
                    <a:gd name="T5" fmla="*/ 230 h 306"/>
                    <a:gd name="T6" fmla="*/ 119 w 544"/>
                    <a:gd name="T7" fmla="*/ 270 h 306"/>
                    <a:gd name="T8" fmla="*/ 126 w 544"/>
                    <a:gd name="T9" fmla="*/ 289 h 306"/>
                    <a:gd name="T10" fmla="*/ 139 w 544"/>
                    <a:gd name="T11" fmla="*/ 296 h 306"/>
                    <a:gd name="T12" fmla="*/ 197 w 544"/>
                    <a:gd name="T13" fmla="*/ 296 h 306"/>
                    <a:gd name="T14" fmla="*/ 343 w 544"/>
                    <a:gd name="T15" fmla="*/ 272 h 306"/>
                    <a:gd name="T16" fmla="*/ 353 w 544"/>
                    <a:gd name="T17" fmla="*/ 284 h 306"/>
                    <a:gd name="T18" fmla="*/ 374 w 544"/>
                    <a:gd name="T19" fmla="*/ 300 h 306"/>
                    <a:gd name="T20" fmla="*/ 395 w 544"/>
                    <a:gd name="T21" fmla="*/ 304 h 306"/>
                    <a:gd name="T22" fmla="*/ 399 w 544"/>
                    <a:gd name="T23" fmla="*/ 299 h 306"/>
                    <a:gd name="T24" fmla="*/ 402 w 544"/>
                    <a:gd name="T25" fmla="*/ 291 h 306"/>
                    <a:gd name="T26" fmla="*/ 401 w 544"/>
                    <a:gd name="T27" fmla="*/ 285 h 306"/>
                    <a:gd name="T28" fmla="*/ 416 w 544"/>
                    <a:gd name="T29" fmla="*/ 265 h 306"/>
                    <a:gd name="T30" fmla="*/ 445 w 544"/>
                    <a:gd name="T31" fmla="*/ 291 h 306"/>
                    <a:gd name="T32" fmla="*/ 481 w 544"/>
                    <a:gd name="T33" fmla="*/ 303 h 306"/>
                    <a:gd name="T34" fmla="*/ 484 w 544"/>
                    <a:gd name="T35" fmla="*/ 301 h 306"/>
                    <a:gd name="T36" fmla="*/ 487 w 544"/>
                    <a:gd name="T37" fmla="*/ 299 h 306"/>
                    <a:gd name="T38" fmla="*/ 490 w 544"/>
                    <a:gd name="T39" fmla="*/ 294 h 306"/>
                    <a:gd name="T40" fmla="*/ 490 w 544"/>
                    <a:gd name="T41" fmla="*/ 290 h 306"/>
                    <a:gd name="T42" fmla="*/ 484 w 544"/>
                    <a:gd name="T43" fmla="*/ 273 h 306"/>
                    <a:gd name="T44" fmla="*/ 464 w 544"/>
                    <a:gd name="T45" fmla="*/ 251 h 306"/>
                    <a:gd name="T46" fmla="*/ 458 w 544"/>
                    <a:gd name="T47" fmla="*/ 245 h 306"/>
                    <a:gd name="T48" fmla="*/ 495 w 544"/>
                    <a:gd name="T49" fmla="*/ 256 h 306"/>
                    <a:gd name="T50" fmla="*/ 514 w 544"/>
                    <a:gd name="T51" fmla="*/ 268 h 306"/>
                    <a:gd name="T52" fmla="*/ 527 w 544"/>
                    <a:gd name="T53" fmla="*/ 272 h 306"/>
                    <a:gd name="T54" fmla="*/ 540 w 544"/>
                    <a:gd name="T55" fmla="*/ 267 h 306"/>
                    <a:gd name="T56" fmla="*/ 544 w 544"/>
                    <a:gd name="T57" fmla="*/ 256 h 306"/>
                    <a:gd name="T58" fmla="*/ 531 w 544"/>
                    <a:gd name="T59" fmla="*/ 236 h 306"/>
                    <a:gd name="T60" fmla="*/ 513 w 544"/>
                    <a:gd name="T61" fmla="*/ 219 h 306"/>
                    <a:gd name="T62" fmla="*/ 490 w 544"/>
                    <a:gd name="T63" fmla="*/ 207 h 306"/>
                    <a:gd name="T64" fmla="*/ 463 w 544"/>
                    <a:gd name="T65" fmla="*/ 203 h 306"/>
                    <a:gd name="T66" fmla="*/ 386 w 544"/>
                    <a:gd name="T67" fmla="*/ 216 h 306"/>
                    <a:gd name="T68" fmla="*/ 329 w 544"/>
                    <a:gd name="T69" fmla="*/ 234 h 306"/>
                    <a:gd name="T70" fmla="*/ 313 w 544"/>
                    <a:gd name="T71" fmla="*/ 239 h 306"/>
                    <a:gd name="T72" fmla="*/ 261 w 544"/>
                    <a:gd name="T73" fmla="*/ 248 h 306"/>
                    <a:gd name="T74" fmla="*/ 214 w 544"/>
                    <a:gd name="T75" fmla="*/ 248 h 306"/>
                    <a:gd name="T76" fmla="*/ 198 w 544"/>
                    <a:gd name="T77" fmla="*/ 247 h 306"/>
                    <a:gd name="T78" fmla="*/ 165 w 544"/>
                    <a:gd name="T79" fmla="*/ 226 h 306"/>
                    <a:gd name="T80" fmla="*/ 131 w 544"/>
                    <a:gd name="T81" fmla="*/ 186 h 306"/>
                    <a:gd name="T82" fmla="*/ 106 w 544"/>
                    <a:gd name="T83" fmla="*/ 141 h 306"/>
                    <a:gd name="T84" fmla="*/ 86 w 544"/>
                    <a:gd name="T85" fmla="*/ 54 h 306"/>
                    <a:gd name="T86" fmla="*/ 76 w 544"/>
                    <a:gd name="T87" fmla="*/ 33 h 306"/>
                    <a:gd name="T88" fmla="*/ 60 w 544"/>
                    <a:gd name="T89" fmla="*/ 16 h 306"/>
                    <a:gd name="T90" fmla="*/ 35 w 544"/>
                    <a:gd name="T91" fmla="*/ 3 h 306"/>
                    <a:gd name="T92" fmla="*/ 14 w 544"/>
                    <a:gd name="T93" fmla="*/ 2 h 306"/>
                    <a:gd name="T94" fmla="*/ 7 w 544"/>
                    <a:gd name="T95" fmla="*/ 21 h 306"/>
                    <a:gd name="T96" fmla="*/ 1 w 544"/>
                    <a:gd name="T97" fmla="*/ 44 h 306"/>
                    <a:gd name="T98" fmla="*/ 0 w 544"/>
                    <a:gd name="T99" fmla="*/ 73 h 306"/>
                    <a:gd name="T100" fmla="*/ 14 w 544"/>
                    <a:gd name="T101" fmla="*/ 114 h 3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4"/>
                    <a:gd name="T154" fmla="*/ 0 h 306"/>
                    <a:gd name="T155" fmla="*/ 544 w 544"/>
                    <a:gd name="T156" fmla="*/ 306 h 3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4" h="306">
                      <a:moveTo>
                        <a:pt x="32" y="138"/>
                      </a:moveTo>
                      <a:lnTo>
                        <a:pt x="34" y="145"/>
                      </a:lnTo>
                      <a:lnTo>
                        <a:pt x="37" y="152"/>
                      </a:lnTo>
                      <a:lnTo>
                        <a:pt x="41" y="158"/>
                      </a:lnTo>
                      <a:lnTo>
                        <a:pt x="45" y="165"/>
                      </a:lnTo>
                      <a:lnTo>
                        <a:pt x="49" y="171"/>
                      </a:lnTo>
                      <a:lnTo>
                        <a:pt x="53" y="178"/>
                      </a:lnTo>
                      <a:lnTo>
                        <a:pt x="58" y="184"/>
                      </a:lnTo>
                      <a:lnTo>
                        <a:pt x="64" y="190"/>
                      </a:lnTo>
                      <a:lnTo>
                        <a:pt x="76" y="203"/>
                      </a:lnTo>
                      <a:lnTo>
                        <a:pt x="86" y="216"/>
                      </a:lnTo>
                      <a:lnTo>
                        <a:pt x="96" y="230"/>
                      </a:lnTo>
                      <a:lnTo>
                        <a:pt x="106" y="245"/>
                      </a:lnTo>
                      <a:lnTo>
                        <a:pt x="111" y="253"/>
                      </a:lnTo>
                      <a:lnTo>
                        <a:pt x="115" y="262"/>
                      </a:lnTo>
                      <a:lnTo>
                        <a:pt x="119" y="270"/>
                      </a:lnTo>
                      <a:lnTo>
                        <a:pt x="121" y="279"/>
                      </a:lnTo>
                      <a:lnTo>
                        <a:pt x="122" y="283"/>
                      </a:lnTo>
                      <a:lnTo>
                        <a:pt x="124" y="286"/>
                      </a:lnTo>
                      <a:lnTo>
                        <a:pt x="126" y="289"/>
                      </a:lnTo>
                      <a:lnTo>
                        <a:pt x="128" y="292"/>
                      </a:lnTo>
                      <a:lnTo>
                        <a:pt x="131" y="293"/>
                      </a:lnTo>
                      <a:lnTo>
                        <a:pt x="134" y="295"/>
                      </a:lnTo>
                      <a:lnTo>
                        <a:pt x="139" y="296"/>
                      </a:lnTo>
                      <a:lnTo>
                        <a:pt x="143" y="297"/>
                      </a:lnTo>
                      <a:lnTo>
                        <a:pt x="164" y="298"/>
                      </a:lnTo>
                      <a:lnTo>
                        <a:pt x="186" y="298"/>
                      </a:lnTo>
                      <a:lnTo>
                        <a:pt x="197" y="296"/>
                      </a:lnTo>
                      <a:lnTo>
                        <a:pt x="207" y="296"/>
                      </a:lnTo>
                      <a:lnTo>
                        <a:pt x="229" y="292"/>
                      </a:lnTo>
                      <a:lnTo>
                        <a:pt x="285" y="283"/>
                      </a:lnTo>
                      <a:lnTo>
                        <a:pt x="343" y="272"/>
                      </a:lnTo>
                      <a:lnTo>
                        <a:pt x="346" y="275"/>
                      </a:lnTo>
                      <a:lnTo>
                        <a:pt x="348" y="277"/>
                      </a:lnTo>
                      <a:lnTo>
                        <a:pt x="350" y="278"/>
                      </a:lnTo>
                      <a:lnTo>
                        <a:pt x="353" y="284"/>
                      </a:lnTo>
                      <a:lnTo>
                        <a:pt x="359" y="289"/>
                      </a:lnTo>
                      <a:lnTo>
                        <a:pt x="363" y="293"/>
                      </a:lnTo>
                      <a:lnTo>
                        <a:pt x="368" y="298"/>
                      </a:lnTo>
                      <a:lnTo>
                        <a:pt x="374" y="300"/>
                      </a:lnTo>
                      <a:lnTo>
                        <a:pt x="380" y="303"/>
                      </a:lnTo>
                      <a:lnTo>
                        <a:pt x="385" y="305"/>
                      </a:lnTo>
                      <a:lnTo>
                        <a:pt x="392" y="306"/>
                      </a:lnTo>
                      <a:lnTo>
                        <a:pt x="395" y="304"/>
                      </a:lnTo>
                      <a:lnTo>
                        <a:pt x="397" y="302"/>
                      </a:lnTo>
                      <a:lnTo>
                        <a:pt x="398" y="300"/>
                      </a:lnTo>
                      <a:lnTo>
                        <a:pt x="398" y="299"/>
                      </a:lnTo>
                      <a:lnTo>
                        <a:pt x="399" y="299"/>
                      </a:lnTo>
                      <a:lnTo>
                        <a:pt x="401" y="298"/>
                      </a:lnTo>
                      <a:lnTo>
                        <a:pt x="402" y="294"/>
                      </a:lnTo>
                      <a:lnTo>
                        <a:pt x="402" y="292"/>
                      </a:lnTo>
                      <a:lnTo>
                        <a:pt x="402" y="291"/>
                      </a:lnTo>
                      <a:lnTo>
                        <a:pt x="402" y="290"/>
                      </a:lnTo>
                      <a:lnTo>
                        <a:pt x="402" y="289"/>
                      </a:lnTo>
                      <a:lnTo>
                        <a:pt x="401" y="285"/>
                      </a:lnTo>
                      <a:lnTo>
                        <a:pt x="398" y="280"/>
                      </a:lnTo>
                      <a:lnTo>
                        <a:pt x="396" y="275"/>
                      </a:lnTo>
                      <a:lnTo>
                        <a:pt x="389" y="265"/>
                      </a:lnTo>
                      <a:lnTo>
                        <a:pt x="416" y="265"/>
                      </a:lnTo>
                      <a:lnTo>
                        <a:pt x="422" y="272"/>
                      </a:lnTo>
                      <a:lnTo>
                        <a:pt x="430" y="279"/>
                      </a:lnTo>
                      <a:lnTo>
                        <a:pt x="437" y="285"/>
                      </a:lnTo>
                      <a:lnTo>
                        <a:pt x="445" y="291"/>
                      </a:lnTo>
                      <a:lnTo>
                        <a:pt x="454" y="294"/>
                      </a:lnTo>
                      <a:lnTo>
                        <a:pt x="463" y="298"/>
                      </a:lnTo>
                      <a:lnTo>
                        <a:pt x="472" y="301"/>
                      </a:lnTo>
                      <a:lnTo>
                        <a:pt x="481" y="303"/>
                      </a:lnTo>
                      <a:lnTo>
                        <a:pt x="482" y="303"/>
                      </a:lnTo>
                      <a:lnTo>
                        <a:pt x="482" y="302"/>
                      </a:lnTo>
                      <a:lnTo>
                        <a:pt x="484" y="301"/>
                      </a:lnTo>
                      <a:lnTo>
                        <a:pt x="485" y="300"/>
                      </a:lnTo>
                      <a:lnTo>
                        <a:pt x="487" y="299"/>
                      </a:lnTo>
                      <a:lnTo>
                        <a:pt x="487" y="298"/>
                      </a:lnTo>
                      <a:lnTo>
                        <a:pt x="489" y="297"/>
                      </a:lnTo>
                      <a:lnTo>
                        <a:pt x="490" y="294"/>
                      </a:lnTo>
                      <a:lnTo>
                        <a:pt x="490" y="292"/>
                      </a:lnTo>
                      <a:lnTo>
                        <a:pt x="491" y="291"/>
                      </a:lnTo>
                      <a:lnTo>
                        <a:pt x="490" y="290"/>
                      </a:lnTo>
                      <a:lnTo>
                        <a:pt x="490" y="289"/>
                      </a:lnTo>
                      <a:lnTo>
                        <a:pt x="490" y="287"/>
                      </a:lnTo>
                      <a:lnTo>
                        <a:pt x="487" y="280"/>
                      </a:lnTo>
                      <a:lnTo>
                        <a:pt x="484" y="273"/>
                      </a:lnTo>
                      <a:lnTo>
                        <a:pt x="480" y="267"/>
                      </a:lnTo>
                      <a:lnTo>
                        <a:pt x="475" y="261"/>
                      </a:lnTo>
                      <a:lnTo>
                        <a:pt x="470" y="256"/>
                      </a:lnTo>
                      <a:lnTo>
                        <a:pt x="464" y="251"/>
                      </a:lnTo>
                      <a:lnTo>
                        <a:pt x="458" y="247"/>
                      </a:lnTo>
                      <a:lnTo>
                        <a:pt x="451" y="243"/>
                      </a:lnTo>
                      <a:lnTo>
                        <a:pt x="454" y="243"/>
                      </a:lnTo>
                      <a:lnTo>
                        <a:pt x="458" y="245"/>
                      </a:lnTo>
                      <a:lnTo>
                        <a:pt x="466" y="249"/>
                      </a:lnTo>
                      <a:lnTo>
                        <a:pt x="476" y="252"/>
                      </a:lnTo>
                      <a:lnTo>
                        <a:pt x="486" y="255"/>
                      </a:lnTo>
                      <a:lnTo>
                        <a:pt x="495" y="256"/>
                      </a:lnTo>
                      <a:lnTo>
                        <a:pt x="498" y="258"/>
                      </a:lnTo>
                      <a:lnTo>
                        <a:pt x="509" y="262"/>
                      </a:lnTo>
                      <a:lnTo>
                        <a:pt x="512" y="265"/>
                      </a:lnTo>
                      <a:lnTo>
                        <a:pt x="514" y="268"/>
                      </a:lnTo>
                      <a:lnTo>
                        <a:pt x="516" y="270"/>
                      </a:lnTo>
                      <a:lnTo>
                        <a:pt x="518" y="270"/>
                      </a:lnTo>
                      <a:lnTo>
                        <a:pt x="522" y="272"/>
                      </a:lnTo>
                      <a:lnTo>
                        <a:pt x="527" y="272"/>
                      </a:lnTo>
                      <a:lnTo>
                        <a:pt x="534" y="272"/>
                      </a:lnTo>
                      <a:lnTo>
                        <a:pt x="536" y="270"/>
                      </a:lnTo>
                      <a:lnTo>
                        <a:pt x="538" y="269"/>
                      </a:lnTo>
                      <a:lnTo>
                        <a:pt x="540" y="267"/>
                      </a:lnTo>
                      <a:lnTo>
                        <a:pt x="543" y="265"/>
                      </a:lnTo>
                      <a:lnTo>
                        <a:pt x="544" y="262"/>
                      </a:lnTo>
                      <a:lnTo>
                        <a:pt x="544" y="259"/>
                      </a:lnTo>
                      <a:lnTo>
                        <a:pt x="544" y="256"/>
                      </a:lnTo>
                      <a:lnTo>
                        <a:pt x="543" y="254"/>
                      </a:lnTo>
                      <a:lnTo>
                        <a:pt x="539" y="248"/>
                      </a:lnTo>
                      <a:lnTo>
                        <a:pt x="536" y="242"/>
                      </a:lnTo>
                      <a:lnTo>
                        <a:pt x="531" y="236"/>
                      </a:lnTo>
                      <a:lnTo>
                        <a:pt x="527" y="231"/>
                      </a:lnTo>
                      <a:lnTo>
                        <a:pt x="523" y="227"/>
                      </a:lnTo>
                      <a:lnTo>
                        <a:pt x="518" y="222"/>
                      </a:lnTo>
                      <a:lnTo>
                        <a:pt x="513" y="219"/>
                      </a:lnTo>
                      <a:lnTo>
                        <a:pt x="508" y="215"/>
                      </a:lnTo>
                      <a:lnTo>
                        <a:pt x="502" y="212"/>
                      </a:lnTo>
                      <a:lnTo>
                        <a:pt x="496" y="210"/>
                      </a:lnTo>
                      <a:lnTo>
                        <a:pt x="490" y="207"/>
                      </a:lnTo>
                      <a:lnTo>
                        <a:pt x="484" y="206"/>
                      </a:lnTo>
                      <a:lnTo>
                        <a:pt x="477" y="204"/>
                      </a:lnTo>
                      <a:lnTo>
                        <a:pt x="470" y="203"/>
                      </a:lnTo>
                      <a:lnTo>
                        <a:pt x="463" y="203"/>
                      </a:lnTo>
                      <a:lnTo>
                        <a:pt x="455" y="203"/>
                      </a:lnTo>
                      <a:lnTo>
                        <a:pt x="439" y="204"/>
                      </a:lnTo>
                      <a:lnTo>
                        <a:pt x="424" y="206"/>
                      </a:lnTo>
                      <a:lnTo>
                        <a:pt x="386" y="216"/>
                      </a:lnTo>
                      <a:lnTo>
                        <a:pt x="367" y="222"/>
                      </a:lnTo>
                      <a:lnTo>
                        <a:pt x="348" y="228"/>
                      </a:lnTo>
                      <a:lnTo>
                        <a:pt x="331" y="234"/>
                      </a:lnTo>
                      <a:lnTo>
                        <a:pt x="329" y="234"/>
                      </a:lnTo>
                      <a:lnTo>
                        <a:pt x="328" y="235"/>
                      </a:lnTo>
                      <a:lnTo>
                        <a:pt x="325" y="235"/>
                      </a:lnTo>
                      <a:lnTo>
                        <a:pt x="322" y="236"/>
                      </a:lnTo>
                      <a:lnTo>
                        <a:pt x="313" y="239"/>
                      </a:lnTo>
                      <a:lnTo>
                        <a:pt x="296" y="242"/>
                      </a:lnTo>
                      <a:lnTo>
                        <a:pt x="287" y="244"/>
                      </a:lnTo>
                      <a:lnTo>
                        <a:pt x="279" y="246"/>
                      </a:lnTo>
                      <a:lnTo>
                        <a:pt x="261" y="248"/>
                      </a:lnTo>
                      <a:lnTo>
                        <a:pt x="243" y="249"/>
                      </a:lnTo>
                      <a:lnTo>
                        <a:pt x="225" y="249"/>
                      </a:lnTo>
                      <a:lnTo>
                        <a:pt x="216" y="249"/>
                      </a:lnTo>
                      <a:lnTo>
                        <a:pt x="214" y="248"/>
                      </a:lnTo>
                      <a:lnTo>
                        <a:pt x="213" y="248"/>
                      </a:lnTo>
                      <a:lnTo>
                        <a:pt x="211" y="248"/>
                      </a:lnTo>
                      <a:lnTo>
                        <a:pt x="207" y="248"/>
                      </a:lnTo>
                      <a:lnTo>
                        <a:pt x="198" y="247"/>
                      </a:lnTo>
                      <a:lnTo>
                        <a:pt x="191" y="244"/>
                      </a:lnTo>
                      <a:lnTo>
                        <a:pt x="183" y="241"/>
                      </a:lnTo>
                      <a:lnTo>
                        <a:pt x="177" y="235"/>
                      </a:lnTo>
                      <a:lnTo>
                        <a:pt x="165" y="226"/>
                      </a:lnTo>
                      <a:lnTo>
                        <a:pt x="154" y="215"/>
                      </a:lnTo>
                      <a:lnTo>
                        <a:pt x="144" y="204"/>
                      </a:lnTo>
                      <a:lnTo>
                        <a:pt x="135" y="192"/>
                      </a:lnTo>
                      <a:lnTo>
                        <a:pt x="131" y="186"/>
                      </a:lnTo>
                      <a:lnTo>
                        <a:pt x="127" y="180"/>
                      </a:lnTo>
                      <a:lnTo>
                        <a:pt x="120" y="167"/>
                      </a:lnTo>
                      <a:lnTo>
                        <a:pt x="113" y="154"/>
                      </a:lnTo>
                      <a:lnTo>
                        <a:pt x="106" y="141"/>
                      </a:lnTo>
                      <a:lnTo>
                        <a:pt x="103" y="118"/>
                      </a:lnTo>
                      <a:lnTo>
                        <a:pt x="99" y="96"/>
                      </a:lnTo>
                      <a:lnTo>
                        <a:pt x="92" y="75"/>
                      </a:lnTo>
                      <a:lnTo>
                        <a:pt x="86" y="54"/>
                      </a:lnTo>
                      <a:lnTo>
                        <a:pt x="84" y="48"/>
                      </a:lnTo>
                      <a:lnTo>
                        <a:pt x="81" y="43"/>
                      </a:lnTo>
                      <a:lnTo>
                        <a:pt x="78" y="37"/>
                      </a:lnTo>
                      <a:lnTo>
                        <a:pt x="76" y="33"/>
                      </a:lnTo>
                      <a:lnTo>
                        <a:pt x="72" y="28"/>
                      </a:lnTo>
                      <a:lnTo>
                        <a:pt x="69" y="23"/>
                      </a:lnTo>
                      <a:lnTo>
                        <a:pt x="64" y="20"/>
                      </a:lnTo>
                      <a:lnTo>
                        <a:pt x="60" y="16"/>
                      </a:lnTo>
                      <a:lnTo>
                        <a:pt x="56" y="13"/>
                      </a:lnTo>
                      <a:lnTo>
                        <a:pt x="51" y="10"/>
                      </a:lnTo>
                      <a:lnTo>
                        <a:pt x="41" y="6"/>
                      </a:lnTo>
                      <a:lnTo>
                        <a:pt x="35" y="3"/>
                      </a:lnTo>
                      <a:lnTo>
                        <a:pt x="29" y="2"/>
                      </a:lnTo>
                      <a:lnTo>
                        <a:pt x="23" y="1"/>
                      </a:lnTo>
                      <a:lnTo>
                        <a:pt x="17" y="0"/>
                      </a:lnTo>
                      <a:lnTo>
                        <a:pt x="14" y="2"/>
                      </a:lnTo>
                      <a:lnTo>
                        <a:pt x="11" y="5"/>
                      </a:lnTo>
                      <a:lnTo>
                        <a:pt x="9" y="8"/>
                      </a:lnTo>
                      <a:lnTo>
                        <a:pt x="8" y="13"/>
                      </a:lnTo>
                      <a:lnTo>
                        <a:pt x="7" y="21"/>
                      </a:lnTo>
                      <a:lnTo>
                        <a:pt x="6" y="22"/>
                      </a:lnTo>
                      <a:lnTo>
                        <a:pt x="6" y="24"/>
                      </a:lnTo>
                      <a:lnTo>
                        <a:pt x="5" y="28"/>
                      </a:lnTo>
                      <a:lnTo>
                        <a:pt x="1" y="44"/>
                      </a:lnTo>
                      <a:lnTo>
                        <a:pt x="0" y="51"/>
                      </a:lnTo>
                      <a:lnTo>
                        <a:pt x="0" y="59"/>
                      </a:lnTo>
                      <a:lnTo>
                        <a:pt x="0" y="66"/>
                      </a:lnTo>
                      <a:lnTo>
                        <a:pt x="0" y="73"/>
                      </a:lnTo>
                      <a:lnTo>
                        <a:pt x="4" y="87"/>
                      </a:lnTo>
                      <a:lnTo>
                        <a:pt x="7" y="100"/>
                      </a:lnTo>
                      <a:lnTo>
                        <a:pt x="10" y="107"/>
                      </a:lnTo>
                      <a:lnTo>
                        <a:pt x="14" y="114"/>
                      </a:lnTo>
                      <a:lnTo>
                        <a:pt x="21" y="126"/>
                      </a:lnTo>
                      <a:lnTo>
                        <a:pt x="26" y="132"/>
                      </a:lnTo>
                      <a:lnTo>
                        <a:pt x="32" y="13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74" name="Freeform 69"/>
                <p:cNvSpPr>
                  <a:spLocks noChangeAspect="1"/>
                </p:cNvSpPr>
                <p:nvPr/>
              </p:nvSpPr>
              <p:spPr bwMode="auto">
                <a:xfrm>
                  <a:off x="2836" y="3137"/>
                  <a:ext cx="760" cy="438"/>
                </a:xfrm>
                <a:custGeom>
                  <a:avLst/>
                  <a:gdLst>
                    <a:gd name="T0" fmla="*/ 753 w 760"/>
                    <a:gd name="T1" fmla="*/ 23 h 438"/>
                    <a:gd name="T2" fmla="*/ 731 w 760"/>
                    <a:gd name="T3" fmla="*/ 4 h 438"/>
                    <a:gd name="T4" fmla="*/ 704 w 760"/>
                    <a:gd name="T5" fmla="*/ 0 h 438"/>
                    <a:gd name="T6" fmla="*/ 659 w 760"/>
                    <a:gd name="T7" fmla="*/ 16 h 438"/>
                    <a:gd name="T8" fmla="*/ 632 w 760"/>
                    <a:gd name="T9" fmla="*/ 46 h 438"/>
                    <a:gd name="T10" fmla="*/ 576 w 760"/>
                    <a:gd name="T11" fmla="*/ 208 h 438"/>
                    <a:gd name="T12" fmla="*/ 532 w 760"/>
                    <a:gd name="T13" fmla="*/ 313 h 438"/>
                    <a:gd name="T14" fmla="*/ 517 w 760"/>
                    <a:gd name="T15" fmla="*/ 341 h 438"/>
                    <a:gd name="T16" fmla="*/ 499 w 760"/>
                    <a:gd name="T17" fmla="*/ 357 h 438"/>
                    <a:gd name="T18" fmla="*/ 484 w 760"/>
                    <a:gd name="T19" fmla="*/ 364 h 438"/>
                    <a:gd name="T20" fmla="*/ 467 w 760"/>
                    <a:gd name="T21" fmla="*/ 364 h 438"/>
                    <a:gd name="T22" fmla="*/ 432 w 760"/>
                    <a:gd name="T23" fmla="*/ 330 h 438"/>
                    <a:gd name="T24" fmla="*/ 378 w 760"/>
                    <a:gd name="T25" fmla="*/ 283 h 438"/>
                    <a:gd name="T26" fmla="*/ 322 w 760"/>
                    <a:gd name="T27" fmla="*/ 250 h 438"/>
                    <a:gd name="T28" fmla="*/ 292 w 760"/>
                    <a:gd name="T29" fmla="*/ 224 h 438"/>
                    <a:gd name="T30" fmla="*/ 262 w 760"/>
                    <a:gd name="T31" fmla="*/ 182 h 438"/>
                    <a:gd name="T32" fmla="*/ 246 w 760"/>
                    <a:gd name="T33" fmla="*/ 126 h 438"/>
                    <a:gd name="T34" fmla="*/ 231 w 760"/>
                    <a:gd name="T35" fmla="*/ 97 h 438"/>
                    <a:gd name="T36" fmla="*/ 196 w 760"/>
                    <a:gd name="T37" fmla="*/ 89 h 438"/>
                    <a:gd name="T38" fmla="*/ 164 w 760"/>
                    <a:gd name="T39" fmla="*/ 111 h 438"/>
                    <a:gd name="T40" fmla="*/ 106 w 760"/>
                    <a:gd name="T41" fmla="*/ 174 h 438"/>
                    <a:gd name="T42" fmla="*/ 66 w 760"/>
                    <a:gd name="T43" fmla="*/ 208 h 438"/>
                    <a:gd name="T44" fmla="*/ 47 w 760"/>
                    <a:gd name="T45" fmla="*/ 219 h 438"/>
                    <a:gd name="T46" fmla="*/ 32 w 760"/>
                    <a:gd name="T47" fmla="*/ 225 h 438"/>
                    <a:gd name="T48" fmla="*/ 13 w 760"/>
                    <a:gd name="T49" fmla="*/ 237 h 438"/>
                    <a:gd name="T50" fmla="*/ 2 w 760"/>
                    <a:gd name="T51" fmla="*/ 269 h 438"/>
                    <a:gd name="T52" fmla="*/ 4 w 760"/>
                    <a:gd name="T53" fmla="*/ 314 h 438"/>
                    <a:gd name="T54" fmla="*/ 15 w 760"/>
                    <a:gd name="T55" fmla="*/ 336 h 438"/>
                    <a:gd name="T56" fmla="*/ 38 w 760"/>
                    <a:gd name="T57" fmla="*/ 352 h 438"/>
                    <a:gd name="T58" fmla="*/ 63 w 760"/>
                    <a:gd name="T59" fmla="*/ 356 h 438"/>
                    <a:gd name="T60" fmla="*/ 88 w 760"/>
                    <a:gd name="T61" fmla="*/ 344 h 438"/>
                    <a:gd name="T62" fmla="*/ 89 w 760"/>
                    <a:gd name="T63" fmla="*/ 341 h 438"/>
                    <a:gd name="T64" fmla="*/ 129 w 760"/>
                    <a:gd name="T65" fmla="*/ 258 h 438"/>
                    <a:gd name="T66" fmla="*/ 140 w 760"/>
                    <a:gd name="T67" fmla="*/ 239 h 438"/>
                    <a:gd name="T68" fmla="*/ 169 w 760"/>
                    <a:gd name="T69" fmla="*/ 204 h 438"/>
                    <a:gd name="T70" fmla="*/ 222 w 760"/>
                    <a:gd name="T71" fmla="*/ 234 h 438"/>
                    <a:gd name="T72" fmla="*/ 294 w 760"/>
                    <a:gd name="T73" fmla="*/ 334 h 438"/>
                    <a:gd name="T74" fmla="*/ 338 w 760"/>
                    <a:gd name="T75" fmla="*/ 381 h 438"/>
                    <a:gd name="T76" fmla="*/ 387 w 760"/>
                    <a:gd name="T77" fmla="*/ 412 h 438"/>
                    <a:gd name="T78" fmla="*/ 457 w 760"/>
                    <a:gd name="T79" fmla="*/ 435 h 438"/>
                    <a:gd name="T80" fmla="*/ 501 w 760"/>
                    <a:gd name="T81" fmla="*/ 435 h 438"/>
                    <a:gd name="T82" fmla="*/ 529 w 760"/>
                    <a:gd name="T83" fmla="*/ 426 h 438"/>
                    <a:gd name="T84" fmla="*/ 542 w 760"/>
                    <a:gd name="T85" fmla="*/ 419 h 438"/>
                    <a:gd name="T86" fmla="*/ 588 w 760"/>
                    <a:gd name="T87" fmla="*/ 377 h 438"/>
                    <a:gd name="T88" fmla="*/ 623 w 760"/>
                    <a:gd name="T89" fmla="*/ 332 h 438"/>
                    <a:gd name="T90" fmla="*/ 666 w 760"/>
                    <a:gd name="T91" fmla="*/ 264 h 438"/>
                    <a:gd name="T92" fmla="*/ 687 w 760"/>
                    <a:gd name="T93" fmla="*/ 224 h 438"/>
                    <a:gd name="T94" fmla="*/ 730 w 760"/>
                    <a:gd name="T95" fmla="*/ 159 h 438"/>
                    <a:gd name="T96" fmla="*/ 733 w 760"/>
                    <a:gd name="T97" fmla="*/ 157 h 438"/>
                    <a:gd name="T98" fmla="*/ 749 w 760"/>
                    <a:gd name="T99" fmla="*/ 123 h 438"/>
                    <a:gd name="T100" fmla="*/ 751 w 760"/>
                    <a:gd name="T101" fmla="*/ 113 h 438"/>
                    <a:gd name="T102" fmla="*/ 758 w 760"/>
                    <a:gd name="T103" fmla="*/ 79 h 438"/>
                    <a:gd name="T104" fmla="*/ 760 w 760"/>
                    <a:gd name="T105" fmla="*/ 59 h 4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0"/>
                    <a:gd name="T160" fmla="*/ 0 h 438"/>
                    <a:gd name="T161" fmla="*/ 760 w 760"/>
                    <a:gd name="T162" fmla="*/ 438 h 4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0" h="438">
                      <a:moveTo>
                        <a:pt x="759" y="39"/>
                      </a:moveTo>
                      <a:lnTo>
                        <a:pt x="757" y="34"/>
                      </a:lnTo>
                      <a:lnTo>
                        <a:pt x="756" y="30"/>
                      </a:lnTo>
                      <a:lnTo>
                        <a:pt x="755" y="26"/>
                      </a:lnTo>
                      <a:lnTo>
                        <a:pt x="753" y="23"/>
                      </a:lnTo>
                      <a:lnTo>
                        <a:pt x="749" y="16"/>
                      </a:lnTo>
                      <a:lnTo>
                        <a:pt x="744" y="11"/>
                      </a:lnTo>
                      <a:lnTo>
                        <a:pt x="737" y="6"/>
                      </a:lnTo>
                      <a:lnTo>
                        <a:pt x="734" y="4"/>
                      </a:lnTo>
                      <a:lnTo>
                        <a:pt x="731" y="4"/>
                      </a:lnTo>
                      <a:lnTo>
                        <a:pt x="727" y="2"/>
                      </a:lnTo>
                      <a:lnTo>
                        <a:pt x="723" y="1"/>
                      </a:lnTo>
                      <a:lnTo>
                        <a:pt x="719" y="0"/>
                      </a:lnTo>
                      <a:lnTo>
                        <a:pt x="714" y="0"/>
                      </a:lnTo>
                      <a:lnTo>
                        <a:pt x="704" y="0"/>
                      </a:lnTo>
                      <a:lnTo>
                        <a:pt x="694" y="2"/>
                      </a:lnTo>
                      <a:lnTo>
                        <a:pt x="685" y="4"/>
                      </a:lnTo>
                      <a:lnTo>
                        <a:pt x="676" y="7"/>
                      </a:lnTo>
                      <a:lnTo>
                        <a:pt x="668" y="11"/>
                      </a:lnTo>
                      <a:lnTo>
                        <a:pt x="659" y="16"/>
                      </a:lnTo>
                      <a:lnTo>
                        <a:pt x="652" y="21"/>
                      </a:lnTo>
                      <a:lnTo>
                        <a:pt x="645" y="29"/>
                      </a:lnTo>
                      <a:lnTo>
                        <a:pt x="640" y="34"/>
                      </a:lnTo>
                      <a:lnTo>
                        <a:pt x="636" y="40"/>
                      </a:lnTo>
                      <a:lnTo>
                        <a:pt x="632" y="46"/>
                      </a:lnTo>
                      <a:lnTo>
                        <a:pt x="630" y="53"/>
                      </a:lnTo>
                      <a:lnTo>
                        <a:pt x="617" y="88"/>
                      </a:lnTo>
                      <a:lnTo>
                        <a:pt x="605" y="123"/>
                      </a:lnTo>
                      <a:lnTo>
                        <a:pt x="591" y="166"/>
                      </a:lnTo>
                      <a:lnTo>
                        <a:pt x="576" y="208"/>
                      </a:lnTo>
                      <a:lnTo>
                        <a:pt x="553" y="269"/>
                      </a:lnTo>
                      <a:lnTo>
                        <a:pt x="545" y="287"/>
                      </a:lnTo>
                      <a:lnTo>
                        <a:pt x="541" y="296"/>
                      </a:lnTo>
                      <a:lnTo>
                        <a:pt x="538" y="305"/>
                      </a:lnTo>
                      <a:lnTo>
                        <a:pt x="532" y="313"/>
                      </a:lnTo>
                      <a:lnTo>
                        <a:pt x="531" y="317"/>
                      </a:lnTo>
                      <a:lnTo>
                        <a:pt x="528" y="321"/>
                      </a:lnTo>
                      <a:lnTo>
                        <a:pt x="518" y="339"/>
                      </a:lnTo>
                      <a:lnTo>
                        <a:pt x="517" y="339"/>
                      </a:lnTo>
                      <a:lnTo>
                        <a:pt x="517" y="341"/>
                      </a:lnTo>
                      <a:lnTo>
                        <a:pt x="516" y="343"/>
                      </a:lnTo>
                      <a:lnTo>
                        <a:pt x="513" y="346"/>
                      </a:lnTo>
                      <a:lnTo>
                        <a:pt x="510" y="350"/>
                      </a:lnTo>
                      <a:lnTo>
                        <a:pt x="506" y="353"/>
                      </a:lnTo>
                      <a:lnTo>
                        <a:pt x="499" y="357"/>
                      </a:lnTo>
                      <a:lnTo>
                        <a:pt x="496" y="360"/>
                      </a:lnTo>
                      <a:lnTo>
                        <a:pt x="492" y="362"/>
                      </a:lnTo>
                      <a:lnTo>
                        <a:pt x="488" y="363"/>
                      </a:lnTo>
                      <a:lnTo>
                        <a:pt x="486" y="364"/>
                      </a:lnTo>
                      <a:lnTo>
                        <a:pt x="484" y="364"/>
                      </a:lnTo>
                      <a:lnTo>
                        <a:pt x="475" y="364"/>
                      </a:lnTo>
                      <a:lnTo>
                        <a:pt x="473" y="364"/>
                      </a:lnTo>
                      <a:lnTo>
                        <a:pt x="471" y="364"/>
                      </a:lnTo>
                      <a:lnTo>
                        <a:pt x="467" y="364"/>
                      </a:lnTo>
                      <a:lnTo>
                        <a:pt x="462" y="364"/>
                      </a:lnTo>
                      <a:lnTo>
                        <a:pt x="458" y="363"/>
                      </a:lnTo>
                      <a:lnTo>
                        <a:pt x="445" y="346"/>
                      </a:lnTo>
                      <a:lnTo>
                        <a:pt x="438" y="338"/>
                      </a:lnTo>
                      <a:lnTo>
                        <a:pt x="432" y="330"/>
                      </a:lnTo>
                      <a:lnTo>
                        <a:pt x="424" y="323"/>
                      </a:lnTo>
                      <a:lnTo>
                        <a:pt x="417" y="316"/>
                      </a:lnTo>
                      <a:lnTo>
                        <a:pt x="402" y="302"/>
                      </a:lnTo>
                      <a:lnTo>
                        <a:pt x="386" y="289"/>
                      </a:lnTo>
                      <a:lnTo>
                        <a:pt x="378" y="283"/>
                      </a:lnTo>
                      <a:lnTo>
                        <a:pt x="370" y="278"/>
                      </a:lnTo>
                      <a:lnTo>
                        <a:pt x="353" y="266"/>
                      </a:lnTo>
                      <a:lnTo>
                        <a:pt x="344" y="262"/>
                      </a:lnTo>
                      <a:lnTo>
                        <a:pt x="335" y="257"/>
                      </a:lnTo>
                      <a:lnTo>
                        <a:pt x="322" y="250"/>
                      </a:lnTo>
                      <a:lnTo>
                        <a:pt x="316" y="245"/>
                      </a:lnTo>
                      <a:lnTo>
                        <a:pt x="310" y="241"/>
                      </a:lnTo>
                      <a:lnTo>
                        <a:pt x="304" y="236"/>
                      </a:lnTo>
                      <a:lnTo>
                        <a:pt x="298" y="230"/>
                      </a:lnTo>
                      <a:lnTo>
                        <a:pt x="292" y="224"/>
                      </a:lnTo>
                      <a:lnTo>
                        <a:pt x="287" y="219"/>
                      </a:lnTo>
                      <a:lnTo>
                        <a:pt x="282" y="214"/>
                      </a:lnTo>
                      <a:lnTo>
                        <a:pt x="278" y="208"/>
                      </a:lnTo>
                      <a:lnTo>
                        <a:pt x="270" y="195"/>
                      </a:lnTo>
                      <a:lnTo>
                        <a:pt x="262" y="182"/>
                      </a:lnTo>
                      <a:lnTo>
                        <a:pt x="259" y="175"/>
                      </a:lnTo>
                      <a:lnTo>
                        <a:pt x="257" y="169"/>
                      </a:lnTo>
                      <a:lnTo>
                        <a:pt x="252" y="155"/>
                      </a:lnTo>
                      <a:lnTo>
                        <a:pt x="250" y="140"/>
                      </a:lnTo>
                      <a:lnTo>
                        <a:pt x="246" y="126"/>
                      </a:lnTo>
                      <a:lnTo>
                        <a:pt x="243" y="114"/>
                      </a:lnTo>
                      <a:lnTo>
                        <a:pt x="241" y="109"/>
                      </a:lnTo>
                      <a:lnTo>
                        <a:pt x="238" y="104"/>
                      </a:lnTo>
                      <a:lnTo>
                        <a:pt x="235" y="101"/>
                      </a:lnTo>
                      <a:lnTo>
                        <a:pt x="231" y="97"/>
                      </a:lnTo>
                      <a:lnTo>
                        <a:pt x="227" y="95"/>
                      </a:lnTo>
                      <a:lnTo>
                        <a:pt x="222" y="93"/>
                      </a:lnTo>
                      <a:lnTo>
                        <a:pt x="212" y="90"/>
                      </a:lnTo>
                      <a:lnTo>
                        <a:pt x="204" y="89"/>
                      </a:lnTo>
                      <a:lnTo>
                        <a:pt x="196" y="89"/>
                      </a:lnTo>
                      <a:lnTo>
                        <a:pt x="189" y="91"/>
                      </a:lnTo>
                      <a:lnTo>
                        <a:pt x="181" y="95"/>
                      </a:lnTo>
                      <a:lnTo>
                        <a:pt x="175" y="98"/>
                      </a:lnTo>
                      <a:lnTo>
                        <a:pt x="169" y="104"/>
                      </a:lnTo>
                      <a:lnTo>
                        <a:pt x="164" y="111"/>
                      </a:lnTo>
                      <a:lnTo>
                        <a:pt x="153" y="124"/>
                      </a:lnTo>
                      <a:lnTo>
                        <a:pt x="142" y="138"/>
                      </a:lnTo>
                      <a:lnTo>
                        <a:pt x="130" y="150"/>
                      </a:lnTo>
                      <a:lnTo>
                        <a:pt x="118" y="162"/>
                      </a:lnTo>
                      <a:lnTo>
                        <a:pt x="106" y="174"/>
                      </a:lnTo>
                      <a:lnTo>
                        <a:pt x="99" y="180"/>
                      </a:lnTo>
                      <a:lnTo>
                        <a:pt x="93" y="186"/>
                      </a:lnTo>
                      <a:lnTo>
                        <a:pt x="80" y="197"/>
                      </a:lnTo>
                      <a:lnTo>
                        <a:pt x="73" y="202"/>
                      </a:lnTo>
                      <a:lnTo>
                        <a:pt x="66" y="208"/>
                      </a:lnTo>
                      <a:lnTo>
                        <a:pt x="61" y="210"/>
                      </a:lnTo>
                      <a:lnTo>
                        <a:pt x="59" y="212"/>
                      </a:lnTo>
                      <a:lnTo>
                        <a:pt x="56" y="214"/>
                      </a:lnTo>
                      <a:lnTo>
                        <a:pt x="52" y="216"/>
                      </a:lnTo>
                      <a:lnTo>
                        <a:pt x="47" y="219"/>
                      </a:lnTo>
                      <a:lnTo>
                        <a:pt x="42" y="221"/>
                      </a:lnTo>
                      <a:lnTo>
                        <a:pt x="37" y="223"/>
                      </a:lnTo>
                      <a:lnTo>
                        <a:pt x="34" y="223"/>
                      </a:lnTo>
                      <a:lnTo>
                        <a:pt x="32" y="224"/>
                      </a:lnTo>
                      <a:lnTo>
                        <a:pt x="32" y="225"/>
                      </a:lnTo>
                      <a:lnTo>
                        <a:pt x="27" y="227"/>
                      </a:lnTo>
                      <a:lnTo>
                        <a:pt x="24" y="228"/>
                      </a:lnTo>
                      <a:lnTo>
                        <a:pt x="21" y="229"/>
                      </a:lnTo>
                      <a:lnTo>
                        <a:pt x="17" y="232"/>
                      </a:lnTo>
                      <a:lnTo>
                        <a:pt x="13" y="237"/>
                      </a:lnTo>
                      <a:lnTo>
                        <a:pt x="11" y="239"/>
                      </a:lnTo>
                      <a:lnTo>
                        <a:pt x="10" y="242"/>
                      </a:lnTo>
                      <a:lnTo>
                        <a:pt x="6" y="251"/>
                      </a:lnTo>
                      <a:lnTo>
                        <a:pt x="4" y="260"/>
                      </a:lnTo>
                      <a:lnTo>
                        <a:pt x="2" y="269"/>
                      </a:lnTo>
                      <a:lnTo>
                        <a:pt x="1" y="279"/>
                      </a:lnTo>
                      <a:lnTo>
                        <a:pt x="0" y="287"/>
                      </a:lnTo>
                      <a:lnTo>
                        <a:pt x="1" y="296"/>
                      </a:lnTo>
                      <a:lnTo>
                        <a:pt x="2" y="306"/>
                      </a:lnTo>
                      <a:lnTo>
                        <a:pt x="4" y="314"/>
                      </a:lnTo>
                      <a:lnTo>
                        <a:pt x="5" y="319"/>
                      </a:lnTo>
                      <a:lnTo>
                        <a:pt x="8" y="323"/>
                      </a:lnTo>
                      <a:lnTo>
                        <a:pt x="10" y="328"/>
                      </a:lnTo>
                      <a:lnTo>
                        <a:pt x="12" y="332"/>
                      </a:lnTo>
                      <a:lnTo>
                        <a:pt x="15" y="336"/>
                      </a:lnTo>
                      <a:lnTo>
                        <a:pt x="18" y="339"/>
                      </a:lnTo>
                      <a:lnTo>
                        <a:pt x="22" y="343"/>
                      </a:lnTo>
                      <a:lnTo>
                        <a:pt x="27" y="346"/>
                      </a:lnTo>
                      <a:lnTo>
                        <a:pt x="34" y="350"/>
                      </a:lnTo>
                      <a:lnTo>
                        <a:pt x="38" y="352"/>
                      </a:lnTo>
                      <a:lnTo>
                        <a:pt x="39" y="353"/>
                      </a:lnTo>
                      <a:lnTo>
                        <a:pt x="41" y="354"/>
                      </a:lnTo>
                      <a:lnTo>
                        <a:pt x="48" y="356"/>
                      </a:lnTo>
                      <a:lnTo>
                        <a:pt x="56" y="357"/>
                      </a:lnTo>
                      <a:lnTo>
                        <a:pt x="63" y="356"/>
                      </a:lnTo>
                      <a:lnTo>
                        <a:pt x="67" y="355"/>
                      </a:lnTo>
                      <a:lnTo>
                        <a:pt x="70" y="355"/>
                      </a:lnTo>
                      <a:lnTo>
                        <a:pt x="77" y="351"/>
                      </a:lnTo>
                      <a:lnTo>
                        <a:pt x="85" y="347"/>
                      </a:lnTo>
                      <a:lnTo>
                        <a:pt x="88" y="344"/>
                      </a:lnTo>
                      <a:lnTo>
                        <a:pt x="88" y="343"/>
                      </a:lnTo>
                      <a:lnTo>
                        <a:pt x="89" y="341"/>
                      </a:lnTo>
                      <a:lnTo>
                        <a:pt x="100" y="311"/>
                      </a:lnTo>
                      <a:lnTo>
                        <a:pt x="105" y="297"/>
                      </a:lnTo>
                      <a:lnTo>
                        <a:pt x="111" y="284"/>
                      </a:lnTo>
                      <a:lnTo>
                        <a:pt x="119" y="271"/>
                      </a:lnTo>
                      <a:lnTo>
                        <a:pt x="129" y="258"/>
                      </a:lnTo>
                      <a:lnTo>
                        <a:pt x="131" y="253"/>
                      </a:lnTo>
                      <a:lnTo>
                        <a:pt x="133" y="251"/>
                      </a:lnTo>
                      <a:lnTo>
                        <a:pt x="135" y="249"/>
                      </a:lnTo>
                      <a:lnTo>
                        <a:pt x="137" y="244"/>
                      </a:lnTo>
                      <a:lnTo>
                        <a:pt x="140" y="239"/>
                      </a:lnTo>
                      <a:lnTo>
                        <a:pt x="144" y="230"/>
                      </a:lnTo>
                      <a:lnTo>
                        <a:pt x="150" y="223"/>
                      </a:lnTo>
                      <a:lnTo>
                        <a:pt x="156" y="215"/>
                      </a:lnTo>
                      <a:lnTo>
                        <a:pt x="162" y="209"/>
                      </a:lnTo>
                      <a:lnTo>
                        <a:pt x="169" y="204"/>
                      </a:lnTo>
                      <a:lnTo>
                        <a:pt x="177" y="200"/>
                      </a:lnTo>
                      <a:lnTo>
                        <a:pt x="186" y="195"/>
                      </a:lnTo>
                      <a:lnTo>
                        <a:pt x="195" y="193"/>
                      </a:lnTo>
                      <a:lnTo>
                        <a:pt x="208" y="214"/>
                      </a:lnTo>
                      <a:lnTo>
                        <a:pt x="222" y="234"/>
                      </a:lnTo>
                      <a:lnTo>
                        <a:pt x="236" y="255"/>
                      </a:lnTo>
                      <a:lnTo>
                        <a:pt x="250" y="275"/>
                      </a:lnTo>
                      <a:lnTo>
                        <a:pt x="264" y="294"/>
                      </a:lnTo>
                      <a:lnTo>
                        <a:pt x="278" y="314"/>
                      </a:lnTo>
                      <a:lnTo>
                        <a:pt x="294" y="334"/>
                      </a:lnTo>
                      <a:lnTo>
                        <a:pt x="310" y="353"/>
                      </a:lnTo>
                      <a:lnTo>
                        <a:pt x="317" y="361"/>
                      </a:lnTo>
                      <a:lnTo>
                        <a:pt x="324" y="368"/>
                      </a:lnTo>
                      <a:lnTo>
                        <a:pt x="331" y="374"/>
                      </a:lnTo>
                      <a:lnTo>
                        <a:pt x="338" y="381"/>
                      </a:lnTo>
                      <a:lnTo>
                        <a:pt x="348" y="388"/>
                      </a:lnTo>
                      <a:lnTo>
                        <a:pt x="357" y="394"/>
                      </a:lnTo>
                      <a:lnTo>
                        <a:pt x="367" y="400"/>
                      </a:lnTo>
                      <a:lnTo>
                        <a:pt x="377" y="406"/>
                      </a:lnTo>
                      <a:lnTo>
                        <a:pt x="387" y="412"/>
                      </a:lnTo>
                      <a:lnTo>
                        <a:pt x="398" y="417"/>
                      </a:lnTo>
                      <a:lnTo>
                        <a:pt x="409" y="421"/>
                      </a:lnTo>
                      <a:lnTo>
                        <a:pt x="420" y="426"/>
                      </a:lnTo>
                      <a:lnTo>
                        <a:pt x="434" y="429"/>
                      </a:lnTo>
                      <a:lnTo>
                        <a:pt x="457" y="435"/>
                      </a:lnTo>
                      <a:lnTo>
                        <a:pt x="465" y="437"/>
                      </a:lnTo>
                      <a:lnTo>
                        <a:pt x="473" y="438"/>
                      </a:lnTo>
                      <a:lnTo>
                        <a:pt x="481" y="438"/>
                      </a:lnTo>
                      <a:lnTo>
                        <a:pt x="489" y="437"/>
                      </a:lnTo>
                      <a:lnTo>
                        <a:pt x="501" y="435"/>
                      </a:lnTo>
                      <a:lnTo>
                        <a:pt x="506" y="434"/>
                      </a:lnTo>
                      <a:lnTo>
                        <a:pt x="512" y="432"/>
                      </a:lnTo>
                      <a:lnTo>
                        <a:pt x="524" y="428"/>
                      </a:lnTo>
                      <a:lnTo>
                        <a:pt x="526" y="427"/>
                      </a:lnTo>
                      <a:lnTo>
                        <a:pt x="529" y="426"/>
                      </a:lnTo>
                      <a:lnTo>
                        <a:pt x="534" y="423"/>
                      </a:lnTo>
                      <a:lnTo>
                        <a:pt x="539" y="420"/>
                      </a:lnTo>
                      <a:lnTo>
                        <a:pt x="540" y="420"/>
                      </a:lnTo>
                      <a:lnTo>
                        <a:pt x="542" y="419"/>
                      </a:lnTo>
                      <a:lnTo>
                        <a:pt x="545" y="417"/>
                      </a:lnTo>
                      <a:lnTo>
                        <a:pt x="554" y="411"/>
                      </a:lnTo>
                      <a:lnTo>
                        <a:pt x="564" y="403"/>
                      </a:lnTo>
                      <a:lnTo>
                        <a:pt x="573" y="394"/>
                      </a:lnTo>
                      <a:lnTo>
                        <a:pt x="588" y="377"/>
                      </a:lnTo>
                      <a:lnTo>
                        <a:pt x="595" y="368"/>
                      </a:lnTo>
                      <a:lnTo>
                        <a:pt x="602" y="359"/>
                      </a:lnTo>
                      <a:lnTo>
                        <a:pt x="616" y="341"/>
                      </a:lnTo>
                      <a:lnTo>
                        <a:pt x="620" y="336"/>
                      </a:lnTo>
                      <a:lnTo>
                        <a:pt x="623" y="332"/>
                      </a:lnTo>
                      <a:lnTo>
                        <a:pt x="630" y="322"/>
                      </a:lnTo>
                      <a:lnTo>
                        <a:pt x="643" y="303"/>
                      </a:lnTo>
                      <a:lnTo>
                        <a:pt x="655" y="284"/>
                      </a:lnTo>
                      <a:lnTo>
                        <a:pt x="661" y="273"/>
                      </a:lnTo>
                      <a:lnTo>
                        <a:pt x="666" y="264"/>
                      </a:lnTo>
                      <a:lnTo>
                        <a:pt x="668" y="261"/>
                      </a:lnTo>
                      <a:lnTo>
                        <a:pt x="669" y="258"/>
                      </a:lnTo>
                      <a:lnTo>
                        <a:pt x="672" y="254"/>
                      </a:lnTo>
                      <a:lnTo>
                        <a:pt x="678" y="244"/>
                      </a:lnTo>
                      <a:lnTo>
                        <a:pt x="687" y="224"/>
                      </a:lnTo>
                      <a:lnTo>
                        <a:pt x="699" y="206"/>
                      </a:lnTo>
                      <a:lnTo>
                        <a:pt x="711" y="187"/>
                      </a:lnTo>
                      <a:lnTo>
                        <a:pt x="724" y="170"/>
                      </a:lnTo>
                      <a:lnTo>
                        <a:pt x="728" y="163"/>
                      </a:lnTo>
                      <a:lnTo>
                        <a:pt x="730" y="159"/>
                      </a:lnTo>
                      <a:lnTo>
                        <a:pt x="731" y="159"/>
                      </a:lnTo>
                      <a:lnTo>
                        <a:pt x="732" y="158"/>
                      </a:lnTo>
                      <a:lnTo>
                        <a:pt x="733" y="157"/>
                      </a:lnTo>
                      <a:lnTo>
                        <a:pt x="737" y="150"/>
                      </a:lnTo>
                      <a:lnTo>
                        <a:pt x="741" y="143"/>
                      </a:lnTo>
                      <a:lnTo>
                        <a:pt x="746" y="130"/>
                      </a:lnTo>
                      <a:lnTo>
                        <a:pt x="749" y="124"/>
                      </a:lnTo>
                      <a:lnTo>
                        <a:pt x="749" y="123"/>
                      </a:lnTo>
                      <a:lnTo>
                        <a:pt x="749" y="122"/>
                      </a:lnTo>
                      <a:lnTo>
                        <a:pt x="749" y="121"/>
                      </a:lnTo>
                      <a:lnTo>
                        <a:pt x="751" y="117"/>
                      </a:lnTo>
                      <a:lnTo>
                        <a:pt x="751" y="114"/>
                      </a:lnTo>
                      <a:lnTo>
                        <a:pt x="751" y="113"/>
                      </a:lnTo>
                      <a:lnTo>
                        <a:pt x="752" y="112"/>
                      </a:lnTo>
                      <a:lnTo>
                        <a:pt x="753" y="111"/>
                      </a:lnTo>
                      <a:lnTo>
                        <a:pt x="755" y="105"/>
                      </a:lnTo>
                      <a:lnTo>
                        <a:pt x="757" y="92"/>
                      </a:lnTo>
                      <a:lnTo>
                        <a:pt x="758" y="79"/>
                      </a:lnTo>
                      <a:lnTo>
                        <a:pt x="758" y="75"/>
                      </a:lnTo>
                      <a:lnTo>
                        <a:pt x="758" y="74"/>
                      </a:lnTo>
                      <a:lnTo>
                        <a:pt x="759" y="73"/>
                      </a:lnTo>
                      <a:lnTo>
                        <a:pt x="760" y="66"/>
                      </a:lnTo>
                      <a:lnTo>
                        <a:pt x="760" y="59"/>
                      </a:lnTo>
                      <a:lnTo>
                        <a:pt x="760" y="53"/>
                      </a:lnTo>
                      <a:lnTo>
                        <a:pt x="759" y="3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75" name="Freeform 70"/>
                <p:cNvSpPr>
                  <a:spLocks noChangeAspect="1"/>
                </p:cNvSpPr>
                <p:nvPr/>
              </p:nvSpPr>
              <p:spPr bwMode="auto">
                <a:xfrm>
                  <a:off x="3004" y="2741"/>
                  <a:ext cx="682" cy="256"/>
                </a:xfrm>
                <a:custGeom>
                  <a:avLst/>
                  <a:gdLst>
                    <a:gd name="T0" fmla="*/ 635 w 682"/>
                    <a:gd name="T1" fmla="*/ 0 h 256"/>
                    <a:gd name="T2" fmla="*/ 605 w 682"/>
                    <a:gd name="T3" fmla="*/ 4 h 256"/>
                    <a:gd name="T4" fmla="*/ 552 w 682"/>
                    <a:gd name="T5" fmla="*/ 31 h 256"/>
                    <a:gd name="T6" fmla="*/ 472 w 682"/>
                    <a:gd name="T7" fmla="*/ 81 h 256"/>
                    <a:gd name="T8" fmla="*/ 343 w 682"/>
                    <a:gd name="T9" fmla="*/ 172 h 256"/>
                    <a:gd name="T10" fmla="*/ 314 w 682"/>
                    <a:gd name="T11" fmla="*/ 191 h 256"/>
                    <a:gd name="T12" fmla="*/ 306 w 682"/>
                    <a:gd name="T13" fmla="*/ 195 h 256"/>
                    <a:gd name="T14" fmla="*/ 298 w 682"/>
                    <a:gd name="T15" fmla="*/ 197 h 256"/>
                    <a:gd name="T16" fmla="*/ 295 w 682"/>
                    <a:gd name="T17" fmla="*/ 198 h 256"/>
                    <a:gd name="T18" fmla="*/ 269 w 682"/>
                    <a:gd name="T19" fmla="*/ 199 h 256"/>
                    <a:gd name="T20" fmla="*/ 227 w 682"/>
                    <a:gd name="T21" fmla="*/ 186 h 256"/>
                    <a:gd name="T22" fmla="*/ 181 w 682"/>
                    <a:gd name="T23" fmla="*/ 174 h 256"/>
                    <a:gd name="T24" fmla="*/ 142 w 682"/>
                    <a:gd name="T25" fmla="*/ 168 h 256"/>
                    <a:gd name="T26" fmla="*/ 98 w 682"/>
                    <a:gd name="T27" fmla="*/ 159 h 256"/>
                    <a:gd name="T28" fmla="*/ 90 w 682"/>
                    <a:gd name="T29" fmla="*/ 153 h 256"/>
                    <a:gd name="T30" fmla="*/ 90 w 682"/>
                    <a:gd name="T31" fmla="*/ 132 h 256"/>
                    <a:gd name="T32" fmla="*/ 91 w 682"/>
                    <a:gd name="T33" fmla="*/ 105 h 256"/>
                    <a:gd name="T34" fmla="*/ 87 w 682"/>
                    <a:gd name="T35" fmla="*/ 81 h 256"/>
                    <a:gd name="T36" fmla="*/ 78 w 682"/>
                    <a:gd name="T37" fmla="*/ 65 h 256"/>
                    <a:gd name="T38" fmla="*/ 65 w 682"/>
                    <a:gd name="T39" fmla="*/ 56 h 256"/>
                    <a:gd name="T40" fmla="*/ 50 w 682"/>
                    <a:gd name="T41" fmla="*/ 53 h 256"/>
                    <a:gd name="T42" fmla="*/ 38 w 682"/>
                    <a:gd name="T43" fmla="*/ 60 h 256"/>
                    <a:gd name="T44" fmla="*/ 33 w 682"/>
                    <a:gd name="T45" fmla="*/ 70 h 256"/>
                    <a:gd name="T46" fmla="*/ 37 w 682"/>
                    <a:gd name="T47" fmla="*/ 160 h 256"/>
                    <a:gd name="T48" fmla="*/ 4 w 682"/>
                    <a:gd name="T49" fmla="*/ 203 h 256"/>
                    <a:gd name="T50" fmla="*/ 1 w 682"/>
                    <a:gd name="T51" fmla="*/ 215 h 256"/>
                    <a:gd name="T52" fmla="*/ 10 w 682"/>
                    <a:gd name="T53" fmla="*/ 226 h 256"/>
                    <a:gd name="T54" fmla="*/ 87 w 682"/>
                    <a:gd name="T55" fmla="*/ 204 h 256"/>
                    <a:gd name="T56" fmla="*/ 135 w 682"/>
                    <a:gd name="T57" fmla="*/ 213 h 256"/>
                    <a:gd name="T58" fmla="*/ 207 w 682"/>
                    <a:gd name="T59" fmla="*/ 237 h 256"/>
                    <a:gd name="T60" fmla="*/ 284 w 682"/>
                    <a:gd name="T61" fmla="*/ 256 h 256"/>
                    <a:gd name="T62" fmla="*/ 305 w 682"/>
                    <a:gd name="T63" fmla="*/ 255 h 256"/>
                    <a:gd name="T64" fmla="*/ 326 w 682"/>
                    <a:gd name="T65" fmla="*/ 248 h 256"/>
                    <a:gd name="T66" fmla="*/ 345 w 682"/>
                    <a:gd name="T67" fmla="*/ 238 h 256"/>
                    <a:gd name="T68" fmla="*/ 399 w 682"/>
                    <a:gd name="T69" fmla="*/ 203 h 256"/>
                    <a:gd name="T70" fmla="*/ 469 w 682"/>
                    <a:gd name="T71" fmla="*/ 172 h 256"/>
                    <a:gd name="T72" fmla="*/ 571 w 682"/>
                    <a:gd name="T73" fmla="*/ 133 h 256"/>
                    <a:gd name="T74" fmla="*/ 595 w 682"/>
                    <a:gd name="T75" fmla="*/ 123 h 256"/>
                    <a:gd name="T76" fmla="*/ 620 w 682"/>
                    <a:gd name="T77" fmla="*/ 107 h 256"/>
                    <a:gd name="T78" fmla="*/ 638 w 682"/>
                    <a:gd name="T79" fmla="*/ 94 h 256"/>
                    <a:gd name="T80" fmla="*/ 656 w 682"/>
                    <a:gd name="T81" fmla="*/ 76 h 256"/>
                    <a:gd name="T82" fmla="*/ 675 w 682"/>
                    <a:gd name="T83" fmla="*/ 57 h 256"/>
                    <a:gd name="T84" fmla="*/ 681 w 682"/>
                    <a:gd name="T85" fmla="*/ 45 h 256"/>
                    <a:gd name="T86" fmla="*/ 682 w 682"/>
                    <a:gd name="T87" fmla="*/ 39 h 256"/>
                    <a:gd name="T88" fmla="*/ 682 w 682"/>
                    <a:gd name="T89" fmla="*/ 31 h 256"/>
                    <a:gd name="T90" fmla="*/ 681 w 682"/>
                    <a:gd name="T91" fmla="*/ 24 h 256"/>
                    <a:gd name="T92" fmla="*/ 675 w 682"/>
                    <a:gd name="T93" fmla="*/ 14 h 256"/>
                    <a:gd name="T94" fmla="*/ 666 w 682"/>
                    <a:gd name="T95" fmla="*/ 7 h 256"/>
                    <a:gd name="T96" fmla="*/ 647 w 682"/>
                    <a:gd name="T97" fmla="*/ 4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2"/>
                    <a:gd name="T148" fmla="*/ 0 h 256"/>
                    <a:gd name="T149" fmla="*/ 682 w 682"/>
                    <a:gd name="T150" fmla="*/ 256 h 2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2" h="256">
                      <a:moveTo>
                        <a:pt x="647" y="4"/>
                      </a:moveTo>
                      <a:lnTo>
                        <a:pt x="641" y="1"/>
                      </a:lnTo>
                      <a:lnTo>
                        <a:pt x="635" y="0"/>
                      </a:lnTo>
                      <a:lnTo>
                        <a:pt x="623" y="0"/>
                      </a:lnTo>
                      <a:lnTo>
                        <a:pt x="611" y="2"/>
                      </a:lnTo>
                      <a:lnTo>
                        <a:pt x="605" y="4"/>
                      </a:lnTo>
                      <a:lnTo>
                        <a:pt x="599" y="6"/>
                      </a:lnTo>
                      <a:lnTo>
                        <a:pt x="575" y="18"/>
                      </a:lnTo>
                      <a:lnTo>
                        <a:pt x="552" y="31"/>
                      </a:lnTo>
                      <a:lnTo>
                        <a:pt x="528" y="44"/>
                      </a:lnTo>
                      <a:lnTo>
                        <a:pt x="506" y="59"/>
                      </a:lnTo>
                      <a:lnTo>
                        <a:pt x="472" y="81"/>
                      </a:lnTo>
                      <a:lnTo>
                        <a:pt x="440" y="103"/>
                      </a:lnTo>
                      <a:lnTo>
                        <a:pt x="352" y="165"/>
                      </a:lnTo>
                      <a:lnTo>
                        <a:pt x="343" y="172"/>
                      </a:lnTo>
                      <a:lnTo>
                        <a:pt x="337" y="174"/>
                      </a:lnTo>
                      <a:lnTo>
                        <a:pt x="333" y="178"/>
                      </a:lnTo>
                      <a:lnTo>
                        <a:pt x="314" y="191"/>
                      </a:lnTo>
                      <a:lnTo>
                        <a:pt x="308" y="194"/>
                      </a:lnTo>
                      <a:lnTo>
                        <a:pt x="307" y="194"/>
                      </a:lnTo>
                      <a:lnTo>
                        <a:pt x="306" y="195"/>
                      </a:lnTo>
                      <a:lnTo>
                        <a:pt x="305" y="195"/>
                      </a:lnTo>
                      <a:lnTo>
                        <a:pt x="302" y="196"/>
                      </a:lnTo>
                      <a:lnTo>
                        <a:pt x="298" y="197"/>
                      </a:lnTo>
                      <a:lnTo>
                        <a:pt x="297" y="197"/>
                      </a:lnTo>
                      <a:lnTo>
                        <a:pt x="296" y="197"/>
                      </a:lnTo>
                      <a:lnTo>
                        <a:pt x="295" y="198"/>
                      </a:lnTo>
                      <a:lnTo>
                        <a:pt x="288" y="200"/>
                      </a:lnTo>
                      <a:lnTo>
                        <a:pt x="279" y="200"/>
                      </a:lnTo>
                      <a:lnTo>
                        <a:pt x="269" y="199"/>
                      </a:lnTo>
                      <a:lnTo>
                        <a:pt x="260" y="197"/>
                      </a:lnTo>
                      <a:lnTo>
                        <a:pt x="251" y="195"/>
                      </a:lnTo>
                      <a:lnTo>
                        <a:pt x="227" y="186"/>
                      </a:lnTo>
                      <a:lnTo>
                        <a:pt x="204" y="180"/>
                      </a:lnTo>
                      <a:lnTo>
                        <a:pt x="192" y="177"/>
                      </a:lnTo>
                      <a:lnTo>
                        <a:pt x="181" y="174"/>
                      </a:lnTo>
                      <a:lnTo>
                        <a:pt x="169" y="173"/>
                      </a:lnTo>
                      <a:lnTo>
                        <a:pt x="158" y="171"/>
                      </a:lnTo>
                      <a:lnTo>
                        <a:pt x="142" y="168"/>
                      </a:lnTo>
                      <a:lnTo>
                        <a:pt x="127" y="166"/>
                      </a:lnTo>
                      <a:lnTo>
                        <a:pt x="112" y="162"/>
                      </a:lnTo>
                      <a:lnTo>
                        <a:pt x="98" y="159"/>
                      </a:lnTo>
                      <a:lnTo>
                        <a:pt x="93" y="157"/>
                      </a:lnTo>
                      <a:lnTo>
                        <a:pt x="91" y="155"/>
                      </a:lnTo>
                      <a:lnTo>
                        <a:pt x="90" y="153"/>
                      </a:lnTo>
                      <a:lnTo>
                        <a:pt x="86" y="149"/>
                      </a:lnTo>
                      <a:lnTo>
                        <a:pt x="88" y="139"/>
                      </a:lnTo>
                      <a:lnTo>
                        <a:pt x="90" y="132"/>
                      </a:lnTo>
                      <a:lnTo>
                        <a:pt x="91" y="123"/>
                      </a:lnTo>
                      <a:lnTo>
                        <a:pt x="91" y="114"/>
                      </a:lnTo>
                      <a:lnTo>
                        <a:pt x="91" y="105"/>
                      </a:lnTo>
                      <a:lnTo>
                        <a:pt x="90" y="97"/>
                      </a:lnTo>
                      <a:lnTo>
                        <a:pt x="89" y="89"/>
                      </a:lnTo>
                      <a:lnTo>
                        <a:pt x="87" y="81"/>
                      </a:lnTo>
                      <a:lnTo>
                        <a:pt x="84" y="74"/>
                      </a:lnTo>
                      <a:lnTo>
                        <a:pt x="80" y="68"/>
                      </a:lnTo>
                      <a:lnTo>
                        <a:pt x="78" y="65"/>
                      </a:lnTo>
                      <a:lnTo>
                        <a:pt x="76" y="62"/>
                      </a:lnTo>
                      <a:lnTo>
                        <a:pt x="71" y="59"/>
                      </a:lnTo>
                      <a:lnTo>
                        <a:pt x="65" y="56"/>
                      </a:lnTo>
                      <a:lnTo>
                        <a:pt x="60" y="54"/>
                      </a:lnTo>
                      <a:lnTo>
                        <a:pt x="55" y="53"/>
                      </a:lnTo>
                      <a:lnTo>
                        <a:pt x="50" y="53"/>
                      </a:lnTo>
                      <a:lnTo>
                        <a:pt x="45" y="55"/>
                      </a:lnTo>
                      <a:lnTo>
                        <a:pt x="42" y="58"/>
                      </a:lnTo>
                      <a:lnTo>
                        <a:pt x="38" y="60"/>
                      </a:lnTo>
                      <a:lnTo>
                        <a:pt x="35" y="63"/>
                      </a:lnTo>
                      <a:lnTo>
                        <a:pt x="34" y="66"/>
                      </a:lnTo>
                      <a:lnTo>
                        <a:pt x="33" y="70"/>
                      </a:lnTo>
                      <a:lnTo>
                        <a:pt x="56" y="132"/>
                      </a:lnTo>
                      <a:lnTo>
                        <a:pt x="50" y="147"/>
                      </a:lnTo>
                      <a:lnTo>
                        <a:pt x="37" y="160"/>
                      </a:lnTo>
                      <a:lnTo>
                        <a:pt x="26" y="174"/>
                      </a:lnTo>
                      <a:lnTo>
                        <a:pt x="14" y="188"/>
                      </a:lnTo>
                      <a:lnTo>
                        <a:pt x="4" y="203"/>
                      </a:lnTo>
                      <a:lnTo>
                        <a:pt x="1" y="206"/>
                      </a:lnTo>
                      <a:lnTo>
                        <a:pt x="0" y="210"/>
                      </a:lnTo>
                      <a:lnTo>
                        <a:pt x="1" y="215"/>
                      </a:lnTo>
                      <a:lnTo>
                        <a:pt x="3" y="218"/>
                      </a:lnTo>
                      <a:lnTo>
                        <a:pt x="7" y="222"/>
                      </a:lnTo>
                      <a:lnTo>
                        <a:pt x="10" y="226"/>
                      </a:lnTo>
                      <a:lnTo>
                        <a:pt x="55" y="202"/>
                      </a:lnTo>
                      <a:lnTo>
                        <a:pt x="70" y="203"/>
                      </a:lnTo>
                      <a:lnTo>
                        <a:pt x="87" y="204"/>
                      </a:lnTo>
                      <a:lnTo>
                        <a:pt x="103" y="207"/>
                      </a:lnTo>
                      <a:lnTo>
                        <a:pt x="120" y="210"/>
                      </a:lnTo>
                      <a:lnTo>
                        <a:pt x="135" y="213"/>
                      </a:lnTo>
                      <a:lnTo>
                        <a:pt x="151" y="217"/>
                      </a:lnTo>
                      <a:lnTo>
                        <a:pt x="183" y="228"/>
                      </a:lnTo>
                      <a:lnTo>
                        <a:pt x="207" y="237"/>
                      </a:lnTo>
                      <a:lnTo>
                        <a:pt x="232" y="245"/>
                      </a:lnTo>
                      <a:lnTo>
                        <a:pt x="258" y="251"/>
                      </a:lnTo>
                      <a:lnTo>
                        <a:pt x="284" y="256"/>
                      </a:lnTo>
                      <a:lnTo>
                        <a:pt x="295" y="256"/>
                      </a:lnTo>
                      <a:lnTo>
                        <a:pt x="300" y="256"/>
                      </a:lnTo>
                      <a:lnTo>
                        <a:pt x="305" y="255"/>
                      </a:lnTo>
                      <a:lnTo>
                        <a:pt x="312" y="253"/>
                      </a:lnTo>
                      <a:lnTo>
                        <a:pt x="320" y="252"/>
                      </a:lnTo>
                      <a:lnTo>
                        <a:pt x="326" y="248"/>
                      </a:lnTo>
                      <a:lnTo>
                        <a:pt x="333" y="245"/>
                      </a:lnTo>
                      <a:lnTo>
                        <a:pt x="338" y="241"/>
                      </a:lnTo>
                      <a:lnTo>
                        <a:pt x="345" y="238"/>
                      </a:lnTo>
                      <a:lnTo>
                        <a:pt x="362" y="225"/>
                      </a:lnTo>
                      <a:lnTo>
                        <a:pt x="380" y="214"/>
                      </a:lnTo>
                      <a:lnTo>
                        <a:pt x="399" y="203"/>
                      </a:lnTo>
                      <a:lnTo>
                        <a:pt x="418" y="193"/>
                      </a:lnTo>
                      <a:lnTo>
                        <a:pt x="443" y="181"/>
                      </a:lnTo>
                      <a:lnTo>
                        <a:pt x="469" y="172"/>
                      </a:lnTo>
                      <a:lnTo>
                        <a:pt x="516" y="154"/>
                      </a:lnTo>
                      <a:lnTo>
                        <a:pt x="563" y="137"/>
                      </a:lnTo>
                      <a:lnTo>
                        <a:pt x="571" y="133"/>
                      </a:lnTo>
                      <a:lnTo>
                        <a:pt x="579" y="130"/>
                      </a:lnTo>
                      <a:lnTo>
                        <a:pt x="587" y="126"/>
                      </a:lnTo>
                      <a:lnTo>
                        <a:pt x="595" y="123"/>
                      </a:lnTo>
                      <a:lnTo>
                        <a:pt x="610" y="114"/>
                      </a:lnTo>
                      <a:lnTo>
                        <a:pt x="617" y="109"/>
                      </a:lnTo>
                      <a:lnTo>
                        <a:pt x="620" y="107"/>
                      </a:lnTo>
                      <a:lnTo>
                        <a:pt x="624" y="104"/>
                      </a:lnTo>
                      <a:lnTo>
                        <a:pt x="631" y="99"/>
                      </a:lnTo>
                      <a:lnTo>
                        <a:pt x="638" y="94"/>
                      </a:lnTo>
                      <a:lnTo>
                        <a:pt x="644" y="88"/>
                      </a:lnTo>
                      <a:lnTo>
                        <a:pt x="651" y="82"/>
                      </a:lnTo>
                      <a:lnTo>
                        <a:pt x="656" y="76"/>
                      </a:lnTo>
                      <a:lnTo>
                        <a:pt x="663" y="70"/>
                      </a:lnTo>
                      <a:lnTo>
                        <a:pt x="668" y="63"/>
                      </a:lnTo>
                      <a:lnTo>
                        <a:pt x="675" y="57"/>
                      </a:lnTo>
                      <a:lnTo>
                        <a:pt x="677" y="53"/>
                      </a:lnTo>
                      <a:lnTo>
                        <a:pt x="679" y="49"/>
                      </a:lnTo>
                      <a:lnTo>
                        <a:pt x="681" y="45"/>
                      </a:lnTo>
                      <a:lnTo>
                        <a:pt x="681" y="43"/>
                      </a:lnTo>
                      <a:lnTo>
                        <a:pt x="682" y="41"/>
                      </a:lnTo>
                      <a:lnTo>
                        <a:pt x="682" y="39"/>
                      </a:lnTo>
                      <a:lnTo>
                        <a:pt x="682" y="36"/>
                      </a:lnTo>
                      <a:lnTo>
                        <a:pt x="682" y="32"/>
                      </a:lnTo>
                      <a:lnTo>
                        <a:pt x="682" y="31"/>
                      </a:lnTo>
                      <a:lnTo>
                        <a:pt x="682" y="30"/>
                      </a:lnTo>
                      <a:lnTo>
                        <a:pt x="682" y="27"/>
                      </a:lnTo>
                      <a:lnTo>
                        <a:pt x="681" y="24"/>
                      </a:lnTo>
                      <a:lnTo>
                        <a:pt x="679" y="20"/>
                      </a:lnTo>
                      <a:lnTo>
                        <a:pt x="678" y="18"/>
                      </a:lnTo>
                      <a:lnTo>
                        <a:pt x="675" y="14"/>
                      </a:lnTo>
                      <a:lnTo>
                        <a:pt x="674" y="12"/>
                      </a:lnTo>
                      <a:lnTo>
                        <a:pt x="669" y="9"/>
                      </a:lnTo>
                      <a:lnTo>
                        <a:pt x="666" y="7"/>
                      </a:lnTo>
                      <a:lnTo>
                        <a:pt x="663" y="6"/>
                      </a:lnTo>
                      <a:lnTo>
                        <a:pt x="655" y="4"/>
                      </a:lnTo>
                      <a:lnTo>
                        <a:pt x="647" y="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76" name="Freeform 71"/>
                <p:cNvSpPr>
                  <a:spLocks noChangeAspect="1"/>
                </p:cNvSpPr>
                <p:nvPr/>
              </p:nvSpPr>
              <p:spPr bwMode="auto">
                <a:xfrm>
                  <a:off x="3580" y="3105"/>
                  <a:ext cx="345" cy="686"/>
                </a:xfrm>
                <a:custGeom>
                  <a:avLst/>
                  <a:gdLst>
                    <a:gd name="T0" fmla="*/ 57 w 345"/>
                    <a:gd name="T1" fmla="*/ 2 h 686"/>
                    <a:gd name="T2" fmla="*/ 89 w 345"/>
                    <a:gd name="T3" fmla="*/ 0 h 686"/>
                    <a:gd name="T4" fmla="*/ 113 w 345"/>
                    <a:gd name="T5" fmla="*/ 15 h 686"/>
                    <a:gd name="T6" fmla="*/ 169 w 345"/>
                    <a:gd name="T7" fmla="*/ 64 h 686"/>
                    <a:gd name="T8" fmla="*/ 227 w 345"/>
                    <a:gd name="T9" fmla="*/ 121 h 686"/>
                    <a:gd name="T10" fmla="*/ 278 w 345"/>
                    <a:gd name="T11" fmla="*/ 176 h 686"/>
                    <a:gd name="T12" fmla="*/ 315 w 345"/>
                    <a:gd name="T13" fmla="*/ 225 h 686"/>
                    <a:gd name="T14" fmla="*/ 337 w 345"/>
                    <a:gd name="T15" fmla="*/ 263 h 686"/>
                    <a:gd name="T16" fmla="*/ 345 w 345"/>
                    <a:gd name="T17" fmla="*/ 293 h 686"/>
                    <a:gd name="T18" fmla="*/ 341 w 345"/>
                    <a:gd name="T19" fmla="*/ 321 h 686"/>
                    <a:gd name="T20" fmla="*/ 329 w 345"/>
                    <a:gd name="T21" fmla="*/ 349 h 686"/>
                    <a:gd name="T22" fmla="*/ 302 w 345"/>
                    <a:gd name="T23" fmla="*/ 382 h 686"/>
                    <a:gd name="T24" fmla="*/ 262 w 345"/>
                    <a:gd name="T25" fmla="*/ 416 h 686"/>
                    <a:gd name="T26" fmla="*/ 201 w 345"/>
                    <a:gd name="T27" fmla="*/ 467 h 686"/>
                    <a:gd name="T28" fmla="*/ 154 w 345"/>
                    <a:gd name="T29" fmla="*/ 496 h 686"/>
                    <a:gd name="T30" fmla="*/ 127 w 345"/>
                    <a:gd name="T31" fmla="*/ 521 h 686"/>
                    <a:gd name="T32" fmla="*/ 115 w 345"/>
                    <a:gd name="T33" fmla="*/ 544 h 686"/>
                    <a:gd name="T34" fmla="*/ 117 w 345"/>
                    <a:gd name="T35" fmla="*/ 559 h 686"/>
                    <a:gd name="T36" fmla="*/ 133 w 345"/>
                    <a:gd name="T37" fmla="*/ 575 h 686"/>
                    <a:gd name="T38" fmla="*/ 171 w 345"/>
                    <a:gd name="T39" fmla="*/ 600 h 686"/>
                    <a:gd name="T40" fmla="*/ 203 w 345"/>
                    <a:gd name="T41" fmla="*/ 619 h 686"/>
                    <a:gd name="T42" fmla="*/ 241 w 345"/>
                    <a:gd name="T43" fmla="*/ 631 h 686"/>
                    <a:gd name="T44" fmla="*/ 264 w 345"/>
                    <a:gd name="T45" fmla="*/ 638 h 686"/>
                    <a:gd name="T46" fmla="*/ 269 w 345"/>
                    <a:gd name="T47" fmla="*/ 654 h 686"/>
                    <a:gd name="T48" fmla="*/ 262 w 345"/>
                    <a:gd name="T49" fmla="*/ 664 h 686"/>
                    <a:gd name="T50" fmla="*/ 229 w 345"/>
                    <a:gd name="T51" fmla="*/ 678 h 686"/>
                    <a:gd name="T52" fmla="*/ 224 w 345"/>
                    <a:gd name="T53" fmla="*/ 680 h 686"/>
                    <a:gd name="T54" fmla="*/ 180 w 345"/>
                    <a:gd name="T55" fmla="*/ 686 h 686"/>
                    <a:gd name="T56" fmla="*/ 157 w 345"/>
                    <a:gd name="T57" fmla="*/ 686 h 686"/>
                    <a:gd name="T58" fmla="*/ 134 w 345"/>
                    <a:gd name="T59" fmla="*/ 668 h 686"/>
                    <a:gd name="T60" fmla="*/ 112 w 345"/>
                    <a:gd name="T61" fmla="*/ 635 h 686"/>
                    <a:gd name="T62" fmla="*/ 89 w 345"/>
                    <a:gd name="T63" fmla="*/ 614 h 686"/>
                    <a:gd name="T64" fmla="*/ 56 w 345"/>
                    <a:gd name="T65" fmla="*/ 596 h 686"/>
                    <a:gd name="T66" fmla="*/ 33 w 345"/>
                    <a:gd name="T67" fmla="*/ 575 h 686"/>
                    <a:gd name="T68" fmla="*/ 31 w 345"/>
                    <a:gd name="T69" fmla="*/ 547 h 686"/>
                    <a:gd name="T70" fmla="*/ 36 w 345"/>
                    <a:gd name="T71" fmla="*/ 526 h 686"/>
                    <a:gd name="T72" fmla="*/ 57 w 345"/>
                    <a:gd name="T73" fmla="*/ 505 h 686"/>
                    <a:gd name="T74" fmla="*/ 91 w 345"/>
                    <a:gd name="T75" fmla="*/ 486 h 686"/>
                    <a:gd name="T76" fmla="*/ 119 w 345"/>
                    <a:gd name="T77" fmla="*/ 463 h 686"/>
                    <a:gd name="T78" fmla="*/ 145 w 345"/>
                    <a:gd name="T79" fmla="*/ 424 h 686"/>
                    <a:gd name="T80" fmla="*/ 169 w 345"/>
                    <a:gd name="T81" fmla="*/ 381 h 686"/>
                    <a:gd name="T82" fmla="*/ 201 w 345"/>
                    <a:gd name="T83" fmla="*/ 339 h 686"/>
                    <a:gd name="T84" fmla="*/ 234 w 345"/>
                    <a:gd name="T85" fmla="*/ 314 h 686"/>
                    <a:gd name="T86" fmla="*/ 252 w 345"/>
                    <a:gd name="T87" fmla="*/ 302 h 686"/>
                    <a:gd name="T88" fmla="*/ 255 w 345"/>
                    <a:gd name="T89" fmla="*/ 291 h 686"/>
                    <a:gd name="T90" fmla="*/ 238 w 345"/>
                    <a:gd name="T91" fmla="*/ 279 h 686"/>
                    <a:gd name="T92" fmla="*/ 185 w 345"/>
                    <a:gd name="T93" fmla="*/ 237 h 686"/>
                    <a:gd name="T94" fmla="*/ 115 w 345"/>
                    <a:gd name="T95" fmla="*/ 193 h 686"/>
                    <a:gd name="T96" fmla="*/ 63 w 345"/>
                    <a:gd name="T97" fmla="*/ 153 h 686"/>
                    <a:gd name="T98" fmla="*/ 19 w 345"/>
                    <a:gd name="T99" fmla="*/ 102 h 686"/>
                    <a:gd name="T100" fmla="*/ 0 w 345"/>
                    <a:gd name="T101" fmla="*/ 53 h 686"/>
                    <a:gd name="T102" fmla="*/ 7 w 345"/>
                    <a:gd name="T103" fmla="*/ 27 h 686"/>
                    <a:gd name="T104" fmla="*/ 33 w 345"/>
                    <a:gd name="T105" fmla="*/ 9 h 686"/>
                    <a:gd name="T106" fmla="*/ 57 w 345"/>
                    <a:gd name="T107" fmla="*/ 2 h 68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5"/>
                    <a:gd name="T163" fmla="*/ 0 h 686"/>
                    <a:gd name="T164" fmla="*/ 345 w 345"/>
                    <a:gd name="T165" fmla="*/ 686 h 68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5" h="686">
                      <a:moveTo>
                        <a:pt x="57" y="2"/>
                      </a:moveTo>
                      <a:lnTo>
                        <a:pt x="89" y="0"/>
                      </a:lnTo>
                      <a:lnTo>
                        <a:pt x="113" y="15"/>
                      </a:lnTo>
                      <a:lnTo>
                        <a:pt x="169" y="64"/>
                      </a:lnTo>
                      <a:lnTo>
                        <a:pt x="227" y="121"/>
                      </a:lnTo>
                      <a:lnTo>
                        <a:pt x="278" y="176"/>
                      </a:lnTo>
                      <a:lnTo>
                        <a:pt x="315" y="225"/>
                      </a:lnTo>
                      <a:lnTo>
                        <a:pt x="337" y="263"/>
                      </a:lnTo>
                      <a:lnTo>
                        <a:pt x="345" y="293"/>
                      </a:lnTo>
                      <a:lnTo>
                        <a:pt x="341" y="321"/>
                      </a:lnTo>
                      <a:lnTo>
                        <a:pt x="329" y="349"/>
                      </a:lnTo>
                      <a:lnTo>
                        <a:pt x="302" y="382"/>
                      </a:lnTo>
                      <a:lnTo>
                        <a:pt x="262" y="416"/>
                      </a:lnTo>
                      <a:lnTo>
                        <a:pt x="201" y="467"/>
                      </a:lnTo>
                      <a:lnTo>
                        <a:pt x="154" y="496"/>
                      </a:lnTo>
                      <a:lnTo>
                        <a:pt x="127" y="521"/>
                      </a:lnTo>
                      <a:lnTo>
                        <a:pt x="115" y="544"/>
                      </a:lnTo>
                      <a:lnTo>
                        <a:pt x="117" y="559"/>
                      </a:lnTo>
                      <a:lnTo>
                        <a:pt x="133" y="575"/>
                      </a:lnTo>
                      <a:lnTo>
                        <a:pt x="171" y="600"/>
                      </a:lnTo>
                      <a:lnTo>
                        <a:pt x="203" y="619"/>
                      </a:lnTo>
                      <a:lnTo>
                        <a:pt x="241" y="631"/>
                      </a:lnTo>
                      <a:lnTo>
                        <a:pt x="264" y="638"/>
                      </a:lnTo>
                      <a:lnTo>
                        <a:pt x="269" y="654"/>
                      </a:lnTo>
                      <a:lnTo>
                        <a:pt x="262" y="664"/>
                      </a:lnTo>
                      <a:lnTo>
                        <a:pt x="229" y="678"/>
                      </a:lnTo>
                      <a:lnTo>
                        <a:pt x="224" y="680"/>
                      </a:lnTo>
                      <a:lnTo>
                        <a:pt x="180" y="686"/>
                      </a:lnTo>
                      <a:lnTo>
                        <a:pt x="157" y="686"/>
                      </a:lnTo>
                      <a:lnTo>
                        <a:pt x="134" y="668"/>
                      </a:lnTo>
                      <a:lnTo>
                        <a:pt x="112" y="635"/>
                      </a:lnTo>
                      <a:lnTo>
                        <a:pt x="89" y="614"/>
                      </a:lnTo>
                      <a:lnTo>
                        <a:pt x="56" y="596"/>
                      </a:lnTo>
                      <a:lnTo>
                        <a:pt x="33" y="575"/>
                      </a:lnTo>
                      <a:lnTo>
                        <a:pt x="31" y="547"/>
                      </a:lnTo>
                      <a:lnTo>
                        <a:pt x="36" y="526"/>
                      </a:lnTo>
                      <a:lnTo>
                        <a:pt x="57" y="505"/>
                      </a:lnTo>
                      <a:lnTo>
                        <a:pt x="91" y="486"/>
                      </a:lnTo>
                      <a:lnTo>
                        <a:pt x="119" y="463"/>
                      </a:lnTo>
                      <a:lnTo>
                        <a:pt x="145" y="424"/>
                      </a:lnTo>
                      <a:lnTo>
                        <a:pt x="169" y="381"/>
                      </a:lnTo>
                      <a:lnTo>
                        <a:pt x="201" y="339"/>
                      </a:lnTo>
                      <a:lnTo>
                        <a:pt x="234" y="314"/>
                      </a:lnTo>
                      <a:lnTo>
                        <a:pt x="252" y="302"/>
                      </a:lnTo>
                      <a:lnTo>
                        <a:pt x="255" y="291"/>
                      </a:lnTo>
                      <a:lnTo>
                        <a:pt x="238" y="279"/>
                      </a:lnTo>
                      <a:lnTo>
                        <a:pt x="185" y="237"/>
                      </a:lnTo>
                      <a:lnTo>
                        <a:pt x="115" y="193"/>
                      </a:lnTo>
                      <a:lnTo>
                        <a:pt x="63" y="153"/>
                      </a:lnTo>
                      <a:lnTo>
                        <a:pt x="19" y="102"/>
                      </a:lnTo>
                      <a:lnTo>
                        <a:pt x="0" y="53"/>
                      </a:lnTo>
                      <a:lnTo>
                        <a:pt x="7" y="27"/>
                      </a:lnTo>
                      <a:lnTo>
                        <a:pt x="33" y="9"/>
                      </a:lnTo>
                      <a:lnTo>
                        <a:pt x="57" y="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2267" name="Group 72"/>
              <p:cNvGrpSpPr>
                <a:grpSpLocks noChangeAspect="1"/>
              </p:cNvGrpSpPr>
              <p:nvPr/>
            </p:nvGrpSpPr>
            <p:grpSpPr bwMode="auto">
              <a:xfrm>
                <a:off x="1346" y="2030"/>
                <a:ext cx="144" cy="186"/>
                <a:chOff x="2895" y="2582"/>
                <a:chExt cx="322" cy="418"/>
              </a:xfrm>
            </p:grpSpPr>
            <p:sp>
              <p:nvSpPr>
                <p:cNvPr id="52269" name="Freeform 73"/>
                <p:cNvSpPr>
                  <a:spLocks noChangeAspect="1"/>
                </p:cNvSpPr>
                <p:nvPr/>
              </p:nvSpPr>
              <p:spPr bwMode="auto">
                <a:xfrm>
                  <a:off x="2895" y="2582"/>
                  <a:ext cx="322" cy="418"/>
                </a:xfrm>
                <a:custGeom>
                  <a:avLst/>
                  <a:gdLst>
                    <a:gd name="T0" fmla="*/ 20 w 322"/>
                    <a:gd name="T1" fmla="*/ 319 h 418"/>
                    <a:gd name="T2" fmla="*/ 5 w 322"/>
                    <a:gd name="T3" fmla="*/ 347 h 418"/>
                    <a:gd name="T4" fmla="*/ 1 w 322"/>
                    <a:gd name="T5" fmla="*/ 386 h 418"/>
                    <a:gd name="T6" fmla="*/ 8 w 322"/>
                    <a:gd name="T7" fmla="*/ 398 h 418"/>
                    <a:gd name="T8" fmla="*/ 23 w 322"/>
                    <a:gd name="T9" fmla="*/ 410 h 418"/>
                    <a:gd name="T10" fmla="*/ 54 w 322"/>
                    <a:gd name="T11" fmla="*/ 417 h 418"/>
                    <a:gd name="T12" fmla="*/ 83 w 322"/>
                    <a:gd name="T13" fmla="*/ 413 h 418"/>
                    <a:gd name="T14" fmla="*/ 107 w 322"/>
                    <a:gd name="T15" fmla="*/ 399 h 418"/>
                    <a:gd name="T16" fmla="*/ 120 w 322"/>
                    <a:gd name="T17" fmla="*/ 384 h 418"/>
                    <a:gd name="T18" fmla="*/ 121 w 322"/>
                    <a:gd name="T19" fmla="*/ 378 h 418"/>
                    <a:gd name="T20" fmla="*/ 133 w 322"/>
                    <a:gd name="T21" fmla="*/ 362 h 418"/>
                    <a:gd name="T22" fmla="*/ 150 w 322"/>
                    <a:gd name="T23" fmla="*/ 333 h 418"/>
                    <a:gd name="T24" fmla="*/ 171 w 322"/>
                    <a:gd name="T25" fmla="*/ 288 h 418"/>
                    <a:gd name="T26" fmla="*/ 237 w 322"/>
                    <a:gd name="T27" fmla="*/ 196 h 418"/>
                    <a:gd name="T28" fmla="*/ 315 w 322"/>
                    <a:gd name="T29" fmla="*/ 90 h 418"/>
                    <a:gd name="T30" fmla="*/ 321 w 322"/>
                    <a:gd name="T31" fmla="*/ 76 h 418"/>
                    <a:gd name="T32" fmla="*/ 322 w 322"/>
                    <a:gd name="T33" fmla="*/ 72 h 418"/>
                    <a:gd name="T34" fmla="*/ 319 w 322"/>
                    <a:gd name="T35" fmla="*/ 42 h 418"/>
                    <a:gd name="T36" fmla="*/ 306 w 322"/>
                    <a:gd name="T37" fmla="*/ 20 h 418"/>
                    <a:gd name="T38" fmla="*/ 277 w 322"/>
                    <a:gd name="T39" fmla="*/ 1 h 418"/>
                    <a:gd name="T40" fmla="*/ 211 w 322"/>
                    <a:gd name="T41" fmla="*/ 6 h 418"/>
                    <a:gd name="T42" fmla="*/ 207 w 322"/>
                    <a:gd name="T43" fmla="*/ 24 h 418"/>
                    <a:gd name="T44" fmla="*/ 185 w 322"/>
                    <a:gd name="T45" fmla="*/ 66 h 418"/>
                    <a:gd name="T46" fmla="*/ 163 w 322"/>
                    <a:gd name="T47" fmla="*/ 105 h 418"/>
                    <a:gd name="T48" fmla="*/ 144 w 322"/>
                    <a:gd name="T49" fmla="*/ 140 h 418"/>
                    <a:gd name="T50" fmla="*/ 52 w 322"/>
                    <a:gd name="T51" fmla="*/ 280 h 418"/>
                    <a:gd name="T52" fmla="*/ 37 w 322"/>
                    <a:gd name="T53" fmla="*/ 298 h 418"/>
                    <a:gd name="T54" fmla="*/ 48 w 322"/>
                    <a:gd name="T55" fmla="*/ 318 h 418"/>
                    <a:gd name="T56" fmla="*/ 106 w 322"/>
                    <a:gd name="T57" fmla="*/ 238 h 418"/>
                    <a:gd name="T58" fmla="*/ 170 w 322"/>
                    <a:gd name="T59" fmla="*/ 138 h 418"/>
                    <a:gd name="T60" fmla="*/ 181 w 322"/>
                    <a:gd name="T61" fmla="*/ 117 h 418"/>
                    <a:gd name="T62" fmla="*/ 188 w 322"/>
                    <a:gd name="T63" fmla="*/ 104 h 418"/>
                    <a:gd name="T64" fmla="*/ 226 w 322"/>
                    <a:gd name="T65" fmla="*/ 38 h 418"/>
                    <a:gd name="T66" fmla="*/ 269 w 322"/>
                    <a:gd name="T67" fmla="*/ 21 h 418"/>
                    <a:gd name="T68" fmla="*/ 297 w 322"/>
                    <a:gd name="T69" fmla="*/ 47 h 418"/>
                    <a:gd name="T70" fmla="*/ 291 w 322"/>
                    <a:gd name="T71" fmla="*/ 83 h 418"/>
                    <a:gd name="T72" fmla="*/ 220 w 322"/>
                    <a:gd name="T73" fmla="*/ 181 h 418"/>
                    <a:gd name="T74" fmla="*/ 203 w 322"/>
                    <a:gd name="T75" fmla="*/ 208 h 418"/>
                    <a:gd name="T76" fmla="*/ 165 w 322"/>
                    <a:gd name="T77" fmla="*/ 259 h 418"/>
                    <a:gd name="T78" fmla="*/ 134 w 322"/>
                    <a:gd name="T79" fmla="*/ 316 h 418"/>
                    <a:gd name="T80" fmla="*/ 131 w 322"/>
                    <a:gd name="T81" fmla="*/ 319 h 418"/>
                    <a:gd name="T82" fmla="*/ 120 w 322"/>
                    <a:gd name="T83" fmla="*/ 345 h 418"/>
                    <a:gd name="T84" fmla="*/ 107 w 322"/>
                    <a:gd name="T85" fmla="*/ 364 h 418"/>
                    <a:gd name="T86" fmla="*/ 83 w 322"/>
                    <a:gd name="T87" fmla="*/ 389 h 418"/>
                    <a:gd name="T88" fmla="*/ 55 w 322"/>
                    <a:gd name="T89" fmla="*/ 399 h 418"/>
                    <a:gd name="T90" fmla="*/ 27 w 322"/>
                    <a:gd name="T91" fmla="*/ 387 h 418"/>
                    <a:gd name="T92" fmla="*/ 21 w 322"/>
                    <a:gd name="T93" fmla="*/ 369 h 418"/>
                    <a:gd name="T94" fmla="*/ 37 w 322"/>
                    <a:gd name="T95" fmla="*/ 350 h 418"/>
                    <a:gd name="T96" fmla="*/ 62 w 322"/>
                    <a:gd name="T97" fmla="*/ 350 h 418"/>
                    <a:gd name="T98" fmla="*/ 89 w 322"/>
                    <a:gd name="T99" fmla="*/ 365 h 418"/>
                    <a:gd name="T100" fmla="*/ 90 w 322"/>
                    <a:gd name="T101" fmla="*/ 350 h 418"/>
                    <a:gd name="T102" fmla="*/ 75 w 322"/>
                    <a:gd name="T103" fmla="*/ 330 h 4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2"/>
                    <a:gd name="T157" fmla="*/ 0 h 418"/>
                    <a:gd name="T158" fmla="*/ 322 w 322"/>
                    <a:gd name="T159" fmla="*/ 418 h 4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2" h="418">
                      <a:moveTo>
                        <a:pt x="37" y="298"/>
                      </a:moveTo>
                      <a:lnTo>
                        <a:pt x="35" y="299"/>
                      </a:lnTo>
                      <a:lnTo>
                        <a:pt x="30" y="303"/>
                      </a:lnTo>
                      <a:lnTo>
                        <a:pt x="27" y="308"/>
                      </a:lnTo>
                      <a:lnTo>
                        <a:pt x="20" y="319"/>
                      </a:lnTo>
                      <a:lnTo>
                        <a:pt x="14" y="329"/>
                      </a:lnTo>
                      <a:lnTo>
                        <a:pt x="10" y="341"/>
                      </a:lnTo>
                      <a:lnTo>
                        <a:pt x="7" y="343"/>
                      </a:lnTo>
                      <a:lnTo>
                        <a:pt x="6" y="344"/>
                      </a:lnTo>
                      <a:lnTo>
                        <a:pt x="5" y="347"/>
                      </a:lnTo>
                      <a:lnTo>
                        <a:pt x="2" y="351"/>
                      </a:lnTo>
                      <a:lnTo>
                        <a:pt x="1" y="357"/>
                      </a:lnTo>
                      <a:lnTo>
                        <a:pt x="0" y="363"/>
                      </a:lnTo>
                      <a:lnTo>
                        <a:pt x="1" y="369"/>
                      </a:lnTo>
                      <a:lnTo>
                        <a:pt x="1" y="386"/>
                      </a:lnTo>
                      <a:lnTo>
                        <a:pt x="2" y="387"/>
                      </a:lnTo>
                      <a:lnTo>
                        <a:pt x="3" y="389"/>
                      </a:lnTo>
                      <a:lnTo>
                        <a:pt x="5" y="392"/>
                      </a:lnTo>
                      <a:lnTo>
                        <a:pt x="7" y="393"/>
                      </a:lnTo>
                      <a:lnTo>
                        <a:pt x="8" y="398"/>
                      </a:lnTo>
                      <a:lnTo>
                        <a:pt x="11" y="402"/>
                      </a:lnTo>
                      <a:lnTo>
                        <a:pt x="15" y="406"/>
                      </a:lnTo>
                      <a:lnTo>
                        <a:pt x="21" y="408"/>
                      </a:lnTo>
                      <a:lnTo>
                        <a:pt x="21" y="409"/>
                      </a:lnTo>
                      <a:lnTo>
                        <a:pt x="23" y="410"/>
                      </a:lnTo>
                      <a:lnTo>
                        <a:pt x="27" y="411"/>
                      </a:lnTo>
                      <a:lnTo>
                        <a:pt x="34" y="414"/>
                      </a:lnTo>
                      <a:lnTo>
                        <a:pt x="41" y="415"/>
                      </a:lnTo>
                      <a:lnTo>
                        <a:pt x="48" y="416"/>
                      </a:lnTo>
                      <a:lnTo>
                        <a:pt x="54" y="417"/>
                      </a:lnTo>
                      <a:lnTo>
                        <a:pt x="60" y="418"/>
                      </a:lnTo>
                      <a:lnTo>
                        <a:pt x="66" y="417"/>
                      </a:lnTo>
                      <a:lnTo>
                        <a:pt x="72" y="416"/>
                      </a:lnTo>
                      <a:lnTo>
                        <a:pt x="78" y="415"/>
                      </a:lnTo>
                      <a:lnTo>
                        <a:pt x="83" y="413"/>
                      </a:lnTo>
                      <a:lnTo>
                        <a:pt x="89" y="410"/>
                      </a:lnTo>
                      <a:lnTo>
                        <a:pt x="96" y="407"/>
                      </a:lnTo>
                      <a:lnTo>
                        <a:pt x="101" y="404"/>
                      </a:lnTo>
                      <a:lnTo>
                        <a:pt x="106" y="400"/>
                      </a:lnTo>
                      <a:lnTo>
                        <a:pt x="107" y="399"/>
                      </a:lnTo>
                      <a:lnTo>
                        <a:pt x="109" y="398"/>
                      </a:lnTo>
                      <a:lnTo>
                        <a:pt x="111" y="396"/>
                      </a:lnTo>
                      <a:lnTo>
                        <a:pt x="116" y="391"/>
                      </a:lnTo>
                      <a:lnTo>
                        <a:pt x="119" y="386"/>
                      </a:lnTo>
                      <a:lnTo>
                        <a:pt x="120" y="384"/>
                      </a:lnTo>
                      <a:lnTo>
                        <a:pt x="120" y="383"/>
                      </a:lnTo>
                      <a:lnTo>
                        <a:pt x="120" y="382"/>
                      </a:lnTo>
                      <a:lnTo>
                        <a:pt x="121" y="380"/>
                      </a:lnTo>
                      <a:lnTo>
                        <a:pt x="120" y="379"/>
                      </a:lnTo>
                      <a:lnTo>
                        <a:pt x="121" y="378"/>
                      </a:lnTo>
                      <a:lnTo>
                        <a:pt x="124" y="375"/>
                      </a:lnTo>
                      <a:lnTo>
                        <a:pt x="126" y="373"/>
                      </a:lnTo>
                      <a:lnTo>
                        <a:pt x="127" y="372"/>
                      </a:lnTo>
                      <a:lnTo>
                        <a:pt x="128" y="371"/>
                      </a:lnTo>
                      <a:lnTo>
                        <a:pt x="133" y="362"/>
                      </a:lnTo>
                      <a:lnTo>
                        <a:pt x="136" y="357"/>
                      </a:lnTo>
                      <a:lnTo>
                        <a:pt x="137" y="355"/>
                      </a:lnTo>
                      <a:lnTo>
                        <a:pt x="139" y="352"/>
                      </a:lnTo>
                      <a:lnTo>
                        <a:pt x="144" y="342"/>
                      </a:lnTo>
                      <a:lnTo>
                        <a:pt x="150" y="333"/>
                      </a:lnTo>
                      <a:lnTo>
                        <a:pt x="151" y="331"/>
                      </a:lnTo>
                      <a:lnTo>
                        <a:pt x="151" y="329"/>
                      </a:lnTo>
                      <a:lnTo>
                        <a:pt x="157" y="315"/>
                      </a:lnTo>
                      <a:lnTo>
                        <a:pt x="164" y="301"/>
                      </a:lnTo>
                      <a:lnTo>
                        <a:pt x="171" y="288"/>
                      </a:lnTo>
                      <a:lnTo>
                        <a:pt x="180" y="276"/>
                      </a:lnTo>
                      <a:lnTo>
                        <a:pt x="191" y="262"/>
                      </a:lnTo>
                      <a:lnTo>
                        <a:pt x="203" y="249"/>
                      </a:lnTo>
                      <a:lnTo>
                        <a:pt x="219" y="222"/>
                      </a:lnTo>
                      <a:lnTo>
                        <a:pt x="237" y="196"/>
                      </a:lnTo>
                      <a:lnTo>
                        <a:pt x="295" y="113"/>
                      </a:lnTo>
                      <a:lnTo>
                        <a:pt x="300" y="108"/>
                      </a:lnTo>
                      <a:lnTo>
                        <a:pt x="306" y="102"/>
                      </a:lnTo>
                      <a:lnTo>
                        <a:pt x="310" y="97"/>
                      </a:lnTo>
                      <a:lnTo>
                        <a:pt x="315" y="90"/>
                      </a:lnTo>
                      <a:lnTo>
                        <a:pt x="315" y="89"/>
                      </a:lnTo>
                      <a:lnTo>
                        <a:pt x="316" y="88"/>
                      </a:lnTo>
                      <a:lnTo>
                        <a:pt x="318" y="85"/>
                      </a:lnTo>
                      <a:lnTo>
                        <a:pt x="320" y="81"/>
                      </a:lnTo>
                      <a:lnTo>
                        <a:pt x="321" y="76"/>
                      </a:lnTo>
                      <a:lnTo>
                        <a:pt x="321" y="75"/>
                      </a:lnTo>
                      <a:lnTo>
                        <a:pt x="321" y="74"/>
                      </a:lnTo>
                      <a:lnTo>
                        <a:pt x="322" y="74"/>
                      </a:lnTo>
                      <a:lnTo>
                        <a:pt x="322" y="72"/>
                      </a:lnTo>
                      <a:lnTo>
                        <a:pt x="322" y="65"/>
                      </a:lnTo>
                      <a:lnTo>
                        <a:pt x="322" y="59"/>
                      </a:lnTo>
                      <a:lnTo>
                        <a:pt x="321" y="54"/>
                      </a:lnTo>
                      <a:lnTo>
                        <a:pt x="321" y="48"/>
                      </a:lnTo>
                      <a:lnTo>
                        <a:pt x="319" y="42"/>
                      </a:lnTo>
                      <a:lnTo>
                        <a:pt x="317" y="38"/>
                      </a:lnTo>
                      <a:lnTo>
                        <a:pt x="315" y="32"/>
                      </a:lnTo>
                      <a:lnTo>
                        <a:pt x="312" y="28"/>
                      </a:lnTo>
                      <a:lnTo>
                        <a:pt x="309" y="24"/>
                      </a:lnTo>
                      <a:lnTo>
                        <a:pt x="306" y="20"/>
                      </a:lnTo>
                      <a:lnTo>
                        <a:pt x="301" y="16"/>
                      </a:lnTo>
                      <a:lnTo>
                        <a:pt x="298" y="12"/>
                      </a:lnTo>
                      <a:lnTo>
                        <a:pt x="293" y="9"/>
                      </a:lnTo>
                      <a:lnTo>
                        <a:pt x="288" y="6"/>
                      </a:lnTo>
                      <a:lnTo>
                        <a:pt x="277" y="1"/>
                      </a:lnTo>
                      <a:lnTo>
                        <a:pt x="225" y="0"/>
                      </a:lnTo>
                      <a:lnTo>
                        <a:pt x="222" y="1"/>
                      </a:lnTo>
                      <a:lnTo>
                        <a:pt x="218" y="2"/>
                      </a:lnTo>
                      <a:lnTo>
                        <a:pt x="214" y="4"/>
                      </a:lnTo>
                      <a:lnTo>
                        <a:pt x="211" y="6"/>
                      </a:lnTo>
                      <a:lnTo>
                        <a:pt x="209" y="10"/>
                      </a:lnTo>
                      <a:lnTo>
                        <a:pt x="207" y="12"/>
                      </a:lnTo>
                      <a:lnTo>
                        <a:pt x="207" y="16"/>
                      </a:lnTo>
                      <a:lnTo>
                        <a:pt x="207" y="22"/>
                      </a:lnTo>
                      <a:lnTo>
                        <a:pt x="207" y="24"/>
                      </a:lnTo>
                      <a:lnTo>
                        <a:pt x="203" y="33"/>
                      </a:lnTo>
                      <a:lnTo>
                        <a:pt x="198" y="44"/>
                      </a:lnTo>
                      <a:lnTo>
                        <a:pt x="192" y="54"/>
                      </a:lnTo>
                      <a:lnTo>
                        <a:pt x="187" y="63"/>
                      </a:lnTo>
                      <a:lnTo>
                        <a:pt x="185" y="66"/>
                      </a:lnTo>
                      <a:lnTo>
                        <a:pt x="185" y="68"/>
                      </a:lnTo>
                      <a:lnTo>
                        <a:pt x="182" y="73"/>
                      </a:lnTo>
                      <a:lnTo>
                        <a:pt x="176" y="83"/>
                      </a:lnTo>
                      <a:lnTo>
                        <a:pt x="164" y="103"/>
                      </a:lnTo>
                      <a:lnTo>
                        <a:pt x="163" y="105"/>
                      </a:lnTo>
                      <a:lnTo>
                        <a:pt x="162" y="108"/>
                      </a:lnTo>
                      <a:lnTo>
                        <a:pt x="159" y="115"/>
                      </a:lnTo>
                      <a:lnTo>
                        <a:pt x="157" y="121"/>
                      </a:lnTo>
                      <a:lnTo>
                        <a:pt x="150" y="134"/>
                      </a:lnTo>
                      <a:lnTo>
                        <a:pt x="144" y="140"/>
                      </a:lnTo>
                      <a:lnTo>
                        <a:pt x="139" y="147"/>
                      </a:lnTo>
                      <a:lnTo>
                        <a:pt x="128" y="163"/>
                      </a:lnTo>
                      <a:lnTo>
                        <a:pt x="116" y="180"/>
                      </a:lnTo>
                      <a:lnTo>
                        <a:pt x="96" y="213"/>
                      </a:lnTo>
                      <a:lnTo>
                        <a:pt x="52" y="280"/>
                      </a:lnTo>
                      <a:lnTo>
                        <a:pt x="48" y="282"/>
                      </a:lnTo>
                      <a:lnTo>
                        <a:pt x="43" y="286"/>
                      </a:lnTo>
                      <a:lnTo>
                        <a:pt x="39" y="292"/>
                      </a:lnTo>
                      <a:lnTo>
                        <a:pt x="38" y="296"/>
                      </a:lnTo>
                      <a:lnTo>
                        <a:pt x="37" y="298"/>
                      </a:lnTo>
                      <a:lnTo>
                        <a:pt x="69" y="328"/>
                      </a:lnTo>
                      <a:lnTo>
                        <a:pt x="67" y="327"/>
                      </a:lnTo>
                      <a:lnTo>
                        <a:pt x="65" y="327"/>
                      </a:lnTo>
                      <a:lnTo>
                        <a:pt x="40" y="328"/>
                      </a:lnTo>
                      <a:lnTo>
                        <a:pt x="48" y="318"/>
                      </a:lnTo>
                      <a:lnTo>
                        <a:pt x="66" y="294"/>
                      </a:lnTo>
                      <a:lnTo>
                        <a:pt x="75" y="282"/>
                      </a:lnTo>
                      <a:lnTo>
                        <a:pt x="83" y="270"/>
                      </a:lnTo>
                      <a:lnTo>
                        <a:pt x="95" y="254"/>
                      </a:lnTo>
                      <a:lnTo>
                        <a:pt x="106" y="238"/>
                      </a:lnTo>
                      <a:lnTo>
                        <a:pt x="128" y="205"/>
                      </a:lnTo>
                      <a:lnTo>
                        <a:pt x="138" y="188"/>
                      </a:lnTo>
                      <a:lnTo>
                        <a:pt x="144" y="180"/>
                      </a:lnTo>
                      <a:lnTo>
                        <a:pt x="150" y="172"/>
                      </a:lnTo>
                      <a:lnTo>
                        <a:pt x="170" y="138"/>
                      </a:lnTo>
                      <a:lnTo>
                        <a:pt x="170" y="137"/>
                      </a:lnTo>
                      <a:lnTo>
                        <a:pt x="171" y="136"/>
                      </a:lnTo>
                      <a:lnTo>
                        <a:pt x="172" y="133"/>
                      </a:lnTo>
                      <a:lnTo>
                        <a:pt x="180" y="119"/>
                      </a:lnTo>
                      <a:lnTo>
                        <a:pt x="181" y="117"/>
                      </a:lnTo>
                      <a:lnTo>
                        <a:pt x="181" y="116"/>
                      </a:lnTo>
                      <a:lnTo>
                        <a:pt x="182" y="115"/>
                      </a:lnTo>
                      <a:lnTo>
                        <a:pt x="184" y="112"/>
                      </a:lnTo>
                      <a:lnTo>
                        <a:pt x="188" y="104"/>
                      </a:lnTo>
                      <a:lnTo>
                        <a:pt x="196" y="90"/>
                      </a:lnTo>
                      <a:lnTo>
                        <a:pt x="204" y="76"/>
                      </a:lnTo>
                      <a:lnTo>
                        <a:pt x="218" y="54"/>
                      </a:lnTo>
                      <a:lnTo>
                        <a:pt x="222" y="46"/>
                      </a:lnTo>
                      <a:lnTo>
                        <a:pt x="226" y="38"/>
                      </a:lnTo>
                      <a:lnTo>
                        <a:pt x="228" y="31"/>
                      </a:lnTo>
                      <a:lnTo>
                        <a:pt x="229" y="24"/>
                      </a:lnTo>
                      <a:lnTo>
                        <a:pt x="231" y="21"/>
                      </a:lnTo>
                      <a:lnTo>
                        <a:pt x="268" y="20"/>
                      </a:lnTo>
                      <a:lnTo>
                        <a:pt x="269" y="21"/>
                      </a:lnTo>
                      <a:lnTo>
                        <a:pt x="277" y="26"/>
                      </a:lnTo>
                      <a:lnTo>
                        <a:pt x="286" y="32"/>
                      </a:lnTo>
                      <a:lnTo>
                        <a:pt x="290" y="34"/>
                      </a:lnTo>
                      <a:lnTo>
                        <a:pt x="293" y="40"/>
                      </a:lnTo>
                      <a:lnTo>
                        <a:pt x="297" y="47"/>
                      </a:lnTo>
                      <a:lnTo>
                        <a:pt x="299" y="51"/>
                      </a:lnTo>
                      <a:lnTo>
                        <a:pt x="301" y="54"/>
                      </a:lnTo>
                      <a:lnTo>
                        <a:pt x="303" y="64"/>
                      </a:lnTo>
                      <a:lnTo>
                        <a:pt x="303" y="66"/>
                      </a:lnTo>
                      <a:lnTo>
                        <a:pt x="291" y="83"/>
                      </a:lnTo>
                      <a:lnTo>
                        <a:pt x="268" y="114"/>
                      </a:lnTo>
                      <a:lnTo>
                        <a:pt x="247" y="146"/>
                      </a:lnTo>
                      <a:lnTo>
                        <a:pt x="226" y="178"/>
                      </a:lnTo>
                      <a:lnTo>
                        <a:pt x="222" y="179"/>
                      </a:lnTo>
                      <a:lnTo>
                        <a:pt x="220" y="181"/>
                      </a:lnTo>
                      <a:lnTo>
                        <a:pt x="217" y="184"/>
                      </a:lnTo>
                      <a:lnTo>
                        <a:pt x="212" y="192"/>
                      </a:lnTo>
                      <a:lnTo>
                        <a:pt x="208" y="200"/>
                      </a:lnTo>
                      <a:lnTo>
                        <a:pt x="207" y="202"/>
                      </a:lnTo>
                      <a:lnTo>
                        <a:pt x="203" y="208"/>
                      </a:lnTo>
                      <a:lnTo>
                        <a:pt x="199" y="215"/>
                      </a:lnTo>
                      <a:lnTo>
                        <a:pt x="190" y="227"/>
                      </a:lnTo>
                      <a:lnTo>
                        <a:pt x="180" y="241"/>
                      </a:lnTo>
                      <a:lnTo>
                        <a:pt x="171" y="253"/>
                      </a:lnTo>
                      <a:lnTo>
                        <a:pt x="165" y="259"/>
                      </a:lnTo>
                      <a:lnTo>
                        <a:pt x="161" y="266"/>
                      </a:lnTo>
                      <a:lnTo>
                        <a:pt x="153" y="280"/>
                      </a:lnTo>
                      <a:lnTo>
                        <a:pt x="148" y="285"/>
                      </a:lnTo>
                      <a:lnTo>
                        <a:pt x="145" y="292"/>
                      </a:lnTo>
                      <a:lnTo>
                        <a:pt x="134" y="316"/>
                      </a:lnTo>
                      <a:lnTo>
                        <a:pt x="133" y="317"/>
                      </a:lnTo>
                      <a:lnTo>
                        <a:pt x="132" y="317"/>
                      </a:lnTo>
                      <a:lnTo>
                        <a:pt x="132" y="318"/>
                      </a:lnTo>
                      <a:lnTo>
                        <a:pt x="131" y="319"/>
                      </a:lnTo>
                      <a:lnTo>
                        <a:pt x="130" y="321"/>
                      </a:lnTo>
                      <a:lnTo>
                        <a:pt x="130" y="324"/>
                      </a:lnTo>
                      <a:lnTo>
                        <a:pt x="127" y="331"/>
                      </a:lnTo>
                      <a:lnTo>
                        <a:pt x="123" y="338"/>
                      </a:lnTo>
                      <a:lnTo>
                        <a:pt x="120" y="345"/>
                      </a:lnTo>
                      <a:lnTo>
                        <a:pt x="116" y="351"/>
                      </a:lnTo>
                      <a:lnTo>
                        <a:pt x="113" y="355"/>
                      </a:lnTo>
                      <a:lnTo>
                        <a:pt x="111" y="358"/>
                      </a:lnTo>
                      <a:lnTo>
                        <a:pt x="110" y="361"/>
                      </a:lnTo>
                      <a:lnTo>
                        <a:pt x="107" y="364"/>
                      </a:lnTo>
                      <a:lnTo>
                        <a:pt x="103" y="371"/>
                      </a:lnTo>
                      <a:lnTo>
                        <a:pt x="96" y="377"/>
                      </a:lnTo>
                      <a:lnTo>
                        <a:pt x="93" y="380"/>
                      </a:lnTo>
                      <a:lnTo>
                        <a:pt x="90" y="384"/>
                      </a:lnTo>
                      <a:lnTo>
                        <a:pt x="83" y="389"/>
                      </a:lnTo>
                      <a:lnTo>
                        <a:pt x="79" y="393"/>
                      </a:lnTo>
                      <a:lnTo>
                        <a:pt x="75" y="395"/>
                      </a:lnTo>
                      <a:lnTo>
                        <a:pt x="70" y="397"/>
                      </a:lnTo>
                      <a:lnTo>
                        <a:pt x="65" y="398"/>
                      </a:lnTo>
                      <a:lnTo>
                        <a:pt x="55" y="399"/>
                      </a:lnTo>
                      <a:lnTo>
                        <a:pt x="51" y="398"/>
                      </a:lnTo>
                      <a:lnTo>
                        <a:pt x="46" y="398"/>
                      </a:lnTo>
                      <a:lnTo>
                        <a:pt x="36" y="394"/>
                      </a:lnTo>
                      <a:lnTo>
                        <a:pt x="33" y="393"/>
                      </a:lnTo>
                      <a:lnTo>
                        <a:pt x="27" y="387"/>
                      </a:lnTo>
                      <a:lnTo>
                        <a:pt x="25" y="384"/>
                      </a:lnTo>
                      <a:lnTo>
                        <a:pt x="22" y="380"/>
                      </a:lnTo>
                      <a:lnTo>
                        <a:pt x="21" y="378"/>
                      </a:lnTo>
                      <a:lnTo>
                        <a:pt x="21" y="374"/>
                      </a:lnTo>
                      <a:lnTo>
                        <a:pt x="21" y="369"/>
                      </a:lnTo>
                      <a:lnTo>
                        <a:pt x="21" y="366"/>
                      </a:lnTo>
                      <a:lnTo>
                        <a:pt x="25" y="360"/>
                      </a:lnTo>
                      <a:lnTo>
                        <a:pt x="29" y="356"/>
                      </a:lnTo>
                      <a:lnTo>
                        <a:pt x="34" y="351"/>
                      </a:lnTo>
                      <a:lnTo>
                        <a:pt x="37" y="350"/>
                      </a:lnTo>
                      <a:lnTo>
                        <a:pt x="41" y="349"/>
                      </a:lnTo>
                      <a:lnTo>
                        <a:pt x="47" y="347"/>
                      </a:lnTo>
                      <a:lnTo>
                        <a:pt x="55" y="346"/>
                      </a:lnTo>
                      <a:lnTo>
                        <a:pt x="57" y="348"/>
                      </a:lnTo>
                      <a:lnTo>
                        <a:pt x="62" y="350"/>
                      </a:lnTo>
                      <a:lnTo>
                        <a:pt x="68" y="354"/>
                      </a:lnTo>
                      <a:lnTo>
                        <a:pt x="73" y="358"/>
                      </a:lnTo>
                      <a:lnTo>
                        <a:pt x="77" y="364"/>
                      </a:lnTo>
                      <a:lnTo>
                        <a:pt x="80" y="365"/>
                      </a:lnTo>
                      <a:lnTo>
                        <a:pt x="89" y="365"/>
                      </a:lnTo>
                      <a:lnTo>
                        <a:pt x="89" y="364"/>
                      </a:lnTo>
                      <a:lnTo>
                        <a:pt x="90" y="362"/>
                      </a:lnTo>
                      <a:lnTo>
                        <a:pt x="90" y="361"/>
                      </a:lnTo>
                      <a:lnTo>
                        <a:pt x="91" y="355"/>
                      </a:lnTo>
                      <a:lnTo>
                        <a:pt x="90" y="350"/>
                      </a:lnTo>
                      <a:lnTo>
                        <a:pt x="89" y="345"/>
                      </a:lnTo>
                      <a:lnTo>
                        <a:pt x="87" y="341"/>
                      </a:lnTo>
                      <a:lnTo>
                        <a:pt x="83" y="336"/>
                      </a:lnTo>
                      <a:lnTo>
                        <a:pt x="80" y="334"/>
                      </a:lnTo>
                      <a:lnTo>
                        <a:pt x="75" y="330"/>
                      </a:lnTo>
                      <a:lnTo>
                        <a:pt x="69" y="328"/>
                      </a:lnTo>
                      <a:lnTo>
                        <a:pt x="37" y="29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70" name="Freeform 74"/>
                <p:cNvSpPr>
                  <a:spLocks noChangeAspect="1"/>
                </p:cNvSpPr>
                <p:nvPr/>
              </p:nvSpPr>
              <p:spPr bwMode="auto">
                <a:xfrm>
                  <a:off x="2916" y="2602"/>
                  <a:ext cx="284" cy="378"/>
                </a:xfrm>
                <a:custGeom>
                  <a:avLst/>
                  <a:gdLst>
                    <a:gd name="T0" fmla="*/ 46 w 284"/>
                    <a:gd name="T1" fmla="*/ 307 h 378"/>
                    <a:gd name="T2" fmla="*/ 54 w 284"/>
                    <a:gd name="T3" fmla="*/ 310 h 378"/>
                    <a:gd name="T4" fmla="*/ 63 w 284"/>
                    <a:gd name="T5" fmla="*/ 316 h 378"/>
                    <a:gd name="T6" fmla="*/ 69 w 284"/>
                    <a:gd name="T7" fmla="*/ 325 h 378"/>
                    <a:gd name="T8" fmla="*/ 71 w 284"/>
                    <a:gd name="T9" fmla="*/ 335 h 378"/>
                    <a:gd name="T10" fmla="*/ 70 w 284"/>
                    <a:gd name="T11" fmla="*/ 342 h 378"/>
                    <a:gd name="T12" fmla="*/ 68 w 284"/>
                    <a:gd name="T13" fmla="*/ 345 h 378"/>
                    <a:gd name="T14" fmla="*/ 57 w 284"/>
                    <a:gd name="T15" fmla="*/ 343 h 378"/>
                    <a:gd name="T16" fmla="*/ 47 w 284"/>
                    <a:gd name="T17" fmla="*/ 334 h 378"/>
                    <a:gd name="T18" fmla="*/ 37 w 284"/>
                    <a:gd name="T19" fmla="*/ 328 h 378"/>
                    <a:gd name="T20" fmla="*/ 26 w 284"/>
                    <a:gd name="T21" fmla="*/ 327 h 378"/>
                    <a:gd name="T22" fmla="*/ 17 w 284"/>
                    <a:gd name="T23" fmla="*/ 329 h 378"/>
                    <a:gd name="T24" fmla="*/ 9 w 284"/>
                    <a:gd name="T25" fmla="*/ 335 h 378"/>
                    <a:gd name="T26" fmla="*/ 0 w 284"/>
                    <a:gd name="T27" fmla="*/ 346 h 378"/>
                    <a:gd name="T28" fmla="*/ 0 w 284"/>
                    <a:gd name="T29" fmla="*/ 354 h 378"/>
                    <a:gd name="T30" fmla="*/ 2 w 284"/>
                    <a:gd name="T31" fmla="*/ 360 h 378"/>
                    <a:gd name="T32" fmla="*/ 7 w 284"/>
                    <a:gd name="T33" fmla="*/ 367 h 378"/>
                    <a:gd name="T34" fmla="*/ 16 w 284"/>
                    <a:gd name="T35" fmla="*/ 374 h 378"/>
                    <a:gd name="T36" fmla="*/ 31 w 284"/>
                    <a:gd name="T37" fmla="*/ 378 h 378"/>
                    <a:gd name="T38" fmla="*/ 45 w 284"/>
                    <a:gd name="T39" fmla="*/ 378 h 378"/>
                    <a:gd name="T40" fmla="*/ 55 w 284"/>
                    <a:gd name="T41" fmla="*/ 375 h 378"/>
                    <a:gd name="T42" fmla="*/ 63 w 284"/>
                    <a:gd name="T43" fmla="*/ 369 h 378"/>
                    <a:gd name="T44" fmla="*/ 73 w 284"/>
                    <a:gd name="T45" fmla="*/ 360 h 378"/>
                    <a:gd name="T46" fmla="*/ 82 w 284"/>
                    <a:gd name="T47" fmla="*/ 350 h 378"/>
                    <a:gd name="T48" fmla="*/ 89 w 284"/>
                    <a:gd name="T49" fmla="*/ 341 h 378"/>
                    <a:gd name="T50" fmla="*/ 93 w 284"/>
                    <a:gd name="T51" fmla="*/ 335 h 378"/>
                    <a:gd name="T52" fmla="*/ 100 w 284"/>
                    <a:gd name="T53" fmla="*/ 325 h 378"/>
                    <a:gd name="T54" fmla="*/ 107 w 284"/>
                    <a:gd name="T55" fmla="*/ 311 h 378"/>
                    <a:gd name="T56" fmla="*/ 110 w 284"/>
                    <a:gd name="T57" fmla="*/ 300 h 378"/>
                    <a:gd name="T58" fmla="*/ 112 w 284"/>
                    <a:gd name="T59" fmla="*/ 298 h 378"/>
                    <a:gd name="T60" fmla="*/ 112 w 284"/>
                    <a:gd name="T61" fmla="*/ 297 h 378"/>
                    <a:gd name="T62" fmla="*/ 114 w 284"/>
                    <a:gd name="T63" fmla="*/ 296 h 378"/>
                    <a:gd name="T64" fmla="*/ 128 w 284"/>
                    <a:gd name="T65" fmla="*/ 265 h 378"/>
                    <a:gd name="T66" fmla="*/ 141 w 284"/>
                    <a:gd name="T67" fmla="*/ 246 h 378"/>
                    <a:gd name="T68" fmla="*/ 151 w 284"/>
                    <a:gd name="T69" fmla="*/ 233 h 378"/>
                    <a:gd name="T70" fmla="*/ 170 w 284"/>
                    <a:gd name="T71" fmla="*/ 207 h 378"/>
                    <a:gd name="T72" fmla="*/ 183 w 284"/>
                    <a:gd name="T73" fmla="*/ 188 h 378"/>
                    <a:gd name="T74" fmla="*/ 188 w 284"/>
                    <a:gd name="T75" fmla="*/ 180 h 378"/>
                    <a:gd name="T76" fmla="*/ 197 w 284"/>
                    <a:gd name="T77" fmla="*/ 164 h 378"/>
                    <a:gd name="T78" fmla="*/ 202 w 284"/>
                    <a:gd name="T79" fmla="*/ 159 h 378"/>
                    <a:gd name="T80" fmla="*/ 227 w 284"/>
                    <a:gd name="T81" fmla="*/ 126 h 378"/>
                    <a:gd name="T82" fmla="*/ 272 w 284"/>
                    <a:gd name="T83" fmla="*/ 63 h 378"/>
                    <a:gd name="T84" fmla="*/ 284 w 284"/>
                    <a:gd name="T85" fmla="*/ 44 h 378"/>
                    <a:gd name="T86" fmla="*/ 280 w 284"/>
                    <a:gd name="T87" fmla="*/ 31 h 378"/>
                    <a:gd name="T88" fmla="*/ 273 w 284"/>
                    <a:gd name="T89" fmla="*/ 21 h 378"/>
                    <a:gd name="T90" fmla="*/ 266 w 284"/>
                    <a:gd name="T91" fmla="*/ 13 h 378"/>
                    <a:gd name="T92" fmla="*/ 250 w 284"/>
                    <a:gd name="T93" fmla="*/ 1 h 378"/>
                    <a:gd name="T94" fmla="*/ 211 w 284"/>
                    <a:gd name="T95" fmla="*/ 1 h 378"/>
                    <a:gd name="T96" fmla="*/ 209 w 284"/>
                    <a:gd name="T97" fmla="*/ 11 h 378"/>
                    <a:gd name="T98" fmla="*/ 202 w 284"/>
                    <a:gd name="T99" fmla="*/ 26 h 378"/>
                    <a:gd name="T100" fmla="*/ 184 w 284"/>
                    <a:gd name="T101" fmla="*/ 56 h 378"/>
                    <a:gd name="T102" fmla="*/ 168 w 284"/>
                    <a:gd name="T103" fmla="*/ 85 h 378"/>
                    <a:gd name="T104" fmla="*/ 162 w 284"/>
                    <a:gd name="T105" fmla="*/ 95 h 378"/>
                    <a:gd name="T106" fmla="*/ 161 w 284"/>
                    <a:gd name="T107" fmla="*/ 96 h 378"/>
                    <a:gd name="T108" fmla="*/ 160 w 284"/>
                    <a:gd name="T109" fmla="*/ 99 h 378"/>
                    <a:gd name="T110" fmla="*/ 151 w 284"/>
                    <a:gd name="T111" fmla="*/ 116 h 378"/>
                    <a:gd name="T112" fmla="*/ 150 w 284"/>
                    <a:gd name="T113" fmla="*/ 118 h 378"/>
                    <a:gd name="T114" fmla="*/ 124 w 284"/>
                    <a:gd name="T115" fmla="*/ 160 h 378"/>
                    <a:gd name="T116" fmla="*/ 108 w 284"/>
                    <a:gd name="T117" fmla="*/ 185 h 378"/>
                    <a:gd name="T118" fmla="*/ 75 w 284"/>
                    <a:gd name="T119" fmla="*/ 234 h 378"/>
                    <a:gd name="T120" fmla="*/ 54 w 284"/>
                    <a:gd name="T121" fmla="*/ 262 h 378"/>
                    <a:gd name="T122" fmla="*/ 27 w 284"/>
                    <a:gd name="T123" fmla="*/ 298 h 378"/>
                    <a:gd name="T124" fmla="*/ 45 w 284"/>
                    <a:gd name="T125" fmla="*/ 307 h 3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4"/>
                    <a:gd name="T190" fmla="*/ 0 h 378"/>
                    <a:gd name="T191" fmla="*/ 284 w 284"/>
                    <a:gd name="T192" fmla="*/ 378 h 3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4" h="378">
                      <a:moveTo>
                        <a:pt x="45" y="307"/>
                      </a:moveTo>
                      <a:lnTo>
                        <a:pt x="46" y="307"/>
                      </a:lnTo>
                      <a:lnTo>
                        <a:pt x="48" y="308"/>
                      </a:lnTo>
                      <a:lnTo>
                        <a:pt x="54" y="310"/>
                      </a:lnTo>
                      <a:lnTo>
                        <a:pt x="60" y="314"/>
                      </a:lnTo>
                      <a:lnTo>
                        <a:pt x="63" y="316"/>
                      </a:lnTo>
                      <a:lnTo>
                        <a:pt x="67" y="321"/>
                      </a:lnTo>
                      <a:lnTo>
                        <a:pt x="69" y="325"/>
                      </a:lnTo>
                      <a:lnTo>
                        <a:pt x="70" y="329"/>
                      </a:lnTo>
                      <a:lnTo>
                        <a:pt x="71" y="335"/>
                      </a:lnTo>
                      <a:lnTo>
                        <a:pt x="70" y="341"/>
                      </a:lnTo>
                      <a:lnTo>
                        <a:pt x="70" y="342"/>
                      </a:lnTo>
                      <a:lnTo>
                        <a:pt x="69" y="343"/>
                      </a:lnTo>
                      <a:lnTo>
                        <a:pt x="68" y="345"/>
                      </a:lnTo>
                      <a:lnTo>
                        <a:pt x="60" y="345"/>
                      </a:lnTo>
                      <a:lnTo>
                        <a:pt x="57" y="343"/>
                      </a:lnTo>
                      <a:lnTo>
                        <a:pt x="53" y="338"/>
                      </a:lnTo>
                      <a:lnTo>
                        <a:pt x="47" y="334"/>
                      </a:lnTo>
                      <a:lnTo>
                        <a:pt x="42" y="330"/>
                      </a:lnTo>
                      <a:lnTo>
                        <a:pt x="37" y="328"/>
                      </a:lnTo>
                      <a:lnTo>
                        <a:pt x="34" y="326"/>
                      </a:lnTo>
                      <a:lnTo>
                        <a:pt x="26" y="327"/>
                      </a:lnTo>
                      <a:lnTo>
                        <a:pt x="20" y="328"/>
                      </a:lnTo>
                      <a:lnTo>
                        <a:pt x="17" y="329"/>
                      </a:lnTo>
                      <a:lnTo>
                        <a:pt x="14" y="331"/>
                      </a:lnTo>
                      <a:lnTo>
                        <a:pt x="9" y="335"/>
                      </a:lnTo>
                      <a:lnTo>
                        <a:pt x="4" y="340"/>
                      </a:lnTo>
                      <a:lnTo>
                        <a:pt x="0" y="346"/>
                      </a:lnTo>
                      <a:lnTo>
                        <a:pt x="0" y="349"/>
                      </a:lnTo>
                      <a:lnTo>
                        <a:pt x="0" y="354"/>
                      </a:lnTo>
                      <a:lnTo>
                        <a:pt x="0" y="358"/>
                      </a:lnTo>
                      <a:lnTo>
                        <a:pt x="2" y="360"/>
                      </a:lnTo>
                      <a:lnTo>
                        <a:pt x="4" y="364"/>
                      </a:lnTo>
                      <a:lnTo>
                        <a:pt x="7" y="367"/>
                      </a:lnTo>
                      <a:lnTo>
                        <a:pt x="12" y="373"/>
                      </a:lnTo>
                      <a:lnTo>
                        <a:pt x="16" y="374"/>
                      </a:lnTo>
                      <a:lnTo>
                        <a:pt x="25" y="378"/>
                      </a:lnTo>
                      <a:lnTo>
                        <a:pt x="31" y="378"/>
                      </a:lnTo>
                      <a:lnTo>
                        <a:pt x="35" y="378"/>
                      </a:lnTo>
                      <a:lnTo>
                        <a:pt x="45" y="378"/>
                      </a:lnTo>
                      <a:lnTo>
                        <a:pt x="50" y="377"/>
                      </a:lnTo>
                      <a:lnTo>
                        <a:pt x="55" y="375"/>
                      </a:lnTo>
                      <a:lnTo>
                        <a:pt x="59" y="372"/>
                      </a:lnTo>
                      <a:lnTo>
                        <a:pt x="63" y="369"/>
                      </a:lnTo>
                      <a:lnTo>
                        <a:pt x="70" y="364"/>
                      </a:lnTo>
                      <a:lnTo>
                        <a:pt x="73" y="360"/>
                      </a:lnTo>
                      <a:lnTo>
                        <a:pt x="76" y="357"/>
                      </a:lnTo>
                      <a:lnTo>
                        <a:pt x="82" y="350"/>
                      </a:lnTo>
                      <a:lnTo>
                        <a:pt x="87" y="343"/>
                      </a:lnTo>
                      <a:lnTo>
                        <a:pt x="89" y="341"/>
                      </a:lnTo>
                      <a:lnTo>
                        <a:pt x="91" y="338"/>
                      </a:lnTo>
                      <a:lnTo>
                        <a:pt x="93" y="335"/>
                      </a:lnTo>
                      <a:lnTo>
                        <a:pt x="96" y="331"/>
                      </a:lnTo>
                      <a:lnTo>
                        <a:pt x="100" y="325"/>
                      </a:lnTo>
                      <a:lnTo>
                        <a:pt x="103" y="318"/>
                      </a:lnTo>
                      <a:lnTo>
                        <a:pt x="107" y="311"/>
                      </a:lnTo>
                      <a:lnTo>
                        <a:pt x="110" y="304"/>
                      </a:lnTo>
                      <a:lnTo>
                        <a:pt x="110" y="300"/>
                      </a:lnTo>
                      <a:lnTo>
                        <a:pt x="111" y="299"/>
                      </a:lnTo>
                      <a:lnTo>
                        <a:pt x="112" y="298"/>
                      </a:lnTo>
                      <a:lnTo>
                        <a:pt x="112" y="297"/>
                      </a:lnTo>
                      <a:lnTo>
                        <a:pt x="113" y="297"/>
                      </a:lnTo>
                      <a:lnTo>
                        <a:pt x="114" y="296"/>
                      </a:lnTo>
                      <a:lnTo>
                        <a:pt x="125" y="272"/>
                      </a:lnTo>
                      <a:lnTo>
                        <a:pt x="128" y="265"/>
                      </a:lnTo>
                      <a:lnTo>
                        <a:pt x="133" y="260"/>
                      </a:lnTo>
                      <a:lnTo>
                        <a:pt x="141" y="246"/>
                      </a:lnTo>
                      <a:lnTo>
                        <a:pt x="146" y="239"/>
                      </a:lnTo>
                      <a:lnTo>
                        <a:pt x="151" y="233"/>
                      </a:lnTo>
                      <a:lnTo>
                        <a:pt x="160" y="221"/>
                      </a:lnTo>
                      <a:lnTo>
                        <a:pt x="170" y="207"/>
                      </a:lnTo>
                      <a:lnTo>
                        <a:pt x="179" y="195"/>
                      </a:lnTo>
                      <a:lnTo>
                        <a:pt x="183" y="188"/>
                      </a:lnTo>
                      <a:lnTo>
                        <a:pt x="188" y="182"/>
                      </a:lnTo>
                      <a:lnTo>
                        <a:pt x="188" y="180"/>
                      </a:lnTo>
                      <a:lnTo>
                        <a:pt x="192" y="172"/>
                      </a:lnTo>
                      <a:lnTo>
                        <a:pt x="197" y="164"/>
                      </a:lnTo>
                      <a:lnTo>
                        <a:pt x="201" y="161"/>
                      </a:lnTo>
                      <a:lnTo>
                        <a:pt x="202" y="159"/>
                      </a:lnTo>
                      <a:lnTo>
                        <a:pt x="206" y="158"/>
                      </a:lnTo>
                      <a:lnTo>
                        <a:pt x="227" y="126"/>
                      </a:lnTo>
                      <a:lnTo>
                        <a:pt x="249" y="94"/>
                      </a:lnTo>
                      <a:lnTo>
                        <a:pt x="272" y="63"/>
                      </a:lnTo>
                      <a:lnTo>
                        <a:pt x="284" y="46"/>
                      </a:lnTo>
                      <a:lnTo>
                        <a:pt x="284" y="44"/>
                      </a:lnTo>
                      <a:lnTo>
                        <a:pt x="281" y="35"/>
                      </a:lnTo>
                      <a:lnTo>
                        <a:pt x="280" y="31"/>
                      </a:lnTo>
                      <a:lnTo>
                        <a:pt x="278" y="28"/>
                      </a:lnTo>
                      <a:lnTo>
                        <a:pt x="273" y="21"/>
                      </a:lnTo>
                      <a:lnTo>
                        <a:pt x="271" y="14"/>
                      </a:lnTo>
                      <a:lnTo>
                        <a:pt x="266" y="13"/>
                      </a:lnTo>
                      <a:lnTo>
                        <a:pt x="258" y="7"/>
                      </a:lnTo>
                      <a:lnTo>
                        <a:pt x="250" y="1"/>
                      </a:lnTo>
                      <a:lnTo>
                        <a:pt x="249" y="0"/>
                      </a:lnTo>
                      <a:lnTo>
                        <a:pt x="211" y="1"/>
                      </a:lnTo>
                      <a:lnTo>
                        <a:pt x="209" y="4"/>
                      </a:lnTo>
                      <a:lnTo>
                        <a:pt x="209" y="11"/>
                      </a:lnTo>
                      <a:lnTo>
                        <a:pt x="206" y="18"/>
                      </a:lnTo>
                      <a:lnTo>
                        <a:pt x="202" y="26"/>
                      </a:lnTo>
                      <a:lnTo>
                        <a:pt x="198" y="34"/>
                      </a:lnTo>
                      <a:lnTo>
                        <a:pt x="184" y="56"/>
                      </a:lnTo>
                      <a:lnTo>
                        <a:pt x="176" y="70"/>
                      </a:lnTo>
                      <a:lnTo>
                        <a:pt x="168" y="85"/>
                      </a:lnTo>
                      <a:lnTo>
                        <a:pt x="164" y="92"/>
                      </a:lnTo>
                      <a:lnTo>
                        <a:pt x="162" y="95"/>
                      </a:lnTo>
                      <a:lnTo>
                        <a:pt x="161" y="96"/>
                      </a:lnTo>
                      <a:lnTo>
                        <a:pt x="161" y="97"/>
                      </a:lnTo>
                      <a:lnTo>
                        <a:pt x="160" y="99"/>
                      </a:lnTo>
                      <a:lnTo>
                        <a:pt x="153" y="114"/>
                      </a:lnTo>
                      <a:lnTo>
                        <a:pt x="151" y="116"/>
                      </a:lnTo>
                      <a:lnTo>
                        <a:pt x="150" y="117"/>
                      </a:lnTo>
                      <a:lnTo>
                        <a:pt x="150" y="118"/>
                      </a:lnTo>
                      <a:lnTo>
                        <a:pt x="130" y="152"/>
                      </a:lnTo>
                      <a:lnTo>
                        <a:pt x="124" y="160"/>
                      </a:lnTo>
                      <a:lnTo>
                        <a:pt x="118" y="168"/>
                      </a:lnTo>
                      <a:lnTo>
                        <a:pt x="108" y="185"/>
                      </a:lnTo>
                      <a:lnTo>
                        <a:pt x="86" y="218"/>
                      </a:lnTo>
                      <a:lnTo>
                        <a:pt x="75" y="234"/>
                      </a:lnTo>
                      <a:lnTo>
                        <a:pt x="63" y="250"/>
                      </a:lnTo>
                      <a:lnTo>
                        <a:pt x="54" y="262"/>
                      </a:lnTo>
                      <a:lnTo>
                        <a:pt x="46" y="274"/>
                      </a:lnTo>
                      <a:lnTo>
                        <a:pt x="27" y="298"/>
                      </a:lnTo>
                      <a:lnTo>
                        <a:pt x="19" y="308"/>
                      </a:lnTo>
                      <a:lnTo>
                        <a:pt x="45" y="30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2268" name="Text Box 75"/>
              <p:cNvSpPr txBox="1">
                <a:spLocks noChangeArrowheads="1"/>
              </p:cNvSpPr>
              <p:nvPr/>
            </p:nvSpPr>
            <p:spPr bwMode="auto">
              <a:xfrm>
                <a:off x="1523" y="2137"/>
                <a:ext cx="495"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400" i="0">
                    <a:solidFill>
                      <a:schemeClr val="bg2"/>
                    </a:solidFill>
                  </a:rPr>
                  <a:t>T+1</a:t>
                </a:r>
                <a:endParaRPr lang="en-CA" altLang="en-US" sz="1400" i="0">
                  <a:solidFill>
                    <a:schemeClr val="bg2"/>
                  </a:solidFill>
                </a:endParaRPr>
              </a:p>
            </p:txBody>
          </p:sp>
        </p:grpSp>
        <p:pic>
          <p:nvPicPr>
            <p:cNvPr id="52265" name="Picture 7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0" y="1226"/>
              <a:ext cx="480"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228" name="Text Box 77"/>
          <p:cNvSpPr txBox="1">
            <a:spLocks noChangeArrowheads="1"/>
          </p:cNvSpPr>
          <p:nvPr/>
        </p:nvSpPr>
        <p:spPr bwMode="auto">
          <a:xfrm>
            <a:off x="0" y="2033588"/>
            <a:ext cx="290195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CA" altLang="en-US" sz="2000" i="0"/>
              <a:t>&lt;preCond&gt;          </a:t>
            </a:r>
          </a:p>
          <a:p>
            <a:pPr eaLnBrk="1" hangingPunct="1">
              <a:spcBef>
                <a:spcPct val="0"/>
              </a:spcBef>
              <a:buFontTx/>
              <a:buNone/>
            </a:pPr>
            <a:r>
              <a:rPr lang="en-CA" altLang="en-US" sz="2000" i="0"/>
              <a:t>codeA  </a:t>
            </a:r>
            <a:endParaRPr lang="en-US" altLang="en-US" sz="2000" i="0"/>
          </a:p>
          <a:p>
            <a:pPr eaLnBrk="1" hangingPunct="1">
              <a:spcBef>
                <a:spcPct val="0"/>
              </a:spcBef>
              <a:buFontTx/>
              <a:buNone/>
            </a:pPr>
            <a:r>
              <a:rPr lang="en-CA" altLang="en-US" sz="2000" i="0"/>
              <a:t>loop  </a:t>
            </a:r>
          </a:p>
          <a:p>
            <a:pPr eaLnBrk="1" hangingPunct="1">
              <a:spcBef>
                <a:spcPct val="0"/>
              </a:spcBef>
              <a:buFontTx/>
              <a:buNone/>
            </a:pPr>
            <a:r>
              <a:rPr lang="en-CA" altLang="en-US" sz="2000" i="0"/>
              <a:t>      </a:t>
            </a:r>
            <a:r>
              <a:rPr lang="en-CA" altLang="en-US" sz="2000" i="0">
                <a:solidFill>
                  <a:srgbClr val="33CC33"/>
                </a:solidFill>
              </a:rPr>
              <a:t>&lt;loop-invariant&gt;</a:t>
            </a:r>
          </a:p>
          <a:p>
            <a:pPr eaLnBrk="1" hangingPunct="1">
              <a:spcBef>
                <a:spcPct val="0"/>
              </a:spcBef>
              <a:buFontTx/>
              <a:buNone/>
            </a:pPr>
            <a:r>
              <a:rPr lang="en-CA" altLang="en-US" sz="2000" i="0"/>
              <a:t>      exit when &lt;exit Cond&gt;</a:t>
            </a:r>
          </a:p>
          <a:p>
            <a:pPr eaLnBrk="1" hangingPunct="1">
              <a:spcBef>
                <a:spcPct val="0"/>
              </a:spcBef>
              <a:buFontTx/>
              <a:buNone/>
            </a:pPr>
            <a:r>
              <a:rPr lang="en-CA" altLang="en-US" sz="2000" i="0"/>
              <a:t>      codeB</a:t>
            </a:r>
          </a:p>
          <a:p>
            <a:pPr eaLnBrk="1" hangingPunct="1">
              <a:spcBef>
                <a:spcPct val="0"/>
              </a:spcBef>
              <a:buFontTx/>
              <a:buNone/>
            </a:pPr>
            <a:r>
              <a:rPr lang="en-CA" altLang="en-US" sz="2000" i="0"/>
              <a:t>codeC</a:t>
            </a:r>
          </a:p>
          <a:p>
            <a:pPr eaLnBrk="1" hangingPunct="1">
              <a:spcBef>
                <a:spcPct val="0"/>
              </a:spcBef>
              <a:buFontTx/>
              <a:buNone/>
            </a:pPr>
            <a:r>
              <a:rPr lang="en-CA" altLang="en-US" sz="2000" i="0"/>
              <a:t>&lt;postCond&gt;</a:t>
            </a:r>
          </a:p>
          <a:p>
            <a:pPr eaLnBrk="1" hangingPunct="1">
              <a:spcBef>
                <a:spcPct val="0"/>
              </a:spcBef>
              <a:buFontTx/>
              <a:buNone/>
            </a:pPr>
            <a:endParaRPr lang="en-CA" altLang="en-US" sz="2000" i="0"/>
          </a:p>
        </p:txBody>
      </p:sp>
      <p:grpSp>
        <p:nvGrpSpPr>
          <p:cNvPr id="52229" name="Group 78"/>
          <p:cNvGrpSpPr>
            <a:grpSpLocks noChangeAspect="1"/>
          </p:cNvGrpSpPr>
          <p:nvPr/>
        </p:nvGrpSpPr>
        <p:grpSpPr bwMode="auto">
          <a:xfrm>
            <a:off x="3124200" y="1681162"/>
            <a:ext cx="2879725" cy="1704975"/>
            <a:chOff x="288" y="1208"/>
            <a:chExt cx="5254" cy="3112"/>
          </a:xfrm>
        </p:grpSpPr>
        <p:sp>
          <p:nvSpPr>
            <p:cNvPr id="52233" name="Freeform 79" descr="Green marble"/>
            <p:cNvSpPr>
              <a:spLocks noChangeAspect="1"/>
            </p:cNvSpPr>
            <p:nvPr/>
          </p:nvSpPr>
          <p:spPr bwMode="auto">
            <a:xfrm>
              <a:off x="1224" y="2535"/>
              <a:ext cx="2280" cy="1785"/>
            </a:xfrm>
            <a:custGeom>
              <a:avLst/>
              <a:gdLst>
                <a:gd name="T0" fmla="*/ 748 w 2280"/>
                <a:gd name="T1" fmla="*/ 30 h 1785"/>
                <a:gd name="T2" fmla="*/ 1224 w 2280"/>
                <a:gd name="T3" fmla="*/ 305 h 1785"/>
                <a:gd name="T4" fmla="*/ 2184 w 2280"/>
                <a:gd name="T5" fmla="*/ 257 h 1785"/>
                <a:gd name="T6" fmla="*/ 1800 w 2280"/>
                <a:gd name="T7" fmla="*/ 1121 h 1785"/>
                <a:gd name="T8" fmla="*/ 1743 w 2280"/>
                <a:gd name="T9" fmla="*/ 1313 h 1785"/>
                <a:gd name="T10" fmla="*/ 1717 w 2280"/>
                <a:gd name="T11" fmla="*/ 1479 h 1785"/>
                <a:gd name="T12" fmla="*/ 1560 w 2280"/>
                <a:gd name="T13" fmla="*/ 1549 h 1785"/>
                <a:gd name="T14" fmla="*/ 1272 w 2280"/>
                <a:gd name="T15" fmla="*/ 1553 h 1785"/>
                <a:gd name="T16" fmla="*/ 168 w 2280"/>
                <a:gd name="T17" fmla="*/ 1649 h 1785"/>
                <a:gd name="T18" fmla="*/ 264 w 2280"/>
                <a:gd name="T19" fmla="*/ 737 h 1785"/>
                <a:gd name="T20" fmla="*/ 425 w 2280"/>
                <a:gd name="T21" fmla="*/ 126 h 1785"/>
                <a:gd name="T22" fmla="*/ 748 w 2280"/>
                <a:gd name="T23" fmla="*/ 30 h 17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0"/>
                <a:gd name="T37" fmla="*/ 0 h 1785"/>
                <a:gd name="T38" fmla="*/ 2280 w 2280"/>
                <a:gd name="T39" fmla="*/ 1785 h 17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80" h="1785">
                  <a:moveTo>
                    <a:pt x="748" y="30"/>
                  </a:moveTo>
                  <a:cubicBezTo>
                    <a:pt x="881" y="60"/>
                    <a:pt x="985" y="267"/>
                    <a:pt x="1224" y="305"/>
                  </a:cubicBezTo>
                  <a:cubicBezTo>
                    <a:pt x="1463" y="343"/>
                    <a:pt x="2088" y="121"/>
                    <a:pt x="2184" y="257"/>
                  </a:cubicBezTo>
                  <a:cubicBezTo>
                    <a:pt x="2280" y="393"/>
                    <a:pt x="1873" y="945"/>
                    <a:pt x="1800" y="1121"/>
                  </a:cubicBezTo>
                  <a:cubicBezTo>
                    <a:pt x="1727" y="1297"/>
                    <a:pt x="1757" y="1253"/>
                    <a:pt x="1743" y="1313"/>
                  </a:cubicBezTo>
                  <a:cubicBezTo>
                    <a:pt x="1729" y="1373"/>
                    <a:pt x="1747" y="1440"/>
                    <a:pt x="1717" y="1479"/>
                  </a:cubicBezTo>
                  <a:cubicBezTo>
                    <a:pt x="1687" y="1518"/>
                    <a:pt x="1634" y="1537"/>
                    <a:pt x="1560" y="1549"/>
                  </a:cubicBezTo>
                  <a:cubicBezTo>
                    <a:pt x="1486" y="1561"/>
                    <a:pt x="1504" y="1536"/>
                    <a:pt x="1272" y="1553"/>
                  </a:cubicBezTo>
                  <a:cubicBezTo>
                    <a:pt x="1040" y="1570"/>
                    <a:pt x="336" y="1785"/>
                    <a:pt x="168" y="1649"/>
                  </a:cubicBezTo>
                  <a:cubicBezTo>
                    <a:pt x="0" y="1513"/>
                    <a:pt x="221" y="991"/>
                    <a:pt x="264" y="737"/>
                  </a:cubicBezTo>
                  <a:cubicBezTo>
                    <a:pt x="307" y="483"/>
                    <a:pt x="344" y="244"/>
                    <a:pt x="425" y="126"/>
                  </a:cubicBezTo>
                  <a:cubicBezTo>
                    <a:pt x="506" y="8"/>
                    <a:pt x="615" y="0"/>
                    <a:pt x="748" y="30"/>
                  </a:cubicBez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grpSp>
          <p:nvGrpSpPr>
            <p:cNvPr id="52234" name="Group 80"/>
            <p:cNvGrpSpPr>
              <a:grpSpLocks noChangeAspect="1"/>
            </p:cNvGrpSpPr>
            <p:nvPr/>
          </p:nvGrpSpPr>
          <p:grpSpPr bwMode="auto">
            <a:xfrm>
              <a:off x="288" y="1208"/>
              <a:ext cx="5254" cy="2992"/>
              <a:chOff x="288" y="1208"/>
              <a:chExt cx="5254" cy="2992"/>
            </a:xfrm>
          </p:grpSpPr>
          <p:sp>
            <p:nvSpPr>
              <p:cNvPr id="52235" name="Freeform 81" descr="Green marble"/>
              <p:cNvSpPr>
                <a:spLocks noChangeAspect="1"/>
              </p:cNvSpPr>
              <p:nvPr/>
            </p:nvSpPr>
            <p:spPr bwMode="auto">
              <a:xfrm>
                <a:off x="3056" y="1624"/>
                <a:ext cx="1312" cy="1296"/>
              </a:xfrm>
              <a:custGeom>
                <a:avLst/>
                <a:gdLst>
                  <a:gd name="T0" fmla="*/ 592 w 1312"/>
                  <a:gd name="T1" fmla="*/ 160 h 1296"/>
                  <a:gd name="T2" fmla="*/ 16 w 1312"/>
                  <a:gd name="T3" fmla="*/ 640 h 1296"/>
                  <a:gd name="T4" fmla="*/ 496 w 1312"/>
                  <a:gd name="T5" fmla="*/ 1024 h 1296"/>
                  <a:gd name="T6" fmla="*/ 1216 w 1312"/>
                  <a:gd name="T7" fmla="*/ 1216 h 1296"/>
                  <a:gd name="T8" fmla="*/ 1072 w 1312"/>
                  <a:gd name="T9" fmla="*/ 544 h 1296"/>
                  <a:gd name="T10" fmla="*/ 1120 w 1312"/>
                  <a:gd name="T11" fmla="*/ 64 h 1296"/>
                  <a:gd name="T12" fmla="*/ 592 w 1312"/>
                  <a:gd name="T13" fmla="*/ 160 h 1296"/>
                  <a:gd name="T14" fmla="*/ 0 60000 65536"/>
                  <a:gd name="T15" fmla="*/ 0 60000 65536"/>
                  <a:gd name="T16" fmla="*/ 0 60000 65536"/>
                  <a:gd name="T17" fmla="*/ 0 60000 65536"/>
                  <a:gd name="T18" fmla="*/ 0 60000 65536"/>
                  <a:gd name="T19" fmla="*/ 0 60000 65536"/>
                  <a:gd name="T20" fmla="*/ 0 60000 65536"/>
                  <a:gd name="T21" fmla="*/ 0 w 1312"/>
                  <a:gd name="T22" fmla="*/ 0 h 1296"/>
                  <a:gd name="T23" fmla="*/ 1312 w 1312"/>
                  <a:gd name="T24" fmla="*/ 1296 h 12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12" h="1296">
                    <a:moveTo>
                      <a:pt x="592" y="160"/>
                    </a:moveTo>
                    <a:cubicBezTo>
                      <a:pt x="408" y="256"/>
                      <a:pt x="32" y="496"/>
                      <a:pt x="16" y="640"/>
                    </a:cubicBezTo>
                    <a:cubicBezTo>
                      <a:pt x="0" y="784"/>
                      <a:pt x="296" y="928"/>
                      <a:pt x="496" y="1024"/>
                    </a:cubicBezTo>
                    <a:cubicBezTo>
                      <a:pt x="696" y="1120"/>
                      <a:pt x="1120" y="1296"/>
                      <a:pt x="1216" y="1216"/>
                    </a:cubicBezTo>
                    <a:cubicBezTo>
                      <a:pt x="1312" y="1136"/>
                      <a:pt x="1088" y="736"/>
                      <a:pt x="1072" y="544"/>
                    </a:cubicBezTo>
                    <a:cubicBezTo>
                      <a:pt x="1056" y="352"/>
                      <a:pt x="1208" y="128"/>
                      <a:pt x="1120" y="64"/>
                    </a:cubicBezTo>
                    <a:cubicBezTo>
                      <a:pt x="1032" y="0"/>
                      <a:pt x="776" y="64"/>
                      <a:pt x="592" y="160"/>
                    </a:cubicBez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52236" name="Freeform 82" descr="Green marble"/>
              <p:cNvSpPr>
                <a:spLocks noChangeAspect="1"/>
              </p:cNvSpPr>
              <p:nvPr/>
            </p:nvSpPr>
            <p:spPr bwMode="auto">
              <a:xfrm>
                <a:off x="3384" y="3048"/>
                <a:ext cx="1192" cy="1152"/>
              </a:xfrm>
              <a:custGeom>
                <a:avLst/>
                <a:gdLst>
                  <a:gd name="T0" fmla="*/ 408 w 1192"/>
                  <a:gd name="T1" fmla="*/ 224 h 1152"/>
                  <a:gd name="T2" fmla="*/ 264 w 1192"/>
                  <a:gd name="T3" fmla="*/ 512 h 1152"/>
                  <a:gd name="T4" fmla="*/ 72 w 1192"/>
                  <a:gd name="T5" fmla="*/ 944 h 1152"/>
                  <a:gd name="T6" fmla="*/ 696 w 1192"/>
                  <a:gd name="T7" fmla="*/ 1088 h 1152"/>
                  <a:gd name="T8" fmla="*/ 792 w 1192"/>
                  <a:gd name="T9" fmla="*/ 560 h 1152"/>
                  <a:gd name="T10" fmla="*/ 1176 w 1192"/>
                  <a:gd name="T11" fmla="*/ 416 h 1152"/>
                  <a:gd name="T12" fmla="*/ 696 w 1192"/>
                  <a:gd name="T13" fmla="*/ 32 h 1152"/>
                  <a:gd name="T14" fmla="*/ 408 w 1192"/>
                  <a:gd name="T15" fmla="*/ 224 h 1152"/>
                  <a:gd name="T16" fmla="*/ 0 60000 65536"/>
                  <a:gd name="T17" fmla="*/ 0 60000 65536"/>
                  <a:gd name="T18" fmla="*/ 0 60000 65536"/>
                  <a:gd name="T19" fmla="*/ 0 60000 65536"/>
                  <a:gd name="T20" fmla="*/ 0 60000 65536"/>
                  <a:gd name="T21" fmla="*/ 0 60000 65536"/>
                  <a:gd name="T22" fmla="*/ 0 60000 65536"/>
                  <a:gd name="T23" fmla="*/ 0 60000 65536"/>
                  <a:gd name="T24" fmla="*/ 0 w 1192"/>
                  <a:gd name="T25" fmla="*/ 0 h 1152"/>
                  <a:gd name="T26" fmla="*/ 1192 w 1192"/>
                  <a:gd name="T27" fmla="*/ 1152 h 11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92" h="1152">
                    <a:moveTo>
                      <a:pt x="408" y="224"/>
                    </a:moveTo>
                    <a:cubicBezTo>
                      <a:pt x="336" y="304"/>
                      <a:pt x="320" y="392"/>
                      <a:pt x="264" y="512"/>
                    </a:cubicBezTo>
                    <a:cubicBezTo>
                      <a:pt x="208" y="632"/>
                      <a:pt x="0" y="848"/>
                      <a:pt x="72" y="944"/>
                    </a:cubicBezTo>
                    <a:cubicBezTo>
                      <a:pt x="144" y="1040"/>
                      <a:pt x="576" y="1152"/>
                      <a:pt x="696" y="1088"/>
                    </a:cubicBezTo>
                    <a:cubicBezTo>
                      <a:pt x="816" y="1024"/>
                      <a:pt x="712" y="672"/>
                      <a:pt x="792" y="560"/>
                    </a:cubicBezTo>
                    <a:cubicBezTo>
                      <a:pt x="872" y="448"/>
                      <a:pt x="1192" y="504"/>
                      <a:pt x="1176" y="416"/>
                    </a:cubicBezTo>
                    <a:cubicBezTo>
                      <a:pt x="1160" y="328"/>
                      <a:pt x="824" y="64"/>
                      <a:pt x="696" y="32"/>
                    </a:cubicBezTo>
                    <a:cubicBezTo>
                      <a:pt x="568" y="0"/>
                      <a:pt x="480" y="144"/>
                      <a:pt x="408" y="224"/>
                    </a:cubicBez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pic>
            <p:nvPicPr>
              <p:cNvPr id="52237" name="Picture 8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6" y="2024"/>
                <a:ext cx="886" cy="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8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 y="1880"/>
                <a:ext cx="770" cy="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9" name="Freeform 85" descr="Green marble"/>
              <p:cNvSpPr>
                <a:spLocks noChangeAspect="1"/>
              </p:cNvSpPr>
              <p:nvPr/>
            </p:nvSpPr>
            <p:spPr bwMode="auto">
              <a:xfrm>
                <a:off x="1152" y="1304"/>
                <a:ext cx="1192" cy="1152"/>
              </a:xfrm>
              <a:custGeom>
                <a:avLst/>
                <a:gdLst>
                  <a:gd name="T0" fmla="*/ 112 w 1192"/>
                  <a:gd name="T1" fmla="*/ 200 h 1152"/>
                  <a:gd name="T2" fmla="*/ 64 w 1192"/>
                  <a:gd name="T3" fmla="*/ 968 h 1152"/>
                  <a:gd name="T4" fmla="*/ 496 w 1192"/>
                  <a:gd name="T5" fmla="*/ 1112 h 1152"/>
                  <a:gd name="T6" fmla="*/ 784 w 1192"/>
                  <a:gd name="T7" fmla="*/ 728 h 1152"/>
                  <a:gd name="T8" fmla="*/ 1120 w 1192"/>
                  <a:gd name="T9" fmla="*/ 536 h 1152"/>
                  <a:gd name="T10" fmla="*/ 352 w 1192"/>
                  <a:gd name="T11" fmla="*/ 56 h 1152"/>
                  <a:gd name="T12" fmla="*/ 112 w 1192"/>
                  <a:gd name="T13" fmla="*/ 200 h 1152"/>
                  <a:gd name="T14" fmla="*/ 0 60000 65536"/>
                  <a:gd name="T15" fmla="*/ 0 60000 65536"/>
                  <a:gd name="T16" fmla="*/ 0 60000 65536"/>
                  <a:gd name="T17" fmla="*/ 0 60000 65536"/>
                  <a:gd name="T18" fmla="*/ 0 60000 65536"/>
                  <a:gd name="T19" fmla="*/ 0 60000 65536"/>
                  <a:gd name="T20" fmla="*/ 0 60000 65536"/>
                  <a:gd name="T21" fmla="*/ 0 w 1192"/>
                  <a:gd name="T22" fmla="*/ 0 h 1152"/>
                  <a:gd name="T23" fmla="*/ 1192 w 119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2" h="1152">
                    <a:moveTo>
                      <a:pt x="112" y="200"/>
                    </a:moveTo>
                    <a:cubicBezTo>
                      <a:pt x="64" y="352"/>
                      <a:pt x="0" y="816"/>
                      <a:pt x="64" y="968"/>
                    </a:cubicBezTo>
                    <a:cubicBezTo>
                      <a:pt x="128" y="1120"/>
                      <a:pt x="376" y="1152"/>
                      <a:pt x="496" y="1112"/>
                    </a:cubicBezTo>
                    <a:cubicBezTo>
                      <a:pt x="616" y="1072"/>
                      <a:pt x="680" y="824"/>
                      <a:pt x="784" y="728"/>
                    </a:cubicBezTo>
                    <a:cubicBezTo>
                      <a:pt x="888" y="632"/>
                      <a:pt x="1192" y="648"/>
                      <a:pt x="1120" y="536"/>
                    </a:cubicBezTo>
                    <a:cubicBezTo>
                      <a:pt x="1048" y="424"/>
                      <a:pt x="512" y="112"/>
                      <a:pt x="352" y="56"/>
                    </a:cubicBezTo>
                    <a:cubicBezTo>
                      <a:pt x="192" y="0"/>
                      <a:pt x="160" y="48"/>
                      <a:pt x="112" y="200"/>
                    </a:cubicBez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grpSp>
            <p:nvGrpSpPr>
              <p:cNvPr id="52240" name="Group 86"/>
              <p:cNvGrpSpPr>
                <a:grpSpLocks noChangeAspect="1"/>
              </p:cNvGrpSpPr>
              <p:nvPr/>
            </p:nvGrpSpPr>
            <p:grpSpPr bwMode="auto">
              <a:xfrm>
                <a:off x="1776" y="1208"/>
                <a:ext cx="1944" cy="2413"/>
                <a:chOff x="2227" y="1194"/>
                <a:chExt cx="1944" cy="2413"/>
              </a:xfrm>
            </p:grpSpPr>
            <p:sp>
              <p:nvSpPr>
                <p:cNvPr id="52247" name="Freeform 87"/>
                <p:cNvSpPr>
                  <a:spLocks noChangeAspect="1"/>
                </p:cNvSpPr>
                <p:nvPr/>
              </p:nvSpPr>
              <p:spPr bwMode="auto">
                <a:xfrm rot="-2705309">
                  <a:off x="2708" y="1513"/>
                  <a:ext cx="406" cy="340"/>
                </a:xfrm>
                <a:custGeom>
                  <a:avLst/>
                  <a:gdLst>
                    <a:gd name="T0" fmla="*/ 8 w 600"/>
                    <a:gd name="T1" fmla="*/ 1 h 608"/>
                    <a:gd name="T2" fmla="*/ 7 w 600"/>
                    <a:gd name="T3" fmla="*/ 1 h 608"/>
                    <a:gd name="T4" fmla="*/ 7 w 600"/>
                    <a:gd name="T5" fmla="*/ 1 h 608"/>
                    <a:gd name="T6" fmla="*/ 6 w 600"/>
                    <a:gd name="T7" fmla="*/ 1 h 608"/>
                    <a:gd name="T8" fmla="*/ 3 w 600"/>
                    <a:gd name="T9" fmla="*/ 0 h 608"/>
                    <a:gd name="T10" fmla="*/ 2 w 600"/>
                    <a:gd name="T11" fmla="*/ 1 h 608"/>
                    <a:gd name="T12" fmla="*/ 1 w 600"/>
                    <a:gd name="T13" fmla="*/ 1 h 608"/>
                    <a:gd name="T14" fmla="*/ 0 w 600"/>
                    <a:gd name="T15" fmla="*/ 1 h 608"/>
                    <a:gd name="T16" fmla="*/ 1 w 600"/>
                    <a:gd name="T17" fmla="*/ 1 h 608"/>
                    <a:gd name="T18" fmla="*/ 1 w 600"/>
                    <a:gd name="T19" fmla="*/ 1 h 608"/>
                    <a:gd name="T20" fmla="*/ 2 w 600"/>
                    <a:gd name="T21" fmla="*/ 2 h 608"/>
                    <a:gd name="T22" fmla="*/ 3 w 600"/>
                    <a:gd name="T23" fmla="*/ 2 h 608"/>
                    <a:gd name="T24" fmla="*/ 3 w 600"/>
                    <a:gd name="T25" fmla="*/ 2 h 608"/>
                    <a:gd name="T26" fmla="*/ 5 w 600"/>
                    <a:gd name="T27" fmla="*/ 2 h 608"/>
                    <a:gd name="T28" fmla="*/ 6 w 600"/>
                    <a:gd name="T29" fmla="*/ 2 h 608"/>
                    <a:gd name="T30" fmla="*/ 7 w 600"/>
                    <a:gd name="T31" fmla="*/ 1 h 608"/>
                    <a:gd name="T32" fmla="*/ 8 w 600"/>
                    <a:gd name="T33" fmla="*/ 1 h 608"/>
                    <a:gd name="T34" fmla="*/ 8 w 600"/>
                    <a:gd name="T35" fmla="*/ 1 h 608"/>
                    <a:gd name="T36" fmla="*/ 12 w 600"/>
                    <a:gd name="T37" fmla="*/ 1 h 608"/>
                    <a:gd name="T38" fmla="*/ 12 w 600"/>
                    <a:gd name="T39" fmla="*/ 1 h 608"/>
                    <a:gd name="T40" fmla="*/ 12 w 600"/>
                    <a:gd name="T41" fmla="*/ 1 h 608"/>
                    <a:gd name="T42" fmla="*/ 8 w 600"/>
                    <a:gd name="T43" fmla="*/ 1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0"/>
                    <a:gd name="T67" fmla="*/ 0 h 608"/>
                    <a:gd name="T68" fmla="*/ 600 w 600"/>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0" h="608">
                      <a:moveTo>
                        <a:pt x="388" y="289"/>
                      </a:moveTo>
                      <a:lnTo>
                        <a:pt x="372" y="177"/>
                      </a:lnTo>
                      <a:lnTo>
                        <a:pt x="341" y="78"/>
                      </a:lnTo>
                      <a:lnTo>
                        <a:pt x="284" y="24"/>
                      </a:lnTo>
                      <a:lnTo>
                        <a:pt x="185" y="0"/>
                      </a:lnTo>
                      <a:lnTo>
                        <a:pt x="100" y="24"/>
                      </a:lnTo>
                      <a:lnTo>
                        <a:pt x="19" y="123"/>
                      </a:lnTo>
                      <a:lnTo>
                        <a:pt x="0" y="243"/>
                      </a:lnTo>
                      <a:lnTo>
                        <a:pt x="19" y="370"/>
                      </a:lnTo>
                      <a:lnTo>
                        <a:pt x="50" y="447"/>
                      </a:lnTo>
                      <a:lnTo>
                        <a:pt x="88" y="528"/>
                      </a:lnTo>
                      <a:lnTo>
                        <a:pt x="130" y="582"/>
                      </a:lnTo>
                      <a:lnTo>
                        <a:pt x="177" y="608"/>
                      </a:lnTo>
                      <a:lnTo>
                        <a:pt x="242" y="585"/>
                      </a:lnTo>
                      <a:lnTo>
                        <a:pt x="307" y="531"/>
                      </a:lnTo>
                      <a:lnTo>
                        <a:pt x="349" y="455"/>
                      </a:lnTo>
                      <a:lnTo>
                        <a:pt x="388" y="390"/>
                      </a:lnTo>
                      <a:lnTo>
                        <a:pt x="400" y="351"/>
                      </a:lnTo>
                      <a:lnTo>
                        <a:pt x="565" y="293"/>
                      </a:lnTo>
                      <a:lnTo>
                        <a:pt x="600" y="270"/>
                      </a:lnTo>
                      <a:lnTo>
                        <a:pt x="580" y="235"/>
                      </a:lnTo>
                      <a:lnTo>
                        <a:pt x="388" y="28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48" name="Freeform 88"/>
                <p:cNvSpPr>
                  <a:spLocks noChangeAspect="1"/>
                </p:cNvSpPr>
                <p:nvPr/>
              </p:nvSpPr>
              <p:spPr bwMode="auto">
                <a:xfrm rot="-2705309">
                  <a:off x="2999" y="1873"/>
                  <a:ext cx="418" cy="758"/>
                </a:xfrm>
                <a:custGeom>
                  <a:avLst/>
                  <a:gdLst>
                    <a:gd name="T0" fmla="*/ 4 w 619"/>
                    <a:gd name="T1" fmla="*/ 4 h 1085"/>
                    <a:gd name="T2" fmla="*/ 5 w 619"/>
                    <a:gd name="T3" fmla="*/ 2 h 1085"/>
                    <a:gd name="T4" fmla="*/ 8 w 619"/>
                    <a:gd name="T5" fmla="*/ 1 h 1085"/>
                    <a:gd name="T6" fmla="*/ 9 w 619"/>
                    <a:gd name="T7" fmla="*/ 0 h 1085"/>
                    <a:gd name="T8" fmla="*/ 11 w 619"/>
                    <a:gd name="T9" fmla="*/ 1 h 1085"/>
                    <a:gd name="T10" fmla="*/ 12 w 619"/>
                    <a:gd name="T11" fmla="*/ 2 h 1085"/>
                    <a:gd name="T12" fmla="*/ 12 w 619"/>
                    <a:gd name="T13" fmla="*/ 4 h 1085"/>
                    <a:gd name="T14" fmla="*/ 11 w 619"/>
                    <a:gd name="T15" fmla="*/ 8 h 1085"/>
                    <a:gd name="T16" fmla="*/ 9 w 619"/>
                    <a:gd name="T17" fmla="*/ 12 h 1085"/>
                    <a:gd name="T18" fmla="*/ 8 w 619"/>
                    <a:gd name="T19" fmla="*/ 14 h 1085"/>
                    <a:gd name="T20" fmla="*/ 8 w 619"/>
                    <a:gd name="T21" fmla="*/ 17 h 1085"/>
                    <a:gd name="T22" fmla="*/ 8 w 619"/>
                    <a:gd name="T23" fmla="*/ 20 h 1085"/>
                    <a:gd name="T24" fmla="*/ 9 w 619"/>
                    <a:gd name="T25" fmla="*/ 22 h 1085"/>
                    <a:gd name="T26" fmla="*/ 9 w 619"/>
                    <a:gd name="T27" fmla="*/ 26 h 1085"/>
                    <a:gd name="T28" fmla="*/ 8 w 619"/>
                    <a:gd name="T29" fmla="*/ 28 h 1085"/>
                    <a:gd name="T30" fmla="*/ 7 w 619"/>
                    <a:gd name="T31" fmla="*/ 29 h 1085"/>
                    <a:gd name="T32" fmla="*/ 5 w 619"/>
                    <a:gd name="T33" fmla="*/ 30 h 1085"/>
                    <a:gd name="T34" fmla="*/ 3 w 619"/>
                    <a:gd name="T35" fmla="*/ 30 h 1085"/>
                    <a:gd name="T36" fmla="*/ 2 w 619"/>
                    <a:gd name="T37" fmla="*/ 29 h 1085"/>
                    <a:gd name="T38" fmla="*/ 1 w 619"/>
                    <a:gd name="T39" fmla="*/ 25 h 1085"/>
                    <a:gd name="T40" fmla="*/ 0 w 619"/>
                    <a:gd name="T41" fmla="*/ 22 h 1085"/>
                    <a:gd name="T42" fmla="*/ 1 w 619"/>
                    <a:gd name="T43" fmla="*/ 17 h 1085"/>
                    <a:gd name="T44" fmla="*/ 1 w 619"/>
                    <a:gd name="T45" fmla="*/ 12 h 1085"/>
                    <a:gd name="T46" fmla="*/ 2 w 619"/>
                    <a:gd name="T47" fmla="*/ 7 h 1085"/>
                    <a:gd name="T48" fmla="*/ 4 w 619"/>
                    <a:gd name="T49" fmla="*/ 4 h 10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9"/>
                    <a:gd name="T76" fmla="*/ 0 h 1085"/>
                    <a:gd name="T77" fmla="*/ 619 w 619"/>
                    <a:gd name="T78" fmla="*/ 1085 h 10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9" h="1085">
                      <a:moveTo>
                        <a:pt x="208" y="161"/>
                      </a:moveTo>
                      <a:lnTo>
                        <a:pt x="284" y="80"/>
                      </a:lnTo>
                      <a:lnTo>
                        <a:pt x="411" y="3"/>
                      </a:lnTo>
                      <a:lnTo>
                        <a:pt x="469" y="0"/>
                      </a:lnTo>
                      <a:lnTo>
                        <a:pt x="573" y="34"/>
                      </a:lnTo>
                      <a:lnTo>
                        <a:pt x="619" y="85"/>
                      </a:lnTo>
                      <a:lnTo>
                        <a:pt x="619" y="161"/>
                      </a:lnTo>
                      <a:lnTo>
                        <a:pt x="542" y="304"/>
                      </a:lnTo>
                      <a:lnTo>
                        <a:pt x="458" y="415"/>
                      </a:lnTo>
                      <a:lnTo>
                        <a:pt x="422" y="508"/>
                      </a:lnTo>
                      <a:lnTo>
                        <a:pt x="399" y="615"/>
                      </a:lnTo>
                      <a:lnTo>
                        <a:pt x="422" y="719"/>
                      </a:lnTo>
                      <a:lnTo>
                        <a:pt x="445" y="820"/>
                      </a:lnTo>
                      <a:lnTo>
                        <a:pt x="445" y="935"/>
                      </a:lnTo>
                      <a:lnTo>
                        <a:pt x="411" y="1005"/>
                      </a:lnTo>
                      <a:lnTo>
                        <a:pt x="334" y="1043"/>
                      </a:lnTo>
                      <a:lnTo>
                        <a:pt x="242" y="1085"/>
                      </a:lnTo>
                      <a:lnTo>
                        <a:pt x="157" y="1085"/>
                      </a:lnTo>
                      <a:lnTo>
                        <a:pt x="100" y="1054"/>
                      </a:lnTo>
                      <a:lnTo>
                        <a:pt x="23" y="927"/>
                      </a:lnTo>
                      <a:lnTo>
                        <a:pt x="0" y="797"/>
                      </a:lnTo>
                      <a:lnTo>
                        <a:pt x="8" y="628"/>
                      </a:lnTo>
                      <a:lnTo>
                        <a:pt x="65" y="415"/>
                      </a:lnTo>
                      <a:lnTo>
                        <a:pt x="123" y="277"/>
                      </a:lnTo>
                      <a:lnTo>
                        <a:pt x="208" y="16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49" name="Freeform 89"/>
                <p:cNvSpPr>
                  <a:spLocks noChangeAspect="1"/>
                </p:cNvSpPr>
                <p:nvPr/>
              </p:nvSpPr>
              <p:spPr bwMode="auto">
                <a:xfrm rot="-2705309">
                  <a:off x="3504" y="2064"/>
                  <a:ext cx="812" cy="523"/>
                </a:xfrm>
                <a:custGeom>
                  <a:avLst/>
                  <a:gdLst>
                    <a:gd name="T0" fmla="*/ 0 w 782"/>
                    <a:gd name="T1" fmla="*/ 1 h 808"/>
                    <a:gd name="T2" fmla="*/ 97 w 782"/>
                    <a:gd name="T3" fmla="*/ 0 h 808"/>
                    <a:gd name="T4" fmla="*/ 237 w 782"/>
                    <a:gd name="T5" fmla="*/ 0 h 808"/>
                    <a:gd name="T6" fmla="*/ 499 w 782"/>
                    <a:gd name="T7" fmla="*/ 1 h 808"/>
                    <a:gd name="T8" fmla="*/ 810 w 782"/>
                    <a:gd name="T9" fmla="*/ 1 h 808"/>
                    <a:gd name="T10" fmla="*/ 924 w 782"/>
                    <a:gd name="T11" fmla="*/ 1 h 808"/>
                    <a:gd name="T12" fmla="*/ 977 w 782"/>
                    <a:gd name="T13" fmla="*/ 1 h 808"/>
                    <a:gd name="T14" fmla="*/ 987 w 782"/>
                    <a:gd name="T15" fmla="*/ 3 h 808"/>
                    <a:gd name="T16" fmla="*/ 952 w 782"/>
                    <a:gd name="T17" fmla="*/ 3 h 808"/>
                    <a:gd name="T18" fmla="*/ 856 w 782"/>
                    <a:gd name="T19" fmla="*/ 5 h 808"/>
                    <a:gd name="T20" fmla="*/ 733 w 782"/>
                    <a:gd name="T21" fmla="*/ 6 h 808"/>
                    <a:gd name="T22" fmla="*/ 640 w 782"/>
                    <a:gd name="T23" fmla="*/ 6 h 808"/>
                    <a:gd name="T24" fmla="*/ 600 w 782"/>
                    <a:gd name="T25" fmla="*/ 8 h 808"/>
                    <a:gd name="T26" fmla="*/ 573 w 782"/>
                    <a:gd name="T27" fmla="*/ 8 h 808"/>
                    <a:gd name="T28" fmla="*/ 584 w 782"/>
                    <a:gd name="T29" fmla="*/ 9 h 808"/>
                    <a:gd name="T30" fmla="*/ 590 w 782"/>
                    <a:gd name="T31" fmla="*/ 9 h 808"/>
                    <a:gd name="T32" fmla="*/ 701 w 782"/>
                    <a:gd name="T33" fmla="*/ 9 h 808"/>
                    <a:gd name="T34" fmla="*/ 876 w 782"/>
                    <a:gd name="T35" fmla="*/ 9 h 808"/>
                    <a:gd name="T36" fmla="*/ 987 w 782"/>
                    <a:gd name="T37" fmla="*/ 9 h 808"/>
                    <a:gd name="T38" fmla="*/ 1104 w 782"/>
                    <a:gd name="T39" fmla="*/ 9 h 808"/>
                    <a:gd name="T40" fmla="*/ 1140 w 782"/>
                    <a:gd name="T41" fmla="*/ 10 h 808"/>
                    <a:gd name="T42" fmla="*/ 1104 w 782"/>
                    <a:gd name="T43" fmla="*/ 10 h 808"/>
                    <a:gd name="T44" fmla="*/ 1056 w 782"/>
                    <a:gd name="T45" fmla="*/ 10 h 808"/>
                    <a:gd name="T46" fmla="*/ 977 w 782"/>
                    <a:gd name="T47" fmla="*/ 10 h 808"/>
                    <a:gd name="T48" fmla="*/ 872 w 782"/>
                    <a:gd name="T49" fmla="*/ 10 h 808"/>
                    <a:gd name="T50" fmla="*/ 758 w 782"/>
                    <a:gd name="T51" fmla="*/ 10 h 808"/>
                    <a:gd name="T52" fmla="*/ 573 w 782"/>
                    <a:gd name="T53" fmla="*/ 10 h 808"/>
                    <a:gd name="T54" fmla="*/ 517 w 782"/>
                    <a:gd name="T55" fmla="*/ 10 h 808"/>
                    <a:gd name="T56" fmla="*/ 487 w 782"/>
                    <a:gd name="T57" fmla="*/ 10 h 808"/>
                    <a:gd name="T58" fmla="*/ 487 w 782"/>
                    <a:gd name="T59" fmla="*/ 9 h 808"/>
                    <a:gd name="T60" fmla="*/ 487 w 782"/>
                    <a:gd name="T61" fmla="*/ 8 h 808"/>
                    <a:gd name="T62" fmla="*/ 566 w 782"/>
                    <a:gd name="T63" fmla="*/ 6 h 808"/>
                    <a:gd name="T64" fmla="*/ 684 w 782"/>
                    <a:gd name="T65" fmla="*/ 5 h 808"/>
                    <a:gd name="T66" fmla="*/ 787 w 782"/>
                    <a:gd name="T67" fmla="*/ 4 h 808"/>
                    <a:gd name="T68" fmla="*/ 851 w 782"/>
                    <a:gd name="T69" fmla="*/ 3 h 808"/>
                    <a:gd name="T70" fmla="*/ 885 w 782"/>
                    <a:gd name="T71" fmla="*/ 3 h 808"/>
                    <a:gd name="T72" fmla="*/ 872 w 782"/>
                    <a:gd name="T73" fmla="*/ 2 h 808"/>
                    <a:gd name="T74" fmla="*/ 823 w 782"/>
                    <a:gd name="T75" fmla="*/ 1 h 808"/>
                    <a:gd name="T76" fmla="*/ 758 w 782"/>
                    <a:gd name="T77" fmla="*/ 1 h 808"/>
                    <a:gd name="T78" fmla="*/ 684 w 782"/>
                    <a:gd name="T79" fmla="*/ 1 h 808"/>
                    <a:gd name="T80" fmla="*/ 522 w 782"/>
                    <a:gd name="T81" fmla="*/ 1 h 808"/>
                    <a:gd name="T82" fmla="*/ 281 w 782"/>
                    <a:gd name="T83" fmla="*/ 2 h 808"/>
                    <a:gd name="T84" fmla="*/ 102 w 782"/>
                    <a:gd name="T85" fmla="*/ 2 h 808"/>
                    <a:gd name="T86" fmla="*/ 30 w 782"/>
                    <a:gd name="T87" fmla="*/ 2 h 808"/>
                    <a:gd name="T88" fmla="*/ 0 w 782"/>
                    <a:gd name="T89" fmla="*/ 1 h 808"/>
                    <a:gd name="T90" fmla="*/ 0 w 782"/>
                    <a:gd name="T91" fmla="*/ 1 h 8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2"/>
                    <a:gd name="T139" fmla="*/ 0 h 808"/>
                    <a:gd name="T140" fmla="*/ 782 w 782"/>
                    <a:gd name="T141" fmla="*/ 808 h 8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2" h="808">
                      <a:moveTo>
                        <a:pt x="0" y="76"/>
                      </a:moveTo>
                      <a:lnTo>
                        <a:pt x="66" y="0"/>
                      </a:lnTo>
                      <a:lnTo>
                        <a:pt x="163" y="0"/>
                      </a:lnTo>
                      <a:lnTo>
                        <a:pt x="343" y="19"/>
                      </a:lnTo>
                      <a:lnTo>
                        <a:pt x="555" y="30"/>
                      </a:lnTo>
                      <a:lnTo>
                        <a:pt x="636" y="65"/>
                      </a:lnTo>
                      <a:lnTo>
                        <a:pt x="670" y="110"/>
                      </a:lnTo>
                      <a:lnTo>
                        <a:pt x="678" y="180"/>
                      </a:lnTo>
                      <a:lnTo>
                        <a:pt x="654" y="253"/>
                      </a:lnTo>
                      <a:lnTo>
                        <a:pt x="589" y="365"/>
                      </a:lnTo>
                      <a:lnTo>
                        <a:pt x="504" y="457"/>
                      </a:lnTo>
                      <a:lnTo>
                        <a:pt x="439" y="541"/>
                      </a:lnTo>
                      <a:lnTo>
                        <a:pt x="412" y="607"/>
                      </a:lnTo>
                      <a:lnTo>
                        <a:pt x="393" y="653"/>
                      </a:lnTo>
                      <a:lnTo>
                        <a:pt x="400" y="689"/>
                      </a:lnTo>
                      <a:lnTo>
                        <a:pt x="405" y="711"/>
                      </a:lnTo>
                      <a:lnTo>
                        <a:pt x="482" y="711"/>
                      </a:lnTo>
                      <a:lnTo>
                        <a:pt x="601" y="692"/>
                      </a:lnTo>
                      <a:lnTo>
                        <a:pt x="678" y="692"/>
                      </a:lnTo>
                      <a:lnTo>
                        <a:pt x="758" y="723"/>
                      </a:lnTo>
                      <a:lnTo>
                        <a:pt x="782" y="761"/>
                      </a:lnTo>
                      <a:lnTo>
                        <a:pt x="758" y="796"/>
                      </a:lnTo>
                      <a:lnTo>
                        <a:pt x="724" y="808"/>
                      </a:lnTo>
                      <a:lnTo>
                        <a:pt x="670" y="792"/>
                      </a:lnTo>
                      <a:lnTo>
                        <a:pt x="597" y="749"/>
                      </a:lnTo>
                      <a:lnTo>
                        <a:pt x="520" y="757"/>
                      </a:lnTo>
                      <a:lnTo>
                        <a:pt x="393" y="780"/>
                      </a:lnTo>
                      <a:lnTo>
                        <a:pt x="355" y="773"/>
                      </a:lnTo>
                      <a:lnTo>
                        <a:pt x="335" y="746"/>
                      </a:lnTo>
                      <a:lnTo>
                        <a:pt x="335" y="681"/>
                      </a:lnTo>
                      <a:lnTo>
                        <a:pt x="335" y="588"/>
                      </a:lnTo>
                      <a:lnTo>
                        <a:pt x="389" y="518"/>
                      </a:lnTo>
                      <a:lnTo>
                        <a:pt x="470" y="414"/>
                      </a:lnTo>
                      <a:lnTo>
                        <a:pt x="540" y="323"/>
                      </a:lnTo>
                      <a:lnTo>
                        <a:pt x="586" y="253"/>
                      </a:lnTo>
                      <a:lnTo>
                        <a:pt x="609" y="192"/>
                      </a:lnTo>
                      <a:lnTo>
                        <a:pt x="597" y="157"/>
                      </a:lnTo>
                      <a:lnTo>
                        <a:pt x="566" y="115"/>
                      </a:lnTo>
                      <a:lnTo>
                        <a:pt x="520" y="103"/>
                      </a:lnTo>
                      <a:lnTo>
                        <a:pt x="470" y="103"/>
                      </a:lnTo>
                      <a:lnTo>
                        <a:pt x="358" y="103"/>
                      </a:lnTo>
                      <a:lnTo>
                        <a:pt x="193" y="134"/>
                      </a:lnTo>
                      <a:lnTo>
                        <a:pt x="70" y="146"/>
                      </a:lnTo>
                      <a:lnTo>
                        <a:pt x="20" y="134"/>
                      </a:lnTo>
                      <a:lnTo>
                        <a:pt x="0" y="115"/>
                      </a:lnTo>
                      <a:lnTo>
                        <a:pt x="0" y="7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50" name="Freeform 90"/>
                <p:cNvSpPr>
                  <a:spLocks noChangeAspect="1"/>
                </p:cNvSpPr>
                <p:nvPr/>
              </p:nvSpPr>
              <p:spPr bwMode="auto">
                <a:xfrm rot="-4121048">
                  <a:off x="2675" y="2797"/>
                  <a:ext cx="1159" cy="461"/>
                </a:xfrm>
                <a:custGeom>
                  <a:avLst/>
                  <a:gdLst>
                    <a:gd name="T0" fmla="*/ 3830 w 992"/>
                    <a:gd name="T1" fmla="*/ 2 h 770"/>
                    <a:gd name="T2" fmla="*/ 3902 w 992"/>
                    <a:gd name="T3" fmla="*/ 1 h 770"/>
                    <a:gd name="T4" fmla="*/ 4171 w 992"/>
                    <a:gd name="T5" fmla="*/ 1 h 770"/>
                    <a:gd name="T6" fmla="*/ 4502 w 992"/>
                    <a:gd name="T7" fmla="*/ 1 h 770"/>
                    <a:gd name="T8" fmla="*/ 4700 w 992"/>
                    <a:gd name="T9" fmla="*/ 1 h 770"/>
                    <a:gd name="T10" fmla="*/ 4613 w 992"/>
                    <a:gd name="T11" fmla="*/ 2 h 770"/>
                    <a:gd name="T12" fmla="*/ 4430 w 992"/>
                    <a:gd name="T13" fmla="*/ 2 h 770"/>
                    <a:gd name="T14" fmla="*/ 4062 w 992"/>
                    <a:gd name="T15" fmla="*/ 4 h 770"/>
                    <a:gd name="T16" fmla="*/ 3608 w 992"/>
                    <a:gd name="T17" fmla="*/ 4 h 770"/>
                    <a:gd name="T18" fmla="*/ 3230 w 992"/>
                    <a:gd name="T19" fmla="*/ 4 h 770"/>
                    <a:gd name="T20" fmla="*/ 2806 w 992"/>
                    <a:gd name="T21" fmla="*/ 5 h 770"/>
                    <a:gd name="T22" fmla="*/ 2402 w 992"/>
                    <a:gd name="T23" fmla="*/ 5 h 770"/>
                    <a:gd name="T24" fmla="*/ 2095 w 992"/>
                    <a:gd name="T25" fmla="*/ 4 h 770"/>
                    <a:gd name="T26" fmla="*/ 1982 w 992"/>
                    <a:gd name="T27" fmla="*/ 4 h 770"/>
                    <a:gd name="T28" fmla="*/ 1858 w 992"/>
                    <a:gd name="T29" fmla="*/ 4 h 770"/>
                    <a:gd name="T30" fmla="*/ 1712 w 992"/>
                    <a:gd name="T31" fmla="*/ 2 h 770"/>
                    <a:gd name="T32" fmla="*/ 1603 w 992"/>
                    <a:gd name="T33" fmla="*/ 1 h 770"/>
                    <a:gd name="T34" fmla="*/ 1603 w 992"/>
                    <a:gd name="T35" fmla="*/ 1 h 770"/>
                    <a:gd name="T36" fmla="*/ 1527 w 992"/>
                    <a:gd name="T37" fmla="*/ 1 h 770"/>
                    <a:gd name="T38" fmla="*/ 1317 w 992"/>
                    <a:gd name="T39" fmla="*/ 1 h 770"/>
                    <a:gd name="T40" fmla="*/ 1060 w 992"/>
                    <a:gd name="T41" fmla="*/ 1 h 770"/>
                    <a:gd name="T42" fmla="*/ 818 w 992"/>
                    <a:gd name="T43" fmla="*/ 1 h 770"/>
                    <a:gd name="T44" fmla="*/ 543 w 992"/>
                    <a:gd name="T45" fmla="*/ 1 h 770"/>
                    <a:gd name="T46" fmla="*/ 125 w 992"/>
                    <a:gd name="T47" fmla="*/ 1 h 770"/>
                    <a:gd name="T48" fmla="*/ 0 w 992"/>
                    <a:gd name="T49" fmla="*/ 1 h 770"/>
                    <a:gd name="T50" fmla="*/ 0 w 992"/>
                    <a:gd name="T51" fmla="*/ 1 h 770"/>
                    <a:gd name="T52" fmla="*/ 187 w 992"/>
                    <a:gd name="T53" fmla="*/ 1 h 770"/>
                    <a:gd name="T54" fmla="*/ 388 w 992"/>
                    <a:gd name="T55" fmla="*/ 1 h 770"/>
                    <a:gd name="T56" fmla="*/ 561 w 992"/>
                    <a:gd name="T57" fmla="*/ 1 h 770"/>
                    <a:gd name="T58" fmla="*/ 894 w 992"/>
                    <a:gd name="T59" fmla="*/ 1 h 770"/>
                    <a:gd name="T60" fmla="*/ 1219 w 992"/>
                    <a:gd name="T61" fmla="*/ 1 h 770"/>
                    <a:gd name="T62" fmla="*/ 1527 w 992"/>
                    <a:gd name="T63" fmla="*/ 1 h 770"/>
                    <a:gd name="T64" fmla="*/ 1967 w 992"/>
                    <a:gd name="T65" fmla="*/ 0 h 770"/>
                    <a:gd name="T66" fmla="*/ 1982 w 992"/>
                    <a:gd name="T67" fmla="*/ 1 h 770"/>
                    <a:gd name="T68" fmla="*/ 1883 w 992"/>
                    <a:gd name="T69" fmla="*/ 1 h 770"/>
                    <a:gd name="T70" fmla="*/ 1858 w 992"/>
                    <a:gd name="T71" fmla="*/ 1 h 770"/>
                    <a:gd name="T72" fmla="*/ 1982 w 992"/>
                    <a:gd name="T73" fmla="*/ 2 h 770"/>
                    <a:gd name="T74" fmla="*/ 2189 w 992"/>
                    <a:gd name="T75" fmla="*/ 3 h 770"/>
                    <a:gd name="T76" fmla="*/ 2367 w 992"/>
                    <a:gd name="T77" fmla="*/ 4 h 770"/>
                    <a:gd name="T78" fmla="*/ 2645 w 992"/>
                    <a:gd name="T79" fmla="*/ 4 h 770"/>
                    <a:gd name="T80" fmla="*/ 2914 w 992"/>
                    <a:gd name="T81" fmla="*/ 4 h 770"/>
                    <a:gd name="T82" fmla="*/ 3190 w 992"/>
                    <a:gd name="T83" fmla="*/ 4 h 770"/>
                    <a:gd name="T84" fmla="*/ 3552 w 992"/>
                    <a:gd name="T85" fmla="*/ 3 h 770"/>
                    <a:gd name="T86" fmla="*/ 3792 w 992"/>
                    <a:gd name="T87" fmla="*/ 2 h 770"/>
                    <a:gd name="T88" fmla="*/ 3830 w 992"/>
                    <a:gd name="T89" fmla="*/ 2 h 7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92"/>
                    <a:gd name="T136" fmla="*/ 0 h 770"/>
                    <a:gd name="T137" fmla="*/ 992 w 992"/>
                    <a:gd name="T138" fmla="*/ 770 h 7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92" h="770">
                      <a:moveTo>
                        <a:pt x="808" y="320"/>
                      </a:moveTo>
                      <a:lnTo>
                        <a:pt x="823" y="219"/>
                      </a:lnTo>
                      <a:lnTo>
                        <a:pt x="881" y="181"/>
                      </a:lnTo>
                      <a:lnTo>
                        <a:pt x="950" y="174"/>
                      </a:lnTo>
                      <a:lnTo>
                        <a:pt x="992" y="219"/>
                      </a:lnTo>
                      <a:lnTo>
                        <a:pt x="973" y="308"/>
                      </a:lnTo>
                      <a:lnTo>
                        <a:pt x="935" y="427"/>
                      </a:lnTo>
                      <a:lnTo>
                        <a:pt x="857" y="562"/>
                      </a:lnTo>
                      <a:lnTo>
                        <a:pt x="761" y="677"/>
                      </a:lnTo>
                      <a:lnTo>
                        <a:pt x="681" y="739"/>
                      </a:lnTo>
                      <a:lnTo>
                        <a:pt x="592" y="770"/>
                      </a:lnTo>
                      <a:lnTo>
                        <a:pt x="507" y="759"/>
                      </a:lnTo>
                      <a:lnTo>
                        <a:pt x="442" y="723"/>
                      </a:lnTo>
                      <a:lnTo>
                        <a:pt x="419" y="666"/>
                      </a:lnTo>
                      <a:lnTo>
                        <a:pt x="392" y="566"/>
                      </a:lnTo>
                      <a:lnTo>
                        <a:pt x="361" y="382"/>
                      </a:lnTo>
                      <a:lnTo>
                        <a:pt x="338" y="254"/>
                      </a:lnTo>
                      <a:lnTo>
                        <a:pt x="338" y="104"/>
                      </a:lnTo>
                      <a:lnTo>
                        <a:pt x="323" y="78"/>
                      </a:lnTo>
                      <a:lnTo>
                        <a:pt x="277" y="70"/>
                      </a:lnTo>
                      <a:lnTo>
                        <a:pt x="223" y="112"/>
                      </a:lnTo>
                      <a:lnTo>
                        <a:pt x="173" y="181"/>
                      </a:lnTo>
                      <a:lnTo>
                        <a:pt x="115" y="219"/>
                      </a:lnTo>
                      <a:lnTo>
                        <a:pt x="27" y="219"/>
                      </a:lnTo>
                      <a:lnTo>
                        <a:pt x="0" y="196"/>
                      </a:lnTo>
                      <a:lnTo>
                        <a:pt x="0" y="158"/>
                      </a:lnTo>
                      <a:lnTo>
                        <a:pt x="39" y="123"/>
                      </a:lnTo>
                      <a:lnTo>
                        <a:pt x="81" y="135"/>
                      </a:lnTo>
                      <a:lnTo>
                        <a:pt x="119" y="127"/>
                      </a:lnTo>
                      <a:lnTo>
                        <a:pt x="189" y="78"/>
                      </a:lnTo>
                      <a:lnTo>
                        <a:pt x="257" y="23"/>
                      </a:lnTo>
                      <a:lnTo>
                        <a:pt x="323" y="8"/>
                      </a:lnTo>
                      <a:lnTo>
                        <a:pt x="415" y="0"/>
                      </a:lnTo>
                      <a:lnTo>
                        <a:pt x="419" y="42"/>
                      </a:lnTo>
                      <a:lnTo>
                        <a:pt x="397" y="89"/>
                      </a:lnTo>
                      <a:lnTo>
                        <a:pt x="392" y="208"/>
                      </a:lnTo>
                      <a:lnTo>
                        <a:pt x="419" y="366"/>
                      </a:lnTo>
                      <a:lnTo>
                        <a:pt x="462" y="520"/>
                      </a:lnTo>
                      <a:lnTo>
                        <a:pt x="499" y="612"/>
                      </a:lnTo>
                      <a:lnTo>
                        <a:pt x="558" y="655"/>
                      </a:lnTo>
                      <a:lnTo>
                        <a:pt x="615" y="655"/>
                      </a:lnTo>
                      <a:lnTo>
                        <a:pt x="673" y="612"/>
                      </a:lnTo>
                      <a:lnTo>
                        <a:pt x="750" y="515"/>
                      </a:lnTo>
                      <a:lnTo>
                        <a:pt x="800" y="377"/>
                      </a:lnTo>
                      <a:lnTo>
                        <a:pt x="808" y="32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51" name="Freeform 91"/>
                <p:cNvSpPr>
                  <a:spLocks noChangeAspect="1"/>
                </p:cNvSpPr>
                <p:nvPr/>
              </p:nvSpPr>
              <p:spPr bwMode="auto">
                <a:xfrm rot="-2705309">
                  <a:off x="2414" y="1540"/>
                  <a:ext cx="474" cy="848"/>
                </a:xfrm>
                <a:custGeom>
                  <a:avLst/>
                  <a:gdLst>
                    <a:gd name="T0" fmla="*/ 9 w 699"/>
                    <a:gd name="T1" fmla="*/ 25 h 1216"/>
                    <a:gd name="T2" fmla="*/ 12 w 699"/>
                    <a:gd name="T3" fmla="*/ 29 h 1216"/>
                    <a:gd name="T4" fmla="*/ 12 w 699"/>
                    <a:gd name="T5" fmla="*/ 29 h 1216"/>
                    <a:gd name="T6" fmla="*/ 14 w 699"/>
                    <a:gd name="T7" fmla="*/ 30 h 1216"/>
                    <a:gd name="T8" fmla="*/ 14 w 699"/>
                    <a:gd name="T9" fmla="*/ 31 h 1216"/>
                    <a:gd name="T10" fmla="*/ 14 w 699"/>
                    <a:gd name="T11" fmla="*/ 33 h 1216"/>
                    <a:gd name="T12" fmla="*/ 13 w 699"/>
                    <a:gd name="T13" fmla="*/ 33 h 1216"/>
                    <a:gd name="T14" fmla="*/ 11 w 699"/>
                    <a:gd name="T15" fmla="*/ 31 h 1216"/>
                    <a:gd name="T16" fmla="*/ 8 w 699"/>
                    <a:gd name="T17" fmla="*/ 28 h 1216"/>
                    <a:gd name="T18" fmla="*/ 6 w 699"/>
                    <a:gd name="T19" fmla="*/ 24 h 1216"/>
                    <a:gd name="T20" fmla="*/ 5 w 699"/>
                    <a:gd name="T21" fmla="*/ 21 h 1216"/>
                    <a:gd name="T22" fmla="*/ 4 w 699"/>
                    <a:gd name="T23" fmla="*/ 16 h 1216"/>
                    <a:gd name="T24" fmla="*/ 4 w 699"/>
                    <a:gd name="T25" fmla="*/ 10 h 1216"/>
                    <a:gd name="T26" fmla="*/ 4 w 699"/>
                    <a:gd name="T27" fmla="*/ 8 h 1216"/>
                    <a:gd name="T28" fmla="*/ 3 w 699"/>
                    <a:gd name="T29" fmla="*/ 6 h 1216"/>
                    <a:gd name="T30" fmla="*/ 1 w 699"/>
                    <a:gd name="T31" fmla="*/ 7 h 1216"/>
                    <a:gd name="T32" fmla="*/ 0 w 699"/>
                    <a:gd name="T33" fmla="*/ 6 h 1216"/>
                    <a:gd name="T34" fmla="*/ 1 w 699"/>
                    <a:gd name="T35" fmla="*/ 6 h 1216"/>
                    <a:gd name="T36" fmla="*/ 2 w 699"/>
                    <a:gd name="T37" fmla="*/ 6 h 1216"/>
                    <a:gd name="T38" fmla="*/ 3 w 699"/>
                    <a:gd name="T39" fmla="*/ 5 h 1216"/>
                    <a:gd name="T40" fmla="*/ 1 w 699"/>
                    <a:gd name="T41" fmla="*/ 3 h 1216"/>
                    <a:gd name="T42" fmla="*/ 1 w 699"/>
                    <a:gd name="T43" fmla="*/ 2 h 1216"/>
                    <a:gd name="T44" fmla="*/ 1 w 699"/>
                    <a:gd name="T45" fmla="*/ 2 h 1216"/>
                    <a:gd name="T46" fmla="*/ 3 w 699"/>
                    <a:gd name="T47" fmla="*/ 3 h 1216"/>
                    <a:gd name="T48" fmla="*/ 3 w 699"/>
                    <a:gd name="T49" fmla="*/ 3 h 1216"/>
                    <a:gd name="T50" fmla="*/ 3 w 699"/>
                    <a:gd name="T51" fmla="*/ 1 h 1216"/>
                    <a:gd name="T52" fmla="*/ 3 w 699"/>
                    <a:gd name="T53" fmla="*/ 0 h 1216"/>
                    <a:gd name="T54" fmla="*/ 3 w 699"/>
                    <a:gd name="T55" fmla="*/ 1 h 1216"/>
                    <a:gd name="T56" fmla="*/ 4 w 699"/>
                    <a:gd name="T57" fmla="*/ 3 h 1216"/>
                    <a:gd name="T58" fmla="*/ 5 w 699"/>
                    <a:gd name="T59" fmla="*/ 3 h 1216"/>
                    <a:gd name="T60" fmla="*/ 6 w 699"/>
                    <a:gd name="T61" fmla="*/ 1 h 1216"/>
                    <a:gd name="T62" fmla="*/ 6 w 699"/>
                    <a:gd name="T63" fmla="*/ 1 h 1216"/>
                    <a:gd name="T64" fmla="*/ 6 w 699"/>
                    <a:gd name="T65" fmla="*/ 1 h 1216"/>
                    <a:gd name="T66" fmla="*/ 5 w 699"/>
                    <a:gd name="T67" fmla="*/ 4 h 1216"/>
                    <a:gd name="T68" fmla="*/ 5 w 699"/>
                    <a:gd name="T69" fmla="*/ 6 h 1216"/>
                    <a:gd name="T70" fmla="*/ 5 w 699"/>
                    <a:gd name="T71" fmla="*/ 7 h 1216"/>
                    <a:gd name="T72" fmla="*/ 5 w 699"/>
                    <a:gd name="T73" fmla="*/ 10 h 1216"/>
                    <a:gd name="T74" fmla="*/ 5 w 699"/>
                    <a:gd name="T75" fmla="*/ 15 h 1216"/>
                    <a:gd name="T76" fmla="*/ 6 w 699"/>
                    <a:gd name="T77" fmla="*/ 17 h 1216"/>
                    <a:gd name="T78" fmla="*/ 7 w 699"/>
                    <a:gd name="T79" fmla="*/ 21 h 1216"/>
                    <a:gd name="T80" fmla="*/ 8 w 699"/>
                    <a:gd name="T81" fmla="*/ 23 h 1216"/>
                    <a:gd name="T82" fmla="*/ 9 w 699"/>
                    <a:gd name="T83" fmla="*/ 25 h 12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99"/>
                    <a:gd name="T127" fmla="*/ 0 h 1216"/>
                    <a:gd name="T128" fmla="*/ 699 w 699"/>
                    <a:gd name="T129" fmla="*/ 1216 h 12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99" h="1216">
                      <a:moveTo>
                        <a:pt x="445" y="923"/>
                      </a:moveTo>
                      <a:lnTo>
                        <a:pt x="560" y="1039"/>
                      </a:lnTo>
                      <a:lnTo>
                        <a:pt x="606" y="1039"/>
                      </a:lnTo>
                      <a:lnTo>
                        <a:pt x="684" y="1086"/>
                      </a:lnTo>
                      <a:lnTo>
                        <a:pt x="699" y="1139"/>
                      </a:lnTo>
                      <a:lnTo>
                        <a:pt x="676" y="1208"/>
                      </a:lnTo>
                      <a:lnTo>
                        <a:pt x="614" y="1216"/>
                      </a:lnTo>
                      <a:lnTo>
                        <a:pt x="537" y="1162"/>
                      </a:lnTo>
                      <a:lnTo>
                        <a:pt x="383" y="1016"/>
                      </a:lnTo>
                      <a:lnTo>
                        <a:pt x="284" y="878"/>
                      </a:lnTo>
                      <a:lnTo>
                        <a:pt x="237" y="769"/>
                      </a:lnTo>
                      <a:lnTo>
                        <a:pt x="206" y="585"/>
                      </a:lnTo>
                      <a:lnTo>
                        <a:pt x="206" y="346"/>
                      </a:lnTo>
                      <a:lnTo>
                        <a:pt x="198" y="285"/>
                      </a:lnTo>
                      <a:lnTo>
                        <a:pt x="153" y="239"/>
                      </a:lnTo>
                      <a:lnTo>
                        <a:pt x="22" y="247"/>
                      </a:lnTo>
                      <a:lnTo>
                        <a:pt x="0" y="223"/>
                      </a:lnTo>
                      <a:lnTo>
                        <a:pt x="29" y="208"/>
                      </a:lnTo>
                      <a:lnTo>
                        <a:pt x="122" y="200"/>
                      </a:lnTo>
                      <a:lnTo>
                        <a:pt x="138" y="185"/>
                      </a:lnTo>
                      <a:lnTo>
                        <a:pt x="6" y="107"/>
                      </a:lnTo>
                      <a:lnTo>
                        <a:pt x="6" y="77"/>
                      </a:lnTo>
                      <a:lnTo>
                        <a:pt x="29" y="70"/>
                      </a:lnTo>
                      <a:lnTo>
                        <a:pt x="138" y="130"/>
                      </a:lnTo>
                      <a:lnTo>
                        <a:pt x="161" y="123"/>
                      </a:lnTo>
                      <a:lnTo>
                        <a:pt x="138" y="8"/>
                      </a:lnTo>
                      <a:lnTo>
                        <a:pt x="153" y="0"/>
                      </a:lnTo>
                      <a:lnTo>
                        <a:pt x="169" y="8"/>
                      </a:lnTo>
                      <a:lnTo>
                        <a:pt x="198" y="123"/>
                      </a:lnTo>
                      <a:lnTo>
                        <a:pt x="222" y="130"/>
                      </a:lnTo>
                      <a:lnTo>
                        <a:pt x="284" y="8"/>
                      </a:lnTo>
                      <a:lnTo>
                        <a:pt x="299" y="8"/>
                      </a:lnTo>
                      <a:lnTo>
                        <a:pt x="299" y="46"/>
                      </a:lnTo>
                      <a:lnTo>
                        <a:pt x="260" y="146"/>
                      </a:lnTo>
                      <a:lnTo>
                        <a:pt x="260" y="200"/>
                      </a:lnTo>
                      <a:lnTo>
                        <a:pt x="276" y="270"/>
                      </a:lnTo>
                      <a:lnTo>
                        <a:pt x="268" y="361"/>
                      </a:lnTo>
                      <a:lnTo>
                        <a:pt x="276" y="531"/>
                      </a:lnTo>
                      <a:lnTo>
                        <a:pt x="291" y="639"/>
                      </a:lnTo>
                      <a:lnTo>
                        <a:pt x="330" y="762"/>
                      </a:lnTo>
                      <a:lnTo>
                        <a:pt x="383" y="855"/>
                      </a:lnTo>
                      <a:lnTo>
                        <a:pt x="445" y="92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52" name="Freeform 92"/>
                <p:cNvSpPr>
                  <a:spLocks noChangeAspect="1"/>
                </p:cNvSpPr>
                <p:nvPr/>
              </p:nvSpPr>
              <p:spPr bwMode="auto">
                <a:xfrm rot="-2705309">
                  <a:off x="2793" y="1150"/>
                  <a:ext cx="620" cy="708"/>
                </a:xfrm>
                <a:custGeom>
                  <a:avLst/>
                  <a:gdLst>
                    <a:gd name="T0" fmla="*/ 1 w 915"/>
                    <a:gd name="T1" fmla="*/ 9 h 1139"/>
                    <a:gd name="T2" fmla="*/ 0 w 915"/>
                    <a:gd name="T3" fmla="*/ 9 h 1139"/>
                    <a:gd name="T4" fmla="*/ 1 w 915"/>
                    <a:gd name="T5" fmla="*/ 10 h 1139"/>
                    <a:gd name="T6" fmla="*/ 1 w 915"/>
                    <a:gd name="T7" fmla="*/ 10 h 1139"/>
                    <a:gd name="T8" fmla="*/ 5 w 915"/>
                    <a:gd name="T9" fmla="*/ 10 h 1139"/>
                    <a:gd name="T10" fmla="*/ 8 w 915"/>
                    <a:gd name="T11" fmla="*/ 9 h 1139"/>
                    <a:gd name="T12" fmla="*/ 12 w 915"/>
                    <a:gd name="T13" fmla="*/ 8 h 1139"/>
                    <a:gd name="T14" fmla="*/ 13 w 915"/>
                    <a:gd name="T15" fmla="*/ 7 h 1139"/>
                    <a:gd name="T16" fmla="*/ 15 w 915"/>
                    <a:gd name="T17" fmla="*/ 5 h 1139"/>
                    <a:gd name="T18" fmla="*/ 15 w 915"/>
                    <a:gd name="T19" fmla="*/ 4 h 1139"/>
                    <a:gd name="T20" fmla="*/ 15 w 915"/>
                    <a:gd name="T21" fmla="*/ 2 h 1139"/>
                    <a:gd name="T22" fmla="*/ 16 w 915"/>
                    <a:gd name="T23" fmla="*/ 2 h 1139"/>
                    <a:gd name="T24" fmla="*/ 18 w 915"/>
                    <a:gd name="T25" fmla="*/ 1 h 1139"/>
                    <a:gd name="T26" fmla="*/ 19 w 915"/>
                    <a:gd name="T27" fmla="*/ 1 h 1139"/>
                    <a:gd name="T28" fmla="*/ 19 w 915"/>
                    <a:gd name="T29" fmla="*/ 1 h 1139"/>
                    <a:gd name="T30" fmla="*/ 17 w 915"/>
                    <a:gd name="T31" fmla="*/ 1 h 1139"/>
                    <a:gd name="T32" fmla="*/ 16 w 915"/>
                    <a:gd name="T33" fmla="*/ 1 h 1139"/>
                    <a:gd name="T34" fmla="*/ 18 w 915"/>
                    <a:gd name="T35" fmla="*/ 1 h 1139"/>
                    <a:gd name="T36" fmla="*/ 18 w 915"/>
                    <a:gd name="T37" fmla="*/ 1 h 1139"/>
                    <a:gd name="T38" fmla="*/ 18 w 915"/>
                    <a:gd name="T39" fmla="*/ 1 h 1139"/>
                    <a:gd name="T40" fmla="*/ 16 w 915"/>
                    <a:gd name="T41" fmla="*/ 1 h 1139"/>
                    <a:gd name="T42" fmla="*/ 16 w 915"/>
                    <a:gd name="T43" fmla="*/ 1 h 1139"/>
                    <a:gd name="T44" fmla="*/ 16 w 915"/>
                    <a:gd name="T45" fmla="*/ 1 h 1139"/>
                    <a:gd name="T46" fmla="*/ 16 w 915"/>
                    <a:gd name="T47" fmla="*/ 0 h 1139"/>
                    <a:gd name="T48" fmla="*/ 15 w 915"/>
                    <a:gd name="T49" fmla="*/ 1 h 1139"/>
                    <a:gd name="T50" fmla="*/ 15 w 915"/>
                    <a:gd name="T51" fmla="*/ 1 h 1139"/>
                    <a:gd name="T52" fmla="*/ 15 w 915"/>
                    <a:gd name="T53" fmla="*/ 1 h 1139"/>
                    <a:gd name="T54" fmla="*/ 14 w 915"/>
                    <a:gd name="T55" fmla="*/ 1 h 1139"/>
                    <a:gd name="T56" fmla="*/ 13 w 915"/>
                    <a:gd name="T57" fmla="*/ 1 h 1139"/>
                    <a:gd name="T58" fmla="*/ 13 w 915"/>
                    <a:gd name="T59" fmla="*/ 1 h 1139"/>
                    <a:gd name="T60" fmla="*/ 14 w 915"/>
                    <a:gd name="T61" fmla="*/ 1 h 1139"/>
                    <a:gd name="T62" fmla="*/ 14 w 915"/>
                    <a:gd name="T63" fmla="*/ 1 h 1139"/>
                    <a:gd name="T64" fmla="*/ 14 w 915"/>
                    <a:gd name="T65" fmla="*/ 2 h 1139"/>
                    <a:gd name="T66" fmla="*/ 14 w 915"/>
                    <a:gd name="T67" fmla="*/ 2 h 1139"/>
                    <a:gd name="T68" fmla="*/ 14 w 915"/>
                    <a:gd name="T69" fmla="*/ 4 h 1139"/>
                    <a:gd name="T70" fmla="*/ 13 w 915"/>
                    <a:gd name="T71" fmla="*/ 6 h 1139"/>
                    <a:gd name="T72" fmla="*/ 13 w 915"/>
                    <a:gd name="T73" fmla="*/ 6 h 1139"/>
                    <a:gd name="T74" fmla="*/ 12 w 915"/>
                    <a:gd name="T75" fmla="*/ 7 h 1139"/>
                    <a:gd name="T76" fmla="*/ 10 w 915"/>
                    <a:gd name="T77" fmla="*/ 8 h 1139"/>
                    <a:gd name="T78" fmla="*/ 9 w 915"/>
                    <a:gd name="T79" fmla="*/ 8 h 1139"/>
                    <a:gd name="T80" fmla="*/ 7 w 915"/>
                    <a:gd name="T81" fmla="*/ 9 h 1139"/>
                    <a:gd name="T82" fmla="*/ 4 w 915"/>
                    <a:gd name="T83" fmla="*/ 9 h 1139"/>
                    <a:gd name="T84" fmla="*/ 2 w 915"/>
                    <a:gd name="T85" fmla="*/ 9 h 1139"/>
                    <a:gd name="T86" fmla="*/ 1 w 915"/>
                    <a:gd name="T87" fmla="*/ 9 h 11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15"/>
                    <a:gd name="T133" fmla="*/ 0 h 1139"/>
                    <a:gd name="T134" fmla="*/ 915 w 915"/>
                    <a:gd name="T135" fmla="*/ 1139 h 11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15" h="1139">
                      <a:moveTo>
                        <a:pt x="15" y="1008"/>
                      </a:moveTo>
                      <a:lnTo>
                        <a:pt x="0" y="1061"/>
                      </a:lnTo>
                      <a:lnTo>
                        <a:pt x="15" y="1139"/>
                      </a:lnTo>
                      <a:lnTo>
                        <a:pt x="70" y="1139"/>
                      </a:lnTo>
                      <a:lnTo>
                        <a:pt x="231" y="1108"/>
                      </a:lnTo>
                      <a:lnTo>
                        <a:pt x="408" y="1046"/>
                      </a:lnTo>
                      <a:lnTo>
                        <a:pt x="554" y="946"/>
                      </a:lnTo>
                      <a:lnTo>
                        <a:pt x="639" y="816"/>
                      </a:lnTo>
                      <a:lnTo>
                        <a:pt x="715" y="593"/>
                      </a:lnTo>
                      <a:lnTo>
                        <a:pt x="738" y="385"/>
                      </a:lnTo>
                      <a:lnTo>
                        <a:pt x="738" y="285"/>
                      </a:lnTo>
                      <a:lnTo>
                        <a:pt x="777" y="224"/>
                      </a:lnTo>
                      <a:lnTo>
                        <a:pt x="845" y="200"/>
                      </a:lnTo>
                      <a:lnTo>
                        <a:pt x="907" y="200"/>
                      </a:lnTo>
                      <a:lnTo>
                        <a:pt x="915" y="169"/>
                      </a:lnTo>
                      <a:lnTo>
                        <a:pt x="823" y="177"/>
                      </a:lnTo>
                      <a:lnTo>
                        <a:pt x="808" y="154"/>
                      </a:lnTo>
                      <a:lnTo>
                        <a:pt x="884" y="70"/>
                      </a:lnTo>
                      <a:lnTo>
                        <a:pt x="868" y="47"/>
                      </a:lnTo>
                      <a:lnTo>
                        <a:pt x="853" y="62"/>
                      </a:lnTo>
                      <a:lnTo>
                        <a:pt x="792" y="123"/>
                      </a:lnTo>
                      <a:lnTo>
                        <a:pt x="777" y="123"/>
                      </a:lnTo>
                      <a:lnTo>
                        <a:pt x="777" y="16"/>
                      </a:lnTo>
                      <a:lnTo>
                        <a:pt x="761" y="0"/>
                      </a:lnTo>
                      <a:lnTo>
                        <a:pt x="738" y="8"/>
                      </a:lnTo>
                      <a:lnTo>
                        <a:pt x="746" y="123"/>
                      </a:lnTo>
                      <a:lnTo>
                        <a:pt x="730" y="131"/>
                      </a:lnTo>
                      <a:lnTo>
                        <a:pt x="668" y="70"/>
                      </a:lnTo>
                      <a:lnTo>
                        <a:pt x="623" y="62"/>
                      </a:lnTo>
                      <a:lnTo>
                        <a:pt x="631" y="93"/>
                      </a:lnTo>
                      <a:lnTo>
                        <a:pt x="699" y="162"/>
                      </a:lnTo>
                      <a:lnTo>
                        <a:pt x="699" y="200"/>
                      </a:lnTo>
                      <a:lnTo>
                        <a:pt x="676" y="278"/>
                      </a:lnTo>
                      <a:lnTo>
                        <a:pt x="676" y="346"/>
                      </a:lnTo>
                      <a:lnTo>
                        <a:pt x="676" y="462"/>
                      </a:lnTo>
                      <a:lnTo>
                        <a:pt x="645" y="608"/>
                      </a:lnTo>
                      <a:lnTo>
                        <a:pt x="615" y="700"/>
                      </a:lnTo>
                      <a:lnTo>
                        <a:pt x="561" y="816"/>
                      </a:lnTo>
                      <a:lnTo>
                        <a:pt x="499" y="908"/>
                      </a:lnTo>
                      <a:lnTo>
                        <a:pt x="454" y="954"/>
                      </a:lnTo>
                      <a:lnTo>
                        <a:pt x="330" y="993"/>
                      </a:lnTo>
                      <a:lnTo>
                        <a:pt x="215" y="1008"/>
                      </a:lnTo>
                      <a:lnTo>
                        <a:pt x="99" y="1024"/>
                      </a:lnTo>
                      <a:lnTo>
                        <a:pt x="15" y="100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2241" name="Group 93"/>
              <p:cNvGrpSpPr>
                <a:grpSpLocks noChangeAspect="1"/>
              </p:cNvGrpSpPr>
              <p:nvPr/>
            </p:nvGrpSpPr>
            <p:grpSpPr bwMode="auto">
              <a:xfrm>
                <a:off x="1584" y="3168"/>
                <a:ext cx="768" cy="672"/>
                <a:chOff x="1584" y="2256"/>
                <a:chExt cx="768" cy="672"/>
              </a:xfrm>
            </p:grpSpPr>
            <p:sp>
              <p:nvSpPr>
                <p:cNvPr id="52245" name="AutoShape 94"/>
                <p:cNvSpPr>
                  <a:spLocks noChangeAspect="1" noChangeArrowheads="1"/>
                </p:cNvSpPr>
                <p:nvPr/>
              </p:nvSpPr>
              <p:spPr bwMode="auto">
                <a:xfrm>
                  <a:off x="1584" y="2256"/>
                  <a:ext cx="768" cy="576"/>
                </a:xfrm>
                <a:prstGeom prst="horizontalScroll">
                  <a:avLst>
                    <a:gd name="adj" fmla="val 12500"/>
                  </a:avLst>
                </a:prstGeom>
                <a:solidFill>
                  <a:srgbClr val="FFFFFF"/>
                </a:solidFill>
                <a:ln w="38100">
                  <a:solidFill>
                    <a:srgbClr val="FF0000"/>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i="0" baseline="-8000">
                      <a:solidFill>
                        <a:schemeClr val="bg2"/>
                      </a:solidFill>
                    </a:rPr>
                    <a:t>9 km </a:t>
                  </a:r>
                  <a:endParaRPr lang="en-CA" altLang="en-US" sz="2400" i="0" baseline="-8000">
                    <a:solidFill>
                      <a:schemeClr val="bg2"/>
                    </a:solidFill>
                  </a:endParaRPr>
                </a:p>
              </p:txBody>
            </p:sp>
            <p:sp>
              <p:nvSpPr>
                <p:cNvPr id="52246" name="Line 95"/>
                <p:cNvSpPr>
                  <a:spLocks noChangeAspect="1" noChangeShapeType="1"/>
                </p:cNvSpPr>
                <p:nvPr/>
              </p:nvSpPr>
              <p:spPr bwMode="auto">
                <a:xfrm>
                  <a:off x="1968" y="2784"/>
                  <a:ext cx="0" cy="144"/>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2242" name="Group 96"/>
              <p:cNvGrpSpPr>
                <a:grpSpLocks noChangeAspect="1"/>
              </p:cNvGrpSpPr>
              <p:nvPr/>
            </p:nvGrpSpPr>
            <p:grpSpPr bwMode="auto">
              <a:xfrm>
                <a:off x="3648" y="1392"/>
                <a:ext cx="768" cy="672"/>
                <a:chOff x="3072" y="2256"/>
                <a:chExt cx="768" cy="672"/>
              </a:xfrm>
            </p:grpSpPr>
            <p:sp>
              <p:nvSpPr>
                <p:cNvPr id="52243" name="AutoShape 97"/>
                <p:cNvSpPr>
                  <a:spLocks noChangeAspect="1" noChangeArrowheads="1"/>
                </p:cNvSpPr>
                <p:nvPr/>
              </p:nvSpPr>
              <p:spPr bwMode="auto">
                <a:xfrm>
                  <a:off x="3072" y="2256"/>
                  <a:ext cx="768" cy="576"/>
                </a:xfrm>
                <a:prstGeom prst="horizontalScroll">
                  <a:avLst>
                    <a:gd name="adj" fmla="val 12500"/>
                  </a:avLst>
                </a:prstGeom>
                <a:solidFill>
                  <a:srgbClr val="FFFFFF"/>
                </a:solidFill>
                <a:ln w="38100">
                  <a:solidFill>
                    <a:srgbClr val="FF0000"/>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i="0" baseline="-8000">
                      <a:solidFill>
                        <a:schemeClr val="bg2"/>
                      </a:solidFill>
                    </a:rPr>
                    <a:t>5 km </a:t>
                  </a:r>
                  <a:endParaRPr lang="en-CA" altLang="en-US" sz="2400" i="0" baseline="-8000">
                    <a:solidFill>
                      <a:schemeClr val="bg2"/>
                    </a:solidFill>
                  </a:endParaRPr>
                </a:p>
              </p:txBody>
            </p:sp>
            <p:sp>
              <p:nvSpPr>
                <p:cNvPr id="52244" name="Line 98"/>
                <p:cNvSpPr>
                  <a:spLocks noChangeAspect="1" noChangeShapeType="1"/>
                </p:cNvSpPr>
                <p:nvPr/>
              </p:nvSpPr>
              <p:spPr bwMode="auto">
                <a:xfrm>
                  <a:off x="3456" y="2784"/>
                  <a:ext cx="0" cy="144"/>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sp>
        <p:nvSpPr>
          <p:cNvPr id="52231" name="Text Box 100"/>
          <p:cNvSpPr txBox="1">
            <a:spLocks noChangeArrowheads="1"/>
          </p:cNvSpPr>
          <p:nvPr/>
        </p:nvSpPr>
        <p:spPr bwMode="auto">
          <a:xfrm>
            <a:off x="6600825" y="4953000"/>
            <a:ext cx="19335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3000" i="0" dirty="0"/>
              <a:t>Relay Race</a:t>
            </a:r>
            <a:endParaRPr lang="en-CA" altLang="en-US" sz="3000" i="0" dirty="0"/>
          </a:p>
        </p:txBody>
      </p:sp>
      <p:sp>
        <p:nvSpPr>
          <p:cNvPr id="52232" name="Text Box 101"/>
          <p:cNvSpPr txBox="1">
            <a:spLocks noChangeArrowheads="1"/>
          </p:cNvSpPr>
          <p:nvPr/>
        </p:nvSpPr>
        <p:spPr bwMode="auto">
          <a:xfrm>
            <a:off x="3797300" y="3460680"/>
            <a:ext cx="16129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3000" i="0"/>
              <a:t>One step at a time</a:t>
            </a:r>
            <a:endParaRPr lang="en-CA" altLang="en-US" sz="3000" i="0"/>
          </a:p>
        </p:txBody>
      </p:sp>
      <p:sp>
        <p:nvSpPr>
          <p:cNvPr id="2" name="Text Box 101">
            <a:extLst>
              <a:ext uri="{FF2B5EF4-FFF2-40B4-BE49-F238E27FC236}">
                <a16:creationId xmlns:a16="http://schemas.microsoft.com/office/drawing/2014/main" id="{755EA8CD-3483-0289-973B-8DE6305CC815}"/>
              </a:ext>
            </a:extLst>
          </p:cNvPr>
          <p:cNvSpPr txBox="1">
            <a:spLocks noChangeArrowheads="1"/>
          </p:cNvSpPr>
          <p:nvPr/>
        </p:nvSpPr>
        <p:spPr bwMode="auto">
          <a:xfrm>
            <a:off x="3333256" y="4486382"/>
            <a:ext cx="254920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3000" dirty="0"/>
              <a:t>Maintain Loop-invariant</a:t>
            </a:r>
            <a:endParaRPr lang="en-CA" altLang="en-US" sz="3000" i="0" dirty="0"/>
          </a:p>
        </p:txBody>
      </p:sp>
      <p:sp>
        <p:nvSpPr>
          <p:cNvPr id="3" name="Text Box 101">
            <a:extLst>
              <a:ext uri="{FF2B5EF4-FFF2-40B4-BE49-F238E27FC236}">
                <a16:creationId xmlns:a16="http://schemas.microsoft.com/office/drawing/2014/main" id="{E7FAF1B5-DC13-01BE-6AE5-554239D3D607}"/>
              </a:ext>
            </a:extLst>
          </p:cNvPr>
          <p:cNvSpPr txBox="1">
            <a:spLocks noChangeArrowheads="1"/>
          </p:cNvSpPr>
          <p:nvPr/>
        </p:nvSpPr>
        <p:spPr bwMode="auto">
          <a:xfrm>
            <a:off x="3362367" y="5532632"/>
            <a:ext cx="254920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3000" dirty="0"/>
              <a:t>Make Progress</a:t>
            </a:r>
            <a:endParaRPr lang="en-CA" altLang="en-US" sz="3000" i="0" dirty="0"/>
          </a:p>
        </p:txBody>
      </p:sp>
    </p:spTree>
    <p:extLst>
      <p:ext uri="{BB962C8B-B14F-4D97-AF65-F5344CB8AC3E}">
        <p14:creationId xmlns:p14="http://schemas.microsoft.com/office/powerpoint/2010/main" val="58972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2228"/>
                                        </p:tgtEl>
                                        <p:attrNameLst>
                                          <p:attrName>style.visibility</p:attrName>
                                        </p:attrNameLst>
                                      </p:cBhvr>
                                      <p:to>
                                        <p:strVal val="visible"/>
                                      </p:to>
                                    </p:set>
                                    <p:anim calcmode="lin" valueType="num">
                                      <p:cBhvr additive="base">
                                        <p:cTn id="7" dur="500" fill="hold"/>
                                        <p:tgtEl>
                                          <p:spTgt spid="52228"/>
                                        </p:tgtEl>
                                        <p:attrNameLst>
                                          <p:attrName>ppt_x</p:attrName>
                                        </p:attrNameLst>
                                      </p:cBhvr>
                                      <p:tavLst>
                                        <p:tav tm="0">
                                          <p:val>
                                            <p:strVal val="#ppt_x"/>
                                          </p:val>
                                        </p:tav>
                                        <p:tav tm="100000">
                                          <p:val>
                                            <p:strVal val="#ppt_x"/>
                                          </p:val>
                                        </p:tav>
                                      </p:tavLst>
                                    </p:anim>
                                    <p:anim calcmode="lin" valueType="num">
                                      <p:cBhvr additive="base">
                                        <p:cTn id="8" dur="500" fill="hold"/>
                                        <p:tgtEl>
                                          <p:spTgt spid="522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2226"/>
                                        </p:tgtEl>
                                        <p:attrNameLst>
                                          <p:attrName>style.visibility</p:attrName>
                                        </p:attrNameLst>
                                      </p:cBhvr>
                                      <p:to>
                                        <p:strVal val="visible"/>
                                      </p:to>
                                    </p:set>
                                    <p:anim calcmode="lin" valueType="num">
                                      <p:cBhvr additive="base">
                                        <p:cTn id="11" dur="500" fill="hold"/>
                                        <p:tgtEl>
                                          <p:spTgt spid="52226"/>
                                        </p:tgtEl>
                                        <p:attrNameLst>
                                          <p:attrName>ppt_x</p:attrName>
                                        </p:attrNameLst>
                                      </p:cBhvr>
                                      <p:tavLst>
                                        <p:tav tm="0">
                                          <p:val>
                                            <p:strVal val="#ppt_x"/>
                                          </p:val>
                                        </p:tav>
                                        <p:tav tm="100000">
                                          <p:val>
                                            <p:strVal val="#ppt_x"/>
                                          </p:val>
                                        </p:tav>
                                      </p:tavLst>
                                    </p:anim>
                                    <p:anim calcmode="lin" valueType="num">
                                      <p:cBhvr additive="base">
                                        <p:cTn id="12" dur="500" fill="hold"/>
                                        <p:tgtEl>
                                          <p:spTgt spid="522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2229"/>
                                        </p:tgtEl>
                                        <p:attrNameLst>
                                          <p:attrName>style.visibility</p:attrName>
                                        </p:attrNameLst>
                                      </p:cBhvr>
                                      <p:to>
                                        <p:strVal val="visible"/>
                                      </p:to>
                                    </p:set>
                                    <p:anim calcmode="lin" valueType="num">
                                      <p:cBhvr additive="base">
                                        <p:cTn id="17" dur="500" fill="hold"/>
                                        <p:tgtEl>
                                          <p:spTgt spid="52229"/>
                                        </p:tgtEl>
                                        <p:attrNameLst>
                                          <p:attrName>ppt_x</p:attrName>
                                        </p:attrNameLst>
                                      </p:cBhvr>
                                      <p:tavLst>
                                        <p:tav tm="0">
                                          <p:val>
                                            <p:strVal val="0-#ppt_w/2"/>
                                          </p:val>
                                        </p:tav>
                                        <p:tav tm="100000">
                                          <p:val>
                                            <p:strVal val="#ppt_x"/>
                                          </p:val>
                                        </p:tav>
                                      </p:tavLst>
                                    </p:anim>
                                    <p:anim calcmode="lin" valueType="num">
                                      <p:cBhvr additive="base">
                                        <p:cTn id="18" dur="500" fill="hold"/>
                                        <p:tgtEl>
                                          <p:spTgt spid="5222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2232"/>
                                        </p:tgtEl>
                                        <p:attrNameLst>
                                          <p:attrName>style.visibility</p:attrName>
                                        </p:attrNameLst>
                                      </p:cBhvr>
                                      <p:to>
                                        <p:strVal val="visible"/>
                                      </p:to>
                                    </p:set>
                                    <p:anim calcmode="lin" valueType="num">
                                      <p:cBhvr additive="base">
                                        <p:cTn id="21" dur="500" fill="hold"/>
                                        <p:tgtEl>
                                          <p:spTgt spid="52232"/>
                                        </p:tgtEl>
                                        <p:attrNameLst>
                                          <p:attrName>ppt_x</p:attrName>
                                        </p:attrNameLst>
                                      </p:cBhvr>
                                      <p:tavLst>
                                        <p:tav tm="0">
                                          <p:val>
                                            <p:strVal val="0-#ppt_w/2"/>
                                          </p:val>
                                        </p:tav>
                                        <p:tav tm="100000">
                                          <p:val>
                                            <p:strVal val="#ppt_x"/>
                                          </p:val>
                                        </p:tav>
                                      </p:tavLst>
                                    </p:anim>
                                    <p:anim calcmode="lin" valueType="num">
                                      <p:cBhvr additive="base">
                                        <p:cTn id="22" dur="500" fill="hold"/>
                                        <p:tgtEl>
                                          <p:spTgt spid="5223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0-#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52227"/>
                                        </p:tgtEl>
                                        <p:attrNameLst>
                                          <p:attrName>style.visibility</p:attrName>
                                        </p:attrNameLst>
                                      </p:cBhvr>
                                      <p:to>
                                        <p:strVal val="visible"/>
                                      </p:to>
                                    </p:set>
                                    <p:anim calcmode="lin" valueType="num">
                                      <p:cBhvr additive="base">
                                        <p:cTn id="39" dur="500" fill="hold"/>
                                        <p:tgtEl>
                                          <p:spTgt spid="52227"/>
                                        </p:tgtEl>
                                        <p:attrNameLst>
                                          <p:attrName>ppt_x</p:attrName>
                                        </p:attrNameLst>
                                      </p:cBhvr>
                                      <p:tavLst>
                                        <p:tav tm="0">
                                          <p:val>
                                            <p:strVal val="0-#ppt_w/2"/>
                                          </p:val>
                                        </p:tav>
                                        <p:tav tm="100000">
                                          <p:val>
                                            <p:strVal val="#ppt_x"/>
                                          </p:val>
                                        </p:tav>
                                      </p:tavLst>
                                    </p:anim>
                                    <p:anim calcmode="lin" valueType="num">
                                      <p:cBhvr additive="base">
                                        <p:cTn id="40" dur="500" fill="hold"/>
                                        <p:tgtEl>
                                          <p:spTgt spid="5222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52231"/>
                                        </p:tgtEl>
                                        <p:attrNameLst>
                                          <p:attrName>style.visibility</p:attrName>
                                        </p:attrNameLst>
                                      </p:cBhvr>
                                      <p:to>
                                        <p:strVal val="visible"/>
                                      </p:to>
                                    </p:set>
                                    <p:anim calcmode="lin" valueType="num">
                                      <p:cBhvr additive="base">
                                        <p:cTn id="43" dur="500" fill="hold"/>
                                        <p:tgtEl>
                                          <p:spTgt spid="52231"/>
                                        </p:tgtEl>
                                        <p:attrNameLst>
                                          <p:attrName>ppt_x</p:attrName>
                                        </p:attrNameLst>
                                      </p:cBhvr>
                                      <p:tavLst>
                                        <p:tav tm="0">
                                          <p:val>
                                            <p:strVal val="0-#ppt_w/2"/>
                                          </p:val>
                                        </p:tav>
                                        <p:tav tm="100000">
                                          <p:val>
                                            <p:strVal val="#ppt_x"/>
                                          </p:val>
                                        </p:tav>
                                      </p:tavLst>
                                    </p:anim>
                                    <p:anim calcmode="lin" valueType="num">
                                      <p:cBhvr additive="base">
                                        <p:cTn id="44" dur="500" fill="hold"/>
                                        <p:tgtEl>
                                          <p:spTgt spid="522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8" grpId="0"/>
      <p:bldP spid="52231" grpId="0"/>
      <p:bldP spid="52232"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6"/>
          <p:cNvSpPr>
            <a:spLocks noGrp="1" noChangeArrowheads="1"/>
          </p:cNvSpPr>
          <p:nvPr>
            <p:ph type="title"/>
          </p:nvPr>
        </p:nvSpPr>
        <p:spPr>
          <a:xfrm>
            <a:off x="762000" y="-152400"/>
            <a:ext cx="7772400" cy="1143000"/>
          </a:xfrm>
        </p:spPr>
        <p:txBody>
          <a:bodyPr/>
          <a:lstStyle/>
          <a:p>
            <a:pPr eaLnBrk="1" hangingPunct="1"/>
            <a:r>
              <a:rPr lang="en-US" altLang="en-US" sz="3600" dirty="0"/>
              <a:t>Recursion</a:t>
            </a:r>
          </a:p>
        </p:txBody>
      </p:sp>
      <p:grpSp>
        <p:nvGrpSpPr>
          <p:cNvPr id="3" name="Group 2"/>
          <p:cNvGrpSpPr/>
          <p:nvPr/>
        </p:nvGrpSpPr>
        <p:grpSpPr>
          <a:xfrm>
            <a:off x="0" y="2819400"/>
            <a:ext cx="3223066" cy="4027056"/>
            <a:chOff x="0" y="2819400"/>
            <a:chExt cx="3223066" cy="4027056"/>
          </a:xfrm>
        </p:grpSpPr>
        <p:grpSp>
          <p:nvGrpSpPr>
            <p:cNvPr id="7170" name="Group 2"/>
            <p:cNvGrpSpPr>
              <a:grpSpLocks/>
            </p:cNvGrpSpPr>
            <p:nvPr/>
          </p:nvGrpSpPr>
          <p:grpSpPr bwMode="auto">
            <a:xfrm>
              <a:off x="920750" y="2819400"/>
              <a:ext cx="1676400" cy="1676400"/>
              <a:chOff x="2352" y="624"/>
              <a:chExt cx="1056" cy="1056"/>
            </a:xfrm>
          </p:grpSpPr>
          <p:sp>
            <p:nvSpPr>
              <p:cNvPr id="7253" name="Rectangle 3"/>
              <p:cNvSpPr>
                <a:spLocks noChangeArrowheads="1"/>
              </p:cNvSpPr>
              <p:nvPr/>
            </p:nvSpPr>
            <p:spPr bwMode="auto">
              <a:xfrm>
                <a:off x="2352" y="624"/>
                <a:ext cx="1056" cy="105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CA" altLang="en-US"/>
              </a:p>
            </p:txBody>
          </p:sp>
          <p:sp>
            <p:nvSpPr>
              <p:cNvPr id="7254" name="Text Box 4"/>
              <p:cNvSpPr txBox="1">
                <a:spLocks noChangeArrowheads="1"/>
              </p:cNvSpPr>
              <p:nvPr/>
            </p:nvSpPr>
            <p:spPr bwMode="auto">
              <a:xfrm>
                <a:off x="2400" y="624"/>
                <a:ext cx="50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dirty="0"/>
                  <a:t>X  = 33</a:t>
                </a:r>
              </a:p>
              <a:p>
                <a:pPr eaLnBrk="1" hangingPunct="1">
                  <a:spcBef>
                    <a:spcPct val="0"/>
                  </a:spcBef>
                  <a:buFontTx/>
                  <a:buNone/>
                </a:pPr>
                <a:r>
                  <a:rPr lang="en-US" altLang="en-US" sz="1600" dirty="0"/>
                  <a:t>Y = 12</a:t>
                </a:r>
              </a:p>
            </p:txBody>
          </p:sp>
        </p:grpSp>
        <p:grpSp>
          <p:nvGrpSpPr>
            <p:cNvPr id="7173" name="Group 8"/>
            <p:cNvGrpSpPr>
              <a:grpSpLocks/>
            </p:cNvGrpSpPr>
            <p:nvPr/>
          </p:nvGrpSpPr>
          <p:grpSpPr bwMode="auto">
            <a:xfrm>
              <a:off x="615950" y="3733800"/>
              <a:ext cx="441325" cy="1066800"/>
              <a:chOff x="864" y="465"/>
              <a:chExt cx="1046" cy="2358"/>
            </a:xfrm>
          </p:grpSpPr>
          <p:grpSp>
            <p:nvGrpSpPr>
              <p:cNvPr id="7230" name="Group 9"/>
              <p:cNvGrpSpPr>
                <a:grpSpLocks/>
              </p:cNvGrpSpPr>
              <p:nvPr/>
            </p:nvGrpSpPr>
            <p:grpSpPr bwMode="auto">
              <a:xfrm>
                <a:off x="864" y="465"/>
                <a:ext cx="1008" cy="2319"/>
                <a:chOff x="587" y="528"/>
                <a:chExt cx="1008" cy="2319"/>
              </a:xfrm>
            </p:grpSpPr>
            <p:grpSp>
              <p:nvGrpSpPr>
                <p:cNvPr id="7233" name="Group 10"/>
                <p:cNvGrpSpPr>
                  <a:grpSpLocks/>
                </p:cNvGrpSpPr>
                <p:nvPr/>
              </p:nvGrpSpPr>
              <p:grpSpPr bwMode="auto">
                <a:xfrm>
                  <a:off x="587" y="528"/>
                  <a:ext cx="1008" cy="2319"/>
                  <a:chOff x="587" y="528"/>
                  <a:chExt cx="1008" cy="2319"/>
                </a:xfrm>
              </p:grpSpPr>
              <p:grpSp>
                <p:nvGrpSpPr>
                  <p:cNvPr id="7235" name="Group 11"/>
                  <p:cNvGrpSpPr>
                    <a:grpSpLocks/>
                  </p:cNvGrpSpPr>
                  <p:nvPr/>
                </p:nvGrpSpPr>
                <p:grpSpPr bwMode="auto">
                  <a:xfrm>
                    <a:off x="587" y="528"/>
                    <a:ext cx="1008" cy="2319"/>
                    <a:chOff x="1151" y="1104"/>
                    <a:chExt cx="686" cy="1741"/>
                  </a:xfrm>
                </p:grpSpPr>
                <p:sp>
                  <p:nvSpPr>
                    <p:cNvPr id="7242" name="Freeform 12"/>
                    <p:cNvSpPr>
                      <a:spLocks/>
                    </p:cNvSpPr>
                    <p:nvPr/>
                  </p:nvSpPr>
                  <p:spPr bwMode="auto">
                    <a:xfrm flipH="1">
                      <a:off x="1321" y="1581"/>
                      <a:ext cx="304" cy="566"/>
                    </a:xfrm>
                    <a:custGeom>
                      <a:avLst/>
                      <a:gdLst>
                        <a:gd name="T0" fmla="*/ 7 w 304"/>
                        <a:gd name="T1" fmla="*/ 174 h 566"/>
                        <a:gd name="T2" fmla="*/ 18 w 304"/>
                        <a:gd name="T3" fmla="*/ 122 h 566"/>
                        <a:gd name="T4" fmla="*/ 42 w 304"/>
                        <a:gd name="T5" fmla="*/ 83 h 566"/>
                        <a:gd name="T6" fmla="*/ 81 w 304"/>
                        <a:gd name="T7" fmla="*/ 45 h 566"/>
                        <a:gd name="T8" fmla="*/ 148 w 304"/>
                        <a:gd name="T9" fmla="*/ 7 h 566"/>
                        <a:gd name="T10" fmla="*/ 205 w 304"/>
                        <a:gd name="T11" fmla="*/ 0 h 566"/>
                        <a:gd name="T12" fmla="*/ 255 w 304"/>
                        <a:gd name="T13" fmla="*/ 10 h 566"/>
                        <a:gd name="T14" fmla="*/ 290 w 304"/>
                        <a:gd name="T15" fmla="*/ 31 h 566"/>
                        <a:gd name="T16" fmla="*/ 304 w 304"/>
                        <a:gd name="T17" fmla="*/ 59 h 566"/>
                        <a:gd name="T18" fmla="*/ 304 w 304"/>
                        <a:gd name="T19" fmla="*/ 87 h 566"/>
                        <a:gd name="T20" fmla="*/ 290 w 304"/>
                        <a:gd name="T21" fmla="*/ 118 h 566"/>
                        <a:gd name="T22" fmla="*/ 262 w 304"/>
                        <a:gd name="T23" fmla="*/ 146 h 566"/>
                        <a:gd name="T24" fmla="*/ 223 w 304"/>
                        <a:gd name="T25" fmla="*/ 181 h 566"/>
                        <a:gd name="T26" fmla="*/ 201 w 304"/>
                        <a:gd name="T27" fmla="*/ 215 h 566"/>
                        <a:gd name="T28" fmla="*/ 194 w 304"/>
                        <a:gd name="T29" fmla="*/ 240 h 566"/>
                        <a:gd name="T30" fmla="*/ 194 w 304"/>
                        <a:gd name="T31" fmla="*/ 260 h 566"/>
                        <a:gd name="T32" fmla="*/ 205 w 304"/>
                        <a:gd name="T33" fmla="*/ 295 h 566"/>
                        <a:gd name="T34" fmla="*/ 230 w 304"/>
                        <a:gd name="T35" fmla="*/ 344 h 566"/>
                        <a:gd name="T36" fmla="*/ 247 w 304"/>
                        <a:gd name="T37" fmla="*/ 399 h 566"/>
                        <a:gd name="T38" fmla="*/ 251 w 304"/>
                        <a:gd name="T39" fmla="*/ 438 h 566"/>
                        <a:gd name="T40" fmla="*/ 244 w 304"/>
                        <a:gd name="T41" fmla="*/ 479 h 566"/>
                        <a:gd name="T42" fmla="*/ 233 w 304"/>
                        <a:gd name="T43" fmla="*/ 510 h 566"/>
                        <a:gd name="T44" fmla="*/ 201 w 304"/>
                        <a:gd name="T45" fmla="*/ 545 h 566"/>
                        <a:gd name="T46" fmla="*/ 173 w 304"/>
                        <a:gd name="T47" fmla="*/ 559 h 566"/>
                        <a:gd name="T48" fmla="*/ 141 w 304"/>
                        <a:gd name="T49" fmla="*/ 566 h 566"/>
                        <a:gd name="T50" fmla="*/ 113 w 304"/>
                        <a:gd name="T51" fmla="*/ 563 h 566"/>
                        <a:gd name="T52" fmla="*/ 92 w 304"/>
                        <a:gd name="T53" fmla="*/ 549 h 566"/>
                        <a:gd name="T54" fmla="*/ 67 w 304"/>
                        <a:gd name="T55" fmla="*/ 521 h 566"/>
                        <a:gd name="T56" fmla="*/ 42 w 304"/>
                        <a:gd name="T57" fmla="*/ 472 h 566"/>
                        <a:gd name="T58" fmla="*/ 14 w 304"/>
                        <a:gd name="T59" fmla="*/ 392 h 566"/>
                        <a:gd name="T60" fmla="*/ 4 w 304"/>
                        <a:gd name="T61" fmla="*/ 333 h 566"/>
                        <a:gd name="T62" fmla="*/ 0 w 304"/>
                        <a:gd name="T63" fmla="*/ 257 h 566"/>
                        <a:gd name="T64" fmla="*/ 0 w 304"/>
                        <a:gd name="T65" fmla="*/ 222 h 566"/>
                        <a:gd name="T66" fmla="*/ 7 w 304"/>
                        <a:gd name="T67" fmla="*/ 17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4"/>
                        <a:gd name="T103" fmla="*/ 0 h 566"/>
                        <a:gd name="T104" fmla="*/ 304 w 304"/>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4" h="566">
                          <a:moveTo>
                            <a:pt x="7" y="174"/>
                          </a:moveTo>
                          <a:lnTo>
                            <a:pt x="18" y="122"/>
                          </a:lnTo>
                          <a:lnTo>
                            <a:pt x="42" y="83"/>
                          </a:lnTo>
                          <a:lnTo>
                            <a:pt x="81" y="45"/>
                          </a:lnTo>
                          <a:lnTo>
                            <a:pt x="148" y="7"/>
                          </a:lnTo>
                          <a:lnTo>
                            <a:pt x="205" y="0"/>
                          </a:lnTo>
                          <a:lnTo>
                            <a:pt x="255" y="10"/>
                          </a:lnTo>
                          <a:lnTo>
                            <a:pt x="290" y="31"/>
                          </a:lnTo>
                          <a:lnTo>
                            <a:pt x="304" y="59"/>
                          </a:lnTo>
                          <a:lnTo>
                            <a:pt x="304" y="87"/>
                          </a:lnTo>
                          <a:lnTo>
                            <a:pt x="290" y="118"/>
                          </a:lnTo>
                          <a:lnTo>
                            <a:pt x="262" y="146"/>
                          </a:lnTo>
                          <a:lnTo>
                            <a:pt x="223" y="181"/>
                          </a:lnTo>
                          <a:lnTo>
                            <a:pt x="201" y="215"/>
                          </a:lnTo>
                          <a:lnTo>
                            <a:pt x="194" y="240"/>
                          </a:lnTo>
                          <a:lnTo>
                            <a:pt x="194" y="260"/>
                          </a:lnTo>
                          <a:lnTo>
                            <a:pt x="205" y="295"/>
                          </a:lnTo>
                          <a:lnTo>
                            <a:pt x="230" y="344"/>
                          </a:lnTo>
                          <a:lnTo>
                            <a:pt x="247" y="399"/>
                          </a:lnTo>
                          <a:lnTo>
                            <a:pt x="251" y="438"/>
                          </a:lnTo>
                          <a:lnTo>
                            <a:pt x="244" y="479"/>
                          </a:lnTo>
                          <a:lnTo>
                            <a:pt x="233" y="510"/>
                          </a:lnTo>
                          <a:lnTo>
                            <a:pt x="201" y="545"/>
                          </a:lnTo>
                          <a:lnTo>
                            <a:pt x="173" y="559"/>
                          </a:lnTo>
                          <a:lnTo>
                            <a:pt x="141" y="566"/>
                          </a:lnTo>
                          <a:lnTo>
                            <a:pt x="113" y="563"/>
                          </a:lnTo>
                          <a:lnTo>
                            <a:pt x="92" y="549"/>
                          </a:lnTo>
                          <a:lnTo>
                            <a:pt x="67" y="521"/>
                          </a:lnTo>
                          <a:lnTo>
                            <a:pt x="42" y="472"/>
                          </a:lnTo>
                          <a:lnTo>
                            <a:pt x="14" y="392"/>
                          </a:lnTo>
                          <a:lnTo>
                            <a:pt x="4" y="333"/>
                          </a:lnTo>
                          <a:lnTo>
                            <a:pt x="0" y="257"/>
                          </a:lnTo>
                          <a:lnTo>
                            <a:pt x="0" y="222"/>
                          </a:lnTo>
                          <a:lnTo>
                            <a:pt x="7" y="17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43" name="Freeform 13"/>
                    <p:cNvSpPr>
                      <a:spLocks/>
                    </p:cNvSpPr>
                    <p:nvPr/>
                  </p:nvSpPr>
                  <p:spPr bwMode="auto">
                    <a:xfrm flipH="1">
                      <a:off x="1151" y="1619"/>
                      <a:ext cx="249" cy="572"/>
                    </a:xfrm>
                    <a:custGeom>
                      <a:avLst/>
                      <a:gdLst>
                        <a:gd name="T0" fmla="*/ 25 w 249"/>
                        <a:gd name="T1" fmla="*/ 65 h 572"/>
                        <a:gd name="T2" fmla="*/ 7 w 249"/>
                        <a:gd name="T3" fmla="*/ 44 h 572"/>
                        <a:gd name="T4" fmla="*/ 0 w 249"/>
                        <a:gd name="T5" fmla="*/ 27 h 572"/>
                        <a:gd name="T6" fmla="*/ 11 w 249"/>
                        <a:gd name="T7" fmla="*/ 7 h 572"/>
                        <a:gd name="T8" fmla="*/ 28 w 249"/>
                        <a:gd name="T9" fmla="*/ 0 h 572"/>
                        <a:gd name="T10" fmla="*/ 60 w 249"/>
                        <a:gd name="T11" fmla="*/ 0 h 572"/>
                        <a:gd name="T12" fmla="*/ 96 w 249"/>
                        <a:gd name="T13" fmla="*/ 24 h 572"/>
                        <a:gd name="T14" fmla="*/ 132 w 249"/>
                        <a:gd name="T15" fmla="*/ 61 h 572"/>
                        <a:gd name="T16" fmla="*/ 192 w 249"/>
                        <a:gd name="T17" fmla="*/ 140 h 572"/>
                        <a:gd name="T18" fmla="*/ 231 w 249"/>
                        <a:gd name="T19" fmla="*/ 204 h 572"/>
                        <a:gd name="T20" fmla="*/ 249 w 249"/>
                        <a:gd name="T21" fmla="*/ 255 h 572"/>
                        <a:gd name="T22" fmla="*/ 245 w 249"/>
                        <a:gd name="T23" fmla="*/ 283 h 572"/>
                        <a:gd name="T24" fmla="*/ 224 w 249"/>
                        <a:gd name="T25" fmla="*/ 320 h 572"/>
                        <a:gd name="T26" fmla="*/ 181 w 249"/>
                        <a:gd name="T27" fmla="*/ 347 h 572"/>
                        <a:gd name="T28" fmla="*/ 110 w 249"/>
                        <a:gd name="T29" fmla="*/ 371 h 572"/>
                        <a:gd name="T30" fmla="*/ 75 w 249"/>
                        <a:gd name="T31" fmla="*/ 395 h 572"/>
                        <a:gd name="T32" fmla="*/ 60 w 249"/>
                        <a:gd name="T33" fmla="*/ 415 h 572"/>
                        <a:gd name="T34" fmla="*/ 68 w 249"/>
                        <a:gd name="T35" fmla="*/ 436 h 572"/>
                        <a:gd name="T36" fmla="*/ 107 w 249"/>
                        <a:gd name="T37" fmla="*/ 456 h 572"/>
                        <a:gd name="T38" fmla="*/ 139 w 249"/>
                        <a:gd name="T39" fmla="*/ 497 h 572"/>
                        <a:gd name="T40" fmla="*/ 153 w 249"/>
                        <a:gd name="T41" fmla="*/ 538 h 572"/>
                        <a:gd name="T42" fmla="*/ 149 w 249"/>
                        <a:gd name="T43" fmla="*/ 558 h 572"/>
                        <a:gd name="T44" fmla="*/ 117 w 249"/>
                        <a:gd name="T45" fmla="*/ 572 h 572"/>
                        <a:gd name="T46" fmla="*/ 107 w 249"/>
                        <a:gd name="T47" fmla="*/ 572 h 572"/>
                        <a:gd name="T48" fmla="*/ 92 w 249"/>
                        <a:gd name="T49" fmla="*/ 535 h 572"/>
                        <a:gd name="T50" fmla="*/ 85 w 249"/>
                        <a:gd name="T51" fmla="*/ 494 h 572"/>
                        <a:gd name="T52" fmla="*/ 64 w 249"/>
                        <a:gd name="T53" fmla="*/ 463 h 572"/>
                        <a:gd name="T54" fmla="*/ 32 w 249"/>
                        <a:gd name="T55" fmla="*/ 446 h 572"/>
                        <a:gd name="T56" fmla="*/ 21 w 249"/>
                        <a:gd name="T57" fmla="*/ 426 h 572"/>
                        <a:gd name="T58" fmla="*/ 25 w 249"/>
                        <a:gd name="T59" fmla="*/ 405 h 572"/>
                        <a:gd name="T60" fmla="*/ 53 w 249"/>
                        <a:gd name="T61" fmla="*/ 371 h 572"/>
                        <a:gd name="T62" fmla="*/ 107 w 249"/>
                        <a:gd name="T63" fmla="*/ 351 h 572"/>
                        <a:gd name="T64" fmla="*/ 157 w 249"/>
                        <a:gd name="T65" fmla="*/ 320 h 572"/>
                        <a:gd name="T66" fmla="*/ 196 w 249"/>
                        <a:gd name="T67" fmla="*/ 286 h 572"/>
                        <a:gd name="T68" fmla="*/ 210 w 249"/>
                        <a:gd name="T69" fmla="*/ 252 h 572"/>
                        <a:gd name="T70" fmla="*/ 206 w 249"/>
                        <a:gd name="T71" fmla="*/ 238 h 572"/>
                        <a:gd name="T72" fmla="*/ 189 w 249"/>
                        <a:gd name="T73" fmla="*/ 208 h 572"/>
                        <a:gd name="T74" fmla="*/ 157 w 249"/>
                        <a:gd name="T75" fmla="*/ 163 h 572"/>
                        <a:gd name="T76" fmla="*/ 121 w 249"/>
                        <a:gd name="T77" fmla="*/ 136 h 572"/>
                        <a:gd name="T78" fmla="*/ 82 w 249"/>
                        <a:gd name="T79" fmla="*/ 106 h 572"/>
                        <a:gd name="T80" fmla="*/ 53 w 249"/>
                        <a:gd name="T81" fmla="*/ 89 h 572"/>
                        <a:gd name="T82" fmla="*/ 25 w 249"/>
                        <a:gd name="T83" fmla="*/ 65 h 5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9"/>
                        <a:gd name="T127" fmla="*/ 0 h 572"/>
                        <a:gd name="T128" fmla="*/ 249 w 249"/>
                        <a:gd name="T129" fmla="*/ 572 h 57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9" h="572">
                          <a:moveTo>
                            <a:pt x="25" y="65"/>
                          </a:moveTo>
                          <a:lnTo>
                            <a:pt x="7" y="44"/>
                          </a:lnTo>
                          <a:lnTo>
                            <a:pt x="0" y="27"/>
                          </a:lnTo>
                          <a:lnTo>
                            <a:pt x="11" y="7"/>
                          </a:lnTo>
                          <a:lnTo>
                            <a:pt x="28" y="0"/>
                          </a:lnTo>
                          <a:lnTo>
                            <a:pt x="60" y="0"/>
                          </a:lnTo>
                          <a:lnTo>
                            <a:pt x="96" y="24"/>
                          </a:lnTo>
                          <a:lnTo>
                            <a:pt x="132" y="61"/>
                          </a:lnTo>
                          <a:lnTo>
                            <a:pt x="192" y="140"/>
                          </a:lnTo>
                          <a:lnTo>
                            <a:pt x="231" y="204"/>
                          </a:lnTo>
                          <a:lnTo>
                            <a:pt x="249" y="255"/>
                          </a:lnTo>
                          <a:lnTo>
                            <a:pt x="245" y="283"/>
                          </a:lnTo>
                          <a:lnTo>
                            <a:pt x="224" y="320"/>
                          </a:lnTo>
                          <a:lnTo>
                            <a:pt x="181" y="347"/>
                          </a:lnTo>
                          <a:lnTo>
                            <a:pt x="110" y="371"/>
                          </a:lnTo>
                          <a:lnTo>
                            <a:pt x="75" y="395"/>
                          </a:lnTo>
                          <a:lnTo>
                            <a:pt x="60" y="415"/>
                          </a:lnTo>
                          <a:lnTo>
                            <a:pt x="68" y="436"/>
                          </a:lnTo>
                          <a:lnTo>
                            <a:pt x="107" y="456"/>
                          </a:lnTo>
                          <a:lnTo>
                            <a:pt x="139" y="497"/>
                          </a:lnTo>
                          <a:lnTo>
                            <a:pt x="153" y="538"/>
                          </a:lnTo>
                          <a:lnTo>
                            <a:pt x="149" y="558"/>
                          </a:lnTo>
                          <a:lnTo>
                            <a:pt x="117" y="572"/>
                          </a:lnTo>
                          <a:lnTo>
                            <a:pt x="107" y="572"/>
                          </a:lnTo>
                          <a:lnTo>
                            <a:pt x="92" y="535"/>
                          </a:lnTo>
                          <a:lnTo>
                            <a:pt x="85" y="494"/>
                          </a:lnTo>
                          <a:lnTo>
                            <a:pt x="64" y="463"/>
                          </a:lnTo>
                          <a:lnTo>
                            <a:pt x="32" y="446"/>
                          </a:lnTo>
                          <a:lnTo>
                            <a:pt x="21" y="426"/>
                          </a:lnTo>
                          <a:lnTo>
                            <a:pt x="25" y="405"/>
                          </a:lnTo>
                          <a:lnTo>
                            <a:pt x="53" y="371"/>
                          </a:lnTo>
                          <a:lnTo>
                            <a:pt x="107" y="351"/>
                          </a:lnTo>
                          <a:lnTo>
                            <a:pt x="157" y="320"/>
                          </a:lnTo>
                          <a:lnTo>
                            <a:pt x="196" y="286"/>
                          </a:lnTo>
                          <a:lnTo>
                            <a:pt x="210" y="252"/>
                          </a:lnTo>
                          <a:lnTo>
                            <a:pt x="206" y="238"/>
                          </a:lnTo>
                          <a:lnTo>
                            <a:pt x="189" y="208"/>
                          </a:lnTo>
                          <a:lnTo>
                            <a:pt x="157" y="163"/>
                          </a:lnTo>
                          <a:lnTo>
                            <a:pt x="121" y="136"/>
                          </a:lnTo>
                          <a:lnTo>
                            <a:pt x="82" y="106"/>
                          </a:lnTo>
                          <a:lnTo>
                            <a:pt x="53" y="89"/>
                          </a:lnTo>
                          <a:lnTo>
                            <a:pt x="25" y="6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44" name="Freeform 14"/>
                    <p:cNvSpPr>
                      <a:spLocks/>
                    </p:cNvSpPr>
                    <p:nvPr/>
                  </p:nvSpPr>
                  <p:spPr bwMode="auto">
                    <a:xfrm flipH="1">
                      <a:off x="1447" y="1581"/>
                      <a:ext cx="362" cy="499"/>
                    </a:xfrm>
                    <a:custGeom>
                      <a:avLst/>
                      <a:gdLst>
                        <a:gd name="T0" fmla="*/ 151 w 362"/>
                        <a:gd name="T1" fmla="*/ 35 h 499"/>
                        <a:gd name="T2" fmla="*/ 221 w 362"/>
                        <a:gd name="T3" fmla="*/ 0 h 499"/>
                        <a:gd name="T4" fmla="*/ 281 w 362"/>
                        <a:gd name="T5" fmla="*/ 0 h 499"/>
                        <a:gd name="T6" fmla="*/ 344 w 362"/>
                        <a:gd name="T7" fmla="*/ 14 h 499"/>
                        <a:gd name="T8" fmla="*/ 362 w 362"/>
                        <a:gd name="T9" fmla="*/ 35 h 499"/>
                        <a:gd name="T10" fmla="*/ 351 w 362"/>
                        <a:gd name="T11" fmla="*/ 59 h 499"/>
                        <a:gd name="T12" fmla="*/ 334 w 362"/>
                        <a:gd name="T13" fmla="*/ 91 h 499"/>
                        <a:gd name="T14" fmla="*/ 302 w 362"/>
                        <a:gd name="T15" fmla="*/ 87 h 499"/>
                        <a:gd name="T16" fmla="*/ 274 w 362"/>
                        <a:gd name="T17" fmla="*/ 77 h 499"/>
                        <a:gd name="T18" fmla="*/ 253 w 362"/>
                        <a:gd name="T19" fmla="*/ 63 h 499"/>
                        <a:gd name="T20" fmla="*/ 232 w 362"/>
                        <a:gd name="T21" fmla="*/ 59 h 499"/>
                        <a:gd name="T22" fmla="*/ 193 w 362"/>
                        <a:gd name="T23" fmla="*/ 70 h 499"/>
                        <a:gd name="T24" fmla="*/ 137 w 362"/>
                        <a:gd name="T25" fmla="*/ 94 h 499"/>
                        <a:gd name="T26" fmla="*/ 91 w 362"/>
                        <a:gd name="T27" fmla="*/ 136 h 499"/>
                        <a:gd name="T28" fmla="*/ 70 w 362"/>
                        <a:gd name="T29" fmla="*/ 164 h 499"/>
                        <a:gd name="T30" fmla="*/ 60 w 362"/>
                        <a:gd name="T31" fmla="*/ 185 h 499"/>
                        <a:gd name="T32" fmla="*/ 60 w 362"/>
                        <a:gd name="T33" fmla="*/ 202 h 499"/>
                        <a:gd name="T34" fmla="*/ 74 w 362"/>
                        <a:gd name="T35" fmla="*/ 220 h 499"/>
                        <a:gd name="T36" fmla="*/ 116 w 362"/>
                        <a:gd name="T37" fmla="*/ 248 h 499"/>
                        <a:gd name="T38" fmla="*/ 155 w 362"/>
                        <a:gd name="T39" fmla="*/ 286 h 499"/>
                        <a:gd name="T40" fmla="*/ 179 w 362"/>
                        <a:gd name="T41" fmla="*/ 325 h 499"/>
                        <a:gd name="T42" fmla="*/ 193 w 362"/>
                        <a:gd name="T43" fmla="*/ 352 h 499"/>
                        <a:gd name="T44" fmla="*/ 186 w 362"/>
                        <a:gd name="T45" fmla="*/ 370 h 499"/>
                        <a:gd name="T46" fmla="*/ 169 w 362"/>
                        <a:gd name="T47" fmla="*/ 387 h 499"/>
                        <a:gd name="T48" fmla="*/ 134 w 362"/>
                        <a:gd name="T49" fmla="*/ 398 h 499"/>
                        <a:gd name="T50" fmla="*/ 95 w 362"/>
                        <a:gd name="T51" fmla="*/ 412 h 499"/>
                        <a:gd name="T52" fmla="*/ 77 w 362"/>
                        <a:gd name="T53" fmla="*/ 433 h 499"/>
                        <a:gd name="T54" fmla="*/ 81 w 362"/>
                        <a:gd name="T55" fmla="*/ 468 h 499"/>
                        <a:gd name="T56" fmla="*/ 53 w 362"/>
                        <a:gd name="T57" fmla="*/ 499 h 499"/>
                        <a:gd name="T58" fmla="*/ 39 w 362"/>
                        <a:gd name="T59" fmla="*/ 489 h 499"/>
                        <a:gd name="T60" fmla="*/ 42 w 362"/>
                        <a:gd name="T61" fmla="*/ 429 h 499"/>
                        <a:gd name="T62" fmla="*/ 67 w 362"/>
                        <a:gd name="T63" fmla="*/ 398 h 499"/>
                        <a:gd name="T64" fmla="*/ 102 w 362"/>
                        <a:gd name="T65" fmla="*/ 373 h 499"/>
                        <a:gd name="T66" fmla="*/ 137 w 362"/>
                        <a:gd name="T67" fmla="*/ 359 h 499"/>
                        <a:gd name="T68" fmla="*/ 155 w 362"/>
                        <a:gd name="T69" fmla="*/ 352 h 499"/>
                        <a:gd name="T70" fmla="*/ 158 w 362"/>
                        <a:gd name="T71" fmla="*/ 342 h 499"/>
                        <a:gd name="T72" fmla="*/ 148 w 362"/>
                        <a:gd name="T73" fmla="*/ 325 h 499"/>
                        <a:gd name="T74" fmla="*/ 112 w 362"/>
                        <a:gd name="T75" fmla="*/ 290 h 499"/>
                        <a:gd name="T76" fmla="*/ 70 w 362"/>
                        <a:gd name="T77" fmla="*/ 262 h 499"/>
                        <a:gd name="T78" fmla="*/ 35 w 362"/>
                        <a:gd name="T79" fmla="*/ 241 h 499"/>
                        <a:gd name="T80" fmla="*/ 7 w 362"/>
                        <a:gd name="T81" fmla="*/ 220 h 499"/>
                        <a:gd name="T82" fmla="*/ 0 w 362"/>
                        <a:gd name="T83" fmla="*/ 195 h 499"/>
                        <a:gd name="T84" fmla="*/ 18 w 362"/>
                        <a:gd name="T85" fmla="*/ 157 h 499"/>
                        <a:gd name="T86" fmla="*/ 56 w 362"/>
                        <a:gd name="T87" fmla="*/ 108 h 499"/>
                        <a:gd name="T88" fmla="*/ 95 w 362"/>
                        <a:gd name="T89" fmla="*/ 70 h 499"/>
                        <a:gd name="T90" fmla="*/ 123 w 362"/>
                        <a:gd name="T91" fmla="*/ 52 h 499"/>
                        <a:gd name="T92" fmla="*/ 151 w 362"/>
                        <a:gd name="T93" fmla="*/ 35 h 4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2"/>
                        <a:gd name="T142" fmla="*/ 0 h 499"/>
                        <a:gd name="T143" fmla="*/ 362 w 362"/>
                        <a:gd name="T144" fmla="*/ 499 h 4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2" h="499">
                          <a:moveTo>
                            <a:pt x="151" y="35"/>
                          </a:moveTo>
                          <a:lnTo>
                            <a:pt x="221" y="0"/>
                          </a:lnTo>
                          <a:lnTo>
                            <a:pt x="281" y="0"/>
                          </a:lnTo>
                          <a:lnTo>
                            <a:pt x="344" y="14"/>
                          </a:lnTo>
                          <a:lnTo>
                            <a:pt x="362" y="35"/>
                          </a:lnTo>
                          <a:lnTo>
                            <a:pt x="351" y="59"/>
                          </a:lnTo>
                          <a:lnTo>
                            <a:pt x="334" y="91"/>
                          </a:lnTo>
                          <a:lnTo>
                            <a:pt x="302" y="87"/>
                          </a:lnTo>
                          <a:lnTo>
                            <a:pt x="274" y="77"/>
                          </a:lnTo>
                          <a:lnTo>
                            <a:pt x="253" y="63"/>
                          </a:lnTo>
                          <a:lnTo>
                            <a:pt x="232" y="59"/>
                          </a:lnTo>
                          <a:lnTo>
                            <a:pt x="193" y="70"/>
                          </a:lnTo>
                          <a:lnTo>
                            <a:pt x="137" y="94"/>
                          </a:lnTo>
                          <a:lnTo>
                            <a:pt x="91" y="136"/>
                          </a:lnTo>
                          <a:lnTo>
                            <a:pt x="70" y="164"/>
                          </a:lnTo>
                          <a:lnTo>
                            <a:pt x="60" y="185"/>
                          </a:lnTo>
                          <a:lnTo>
                            <a:pt x="60" y="202"/>
                          </a:lnTo>
                          <a:lnTo>
                            <a:pt x="74" y="220"/>
                          </a:lnTo>
                          <a:lnTo>
                            <a:pt x="116" y="248"/>
                          </a:lnTo>
                          <a:lnTo>
                            <a:pt x="155" y="286"/>
                          </a:lnTo>
                          <a:lnTo>
                            <a:pt x="179" y="325"/>
                          </a:lnTo>
                          <a:lnTo>
                            <a:pt x="193" y="352"/>
                          </a:lnTo>
                          <a:lnTo>
                            <a:pt x="186" y="370"/>
                          </a:lnTo>
                          <a:lnTo>
                            <a:pt x="169" y="387"/>
                          </a:lnTo>
                          <a:lnTo>
                            <a:pt x="134" y="398"/>
                          </a:lnTo>
                          <a:lnTo>
                            <a:pt x="95" y="412"/>
                          </a:lnTo>
                          <a:lnTo>
                            <a:pt x="77" y="433"/>
                          </a:lnTo>
                          <a:lnTo>
                            <a:pt x="81" y="468"/>
                          </a:lnTo>
                          <a:lnTo>
                            <a:pt x="53" y="499"/>
                          </a:lnTo>
                          <a:lnTo>
                            <a:pt x="39" y="489"/>
                          </a:lnTo>
                          <a:lnTo>
                            <a:pt x="42" y="429"/>
                          </a:lnTo>
                          <a:lnTo>
                            <a:pt x="67" y="398"/>
                          </a:lnTo>
                          <a:lnTo>
                            <a:pt x="102" y="373"/>
                          </a:lnTo>
                          <a:lnTo>
                            <a:pt x="137" y="359"/>
                          </a:lnTo>
                          <a:lnTo>
                            <a:pt x="155" y="352"/>
                          </a:lnTo>
                          <a:lnTo>
                            <a:pt x="158" y="342"/>
                          </a:lnTo>
                          <a:lnTo>
                            <a:pt x="148" y="325"/>
                          </a:lnTo>
                          <a:lnTo>
                            <a:pt x="112" y="290"/>
                          </a:lnTo>
                          <a:lnTo>
                            <a:pt x="70" y="262"/>
                          </a:lnTo>
                          <a:lnTo>
                            <a:pt x="35" y="241"/>
                          </a:lnTo>
                          <a:lnTo>
                            <a:pt x="7" y="220"/>
                          </a:lnTo>
                          <a:lnTo>
                            <a:pt x="0" y="195"/>
                          </a:lnTo>
                          <a:lnTo>
                            <a:pt x="18" y="157"/>
                          </a:lnTo>
                          <a:lnTo>
                            <a:pt x="56" y="108"/>
                          </a:lnTo>
                          <a:lnTo>
                            <a:pt x="95" y="70"/>
                          </a:lnTo>
                          <a:lnTo>
                            <a:pt x="123" y="52"/>
                          </a:lnTo>
                          <a:lnTo>
                            <a:pt x="151" y="3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45" name="Freeform 15"/>
                    <p:cNvSpPr>
                      <a:spLocks/>
                    </p:cNvSpPr>
                    <p:nvPr/>
                  </p:nvSpPr>
                  <p:spPr bwMode="auto">
                    <a:xfrm flipH="1">
                      <a:off x="1376" y="2005"/>
                      <a:ext cx="229" cy="840"/>
                    </a:xfrm>
                    <a:custGeom>
                      <a:avLst/>
                      <a:gdLst>
                        <a:gd name="T0" fmla="*/ 132 w 229"/>
                        <a:gd name="T1" fmla="*/ 69 h 840"/>
                        <a:gd name="T2" fmla="*/ 136 w 229"/>
                        <a:gd name="T3" fmla="*/ 21 h 840"/>
                        <a:gd name="T4" fmla="*/ 168 w 229"/>
                        <a:gd name="T5" fmla="*/ 0 h 840"/>
                        <a:gd name="T6" fmla="*/ 204 w 229"/>
                        <a:gd name="T7" fmla="*/ 3 h 840"/>
                        <a:gd name="T8" fmla="*/ 225 w 229"/>
                        <a:gd name="T9" fmla="*/ 21 h 840"/>
                        <a:gd name="T10" fmla="*/ 229 w 229"/>
                        <a:gd name="T11" fmla="*/ 90 h 840"/>
                        <a:gd name="T12" fmla="*/ 218 w 229"/>
                        <a:gd name="T13" fmla="*/ 266 h 840"/>
                        <a:gd name="T14" fmla="*/ 204 w 229"/>
                        <a:gd name="T15" fmla="*/ 373 h 840"/>
                        <a:gd name="T16" fmla="*/ 222 w 229"/>
                        <a:gd name="T17" fmla="*/ 460 h 840"/>
                        <a:gd name="T18" fmla="*/ 225 w 229"/>
                        <a:gd name="T19" fmla="*/ 546 h 840"/>
                        <a:gd name="T20" fmla="*/ 215 w 229"/>
                        <a:gd name="T21" fmla="*/ 633 h 840"/>
                        <a:gd name="T22" fmla="*/ 197 w 229"/>
                        <a:gd name="T23" fmla="*/ 743 h 840"/>
                        <a:gd name="T24" fmla="*/ 204 w 229"/>
                        <a:gd name="T25" fmla="*/ 802 h 840"/>
                        <a:gd name="T26" fmla="*/ 186 w 229"/>
                        <a:gd name="T27" fmla="*/ 812 h 840"/>
                        <a:gd name="T28" fmla="*/ 72 w 229"/>
                        <a:gd name="T29" fmla="*/ 833 h 840"/>
                        <a:gd name="T30" fmla="*/ 43 w 229"/>
                        <a:gd name="T31" fmla="*/ 840 h 840"/>
                        <a:gd name="T32" fmla="*/ 0 w 229"/>
                        <a:gd name="T33" fmla="*/ 816 h 840"/>
                        <a:gd name="T34" fmla="*/ 0 w 229"/>
                        <a:gd name="T35" fmla="*/ 802 h 840"/>
                        <a:gd name="T36" fmla="*/ 125 w 229"/>
                        <a:gd name="T37" fmla="*/ 795 h 840"/>
                        <a:gd name="T38" fmla="*/ 168 w 229"/>
                        <a:gd name="T39" fmla="*/ 778 h 840"/>
                        <a:gd name="T40" fmla="*/ 172 w 229"/>
                        <a:gd name="T41" fmla="*/ 740 h 840"/>
                        <a:gd name="T42" fmla="*/ 175 w 229"/>
                        <a:gd name="T43" fmla="*/ 622 h 840"/>
                        <a:gd name="T44" fmla="*/ 165 w 229"/>
                        <a:gd name="T45" fmla="*/ 525 h 840"/>
                        <a:gd name="T46" fmla="*/ 154 w 229"/>
                        <a:gd name="T47" fmla="*/ 408 h 840"/>
                        <a:gd name="T48" fmla="*/ 157 w 229"/>
                        <a:gd name="T49" fmla="*/ 335 h 840"/>
                        <a:gd name="T50" fmla="*/ 165 w 229"/>
                        <a:gd name="T51" fmla="*/ 242 h 840"/>
                        <a:gd name="T52" fmla="*/ 147 w 229"/>
                        <a:gd name="T53" fmla="*/ 152 h 840"/>
                        <a:gd name="T54" fmla="*/ 132 w 229"/>
                        <a:gd name="T55" fmla="*/ 69 h 8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9"/>
                        <a:gd name="T85" fmla="*/ 0 h 840"/>
                        <a:gd name="T86" fmla="*/ 229 w 229"/>
                        <a:gd name="T87" fmla="*/ 840 h 8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9" h="840">
                          <a:moveTo>
                            <a:pt x="132" y="69"/>
                          </a:moveTo>
                          <a:lnTo>
                            <a:pt x="136" y="21"/>
                          </a:lnTo>
                          <a:lnTo>
                            <a:pt x="168" y="0"/>
                          </a:lnTo>
                          <a:lnTo>
                            <a:pt x="204" y="3"/>
                          </a:lnTo>
                          <a:lnTo>
                            <a:pt x="225" y="21"/>
                          </a:lnTo>
                          <a:lnTo>
                            <a:pt x="229" y="90"/>
                          </a:lnTo>
                          <a:lnTo>
                            <a:pt x="218" y="266"/>
                          </a:lnTo>
                          <a:lnTo>
                            <a:pt x="204" y="373"/>
                          </a:lnTo>
                          <a:lnTo>
                            <a:pt x="222" y="460"/>
                          </a:lnTo>
                          <a:lnTo>
                            <a:pt x="225" y="546"/>
                          </a:lnTo>
                          <a:lnTo>
                            <a:pt x="215" y="633"/>
                          </a:lnTo>
                          <a:lnTo>
                            <a:pt x="197" y="743"/>
                          </a:lnTo>
                          <a:lnTo>
                            <a:pt x="204" y="802"/>
                          </a:lnTo>
                          <a:lnTo>
                            <a:pt x="186" y="812"/>
                          </a:lnTo>
                          <a:lnTo>
                            <a:pt x="72" y="833"/>
                          </a:lnTo>
                          <a:lnTo>
                            <a:pt x="43" y="840"/>
                          </a:lnTo>
                          <a:lnTo>
                            <a:pt x="0" y="816"/>
                          </a:lnTo>
                          <a:lnTo>
                            <a:pt x="0" y="802"/>
                          </a:lnTo>
                          <a:lnTo>
                            <a:pt x="125" y="795"/>
                          </a:lnTo>
                          <a:lnTo>
                            <a:pt x="168" y="778"/>
                          </a:lnTo>
                          <a:lnTo>
                            <a:pt x="172" y="740"/>
                          </a:lnTo>
                          <a:lnTo>
                            <a:pt x="175" y="622"/>
                          </a:lnTo>
                          <a:lnTo>
                            <a:pt x="165" y="525"/>
                          </a:lnTo>
                          <a:lnTo>
                            <a:pt x="154" y="408"/>
                          </a:lnTo>
                          <a:lnTo>
                            <a:pt x="157" y="335"/>
                          </a:lnTo>
                          <a:lnTo>
                            <a:pt x="165" y="242"/>
                          </a:lnTo>
                          <a:lnTo>
                            <a:pt x="147" y="152"/>
                          </a:lnTo>
                          <a:lnTo>
                            <a:pt x="132" y="6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46" name="Freeform 16"/>
                    <p:cNvSpPr>
                      <a:spLocks/>
                    </p:cNvSpPr>
                    <p:nvPr/>
                  </p:nvSpPr>
                  <p:spPr bwMode="auto">
                    <a:xfrm flipH="1">
                      <a:off x="1390" y="2033"/>
                      <a:ext cx="447" cy="658"/>
                    </a:xfrm>
                    <a:custGeom>
                      <a:avLst/>
                      <a:gdLst>
                        <a:gd name="T0" fmla="*/ 212 w 447"/>
                        <a:gd name="T1" fmla="*/ 268 h 658"/>
                        <a:gd name="T2" fmla="*/ 212 w 447"/>
                        <a:gd name="T3" fmla="*/ 233 h 658"/>
                        <a:gd name="T4" fmla="*/ 230 w 447"/>
                        <a:gd name="T5" fmla="*/ 174 h 658"/>
                        <a:gd name="T6" fmla="*/ 284 w 447"/>
                        <a:gd name="T7" fmla="*/ 80 h 658"/>
                        <a:gd name="T8" fmla="*/ 370 w 447"/>
                        <a:gd name="T9" fmla="*/ 0 h 658"/>
                        <a:gd name="T10" fmla="*/ 424 w 447"/>
                        <a:gd name="T11" fmla="*/ 0 h 658"/>
                        <a:gd name="T12" fmla="*/ 447 w 447"/>
                        <a:gd name="T13" fmla="*/ 38 h 658"/>
                        <a:gd name="T14" fmla="*/ 415 w 447"/>
                        <a:gd name="T15" fmla="*/ 91 h 658"/>
                        <a:gd name="T16" fmla="*/ 348 w 447"/>
                        <a:gd name="T17" fmla="*/ 129 h 658"/>
                        <a:gd name="T18" fmla="*/ 307 w 447"/>
                        <a:gd name="T19" fmla="*/ 167 h 658"/>
                        <a:gd name="T20" fmla="*/ 266 w 447"/>
                        <a:gd name="T21" fmla="*/ 223 h 658"/>
                        <a:gd name="T22" fmla="*/ 257 w 447"/>
                        <a:gd name="T23" fmla="*/ 261 h 658"/>
                        <a:gd name="T24" fmla="*/ 262 w 447"/>
                        <a:gd name="T25" fmla="*/ 303 h 658"/>
                        <a:gd name="T26" fmla="*/ 284 w 447"/>
                        <a:gd name="T27" fmla="*/ 373 h 658"/>
                        <a:gd name="T28" fmla="*/ 289 w 447"/>
                        <a:gd name="T29" fmla="*/ 449 h 658"/>
                        <a:gd name="T30" fmla="*/ 280 w 447"/>
                        <a:gd name="T31" fmla="*/ 547 h 658"/>
                        <a:gd name="T32" fmla="*/ 257 w 447"/>
                        <a:gd name="T33" fmla="*/ 616 h 658"/>
                        <a:gd name="T34" fmla="*/ 217 w 447"/>
                        <a:gd name="T35" fmla="*/ 658 h 658"/>
                        <a:gd name="T36" fmla="*/ 190 w 447"/>
                        <a:gd name="T37" fmla="*/ 658 h 658"/>
                        <a:gd name="T38" fmla="*/ 104 w 447"/>
                        <a:gd name="T39" fmla="*/ 637 h 658"/>
                        <a:gd name="T40" fmla="*/ 27 w 447"/>
                        <a:gd name="T41" fmla="*/ 634 h 658"/>
                        <a:gd name="T42" fmla="*/ 0 w 447"/>
                        <a:gd name="T43" fmla="*/ 620 h 658"/>
                        <a:gd name="T44" fmla="*/ 50 w 447"/>
                        <a:gd name="T45" fmla="*/ 606 h 658"/>
                        <a:gd name="T46" fmla="*/ 131 w 447"/>
                        <a:gd name="T47" fmla="*/ 609 h 658"/>
                        <a:gd name="T48" fmla="*/ 181 w 447"/>
                        <a:gd name="T49" fmla="*/ 623 h 658"/>
                        <a:gd name="T50" fmla="*/ 212 w 447"/>
                        <a:gd name="T51" fmla="*/ 613 h 658"/>
                        <a:gd name="T52" fmla="*/ 244 w 447"/>
                        <a:gd name="T53" fmla="*/ 557 h 658"/>
                        <a:gd name="T54" fmla="*/ 248 w 447"/>
                        <a:gd name="T55" fmla="*/ 477 h 658"/>
                        <a:gd name="T56" fmla="*/ 239 w 447"/>
                        <a:gd name="T57" fmla="*/ 404 h 658"/>
                        <a:gd name="T58" fmla="*/ 212 w 447"/>
                        <a:gd name="T59" fmla="*/ 317 h 658"/>
                        <a:gd name="T60" fmla="*/ 212 w 447"/>
                        <a:gd name="T61" fmla="*/ 268 h 6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47"/>
                        <a:gd name="T94" fmla="*/ 0 h 658"/>
                        <a:gd name="T95" fmla="*/ 447 w 447"/>
                        <a:gd name="T96" fmla="*/ 658 h 6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47" h="658">
                          <a:moveTo>
                            <a:pt x="212" y="268"/>
                          </a:moveTo>
                          <a:lnTo>
                            <a:pt x="212" y="233"/>
                          </a:lnTo>
                          <a:lnTo>
                            <a:pt x="230" y="174"/>
                          </a:lnTo>
                          <a:lnTo>
                            <a:pt x="284" y="80"/>
                          </a:lnTo>
                          <a:lnTo>
                            <a:pt x="370" y="0"/>
                          </a:lnTo>
                          <a:lnTo>
                            <a:pt x="424" y="0"/>
                          </a:lnTo>
                          <a:lnTo>
                            <a:pt x="447" y="38"/>
                          </a:lnTo>
                          <a:lnTo>
                            <a:pt x="415" y="91"/>
                          </a:lnTo>
                          <a:lnTo>
                            <a:pt x="348" y="129"/>
                          </a:lnTo>
                          <a:lnTo>
                            <a:pt x="307" y="167"/>
                          </a:lnTo>
                          <a:lnTo>
                            <a:pt x="266" y="223"/>
                          </a:lnTo>
                          <a:lnTo>
                            <a:pt x="257" y="261"/>
                          </a:lnTo>
                          <a:lnTo>
                            <a:pt x="262" y="303"/>
                          </a:lnTo>
                          <a:lnTo>
                            <a:pt x="284" y="373"/>
                          </a:lnTo>
                          <a:lnTo>
                            <a:pt x="289" y="449"/>
                          </a:lnTo>
                          <a:lnTo>
                            <a:pt x="280" y="547"/>
                          </a:lnTo>
                          <a:lnTo>
                            <a:pt x="257" y="616"/>
                          </a:lnTo>
                          <a:lnTo>
                            <a:pt x="217" y="658"/>
                          </a:lnTo>
                          <a:lnTo>
                            <a:pt x="190" y="658"/>
                          </a:lnTo>
                          <a:lnTo>
                            <a:pt x="104" y="637"/>
                          </a:lnTo>
                          <a:lnTo>
                            <a:pt x="27" y="634"/>
                          </a:lnTo>
                          <a:lnTo>
                            <a:pt x="0" y="620"/>
                          </a:lnTo>
                          <a:lnTo>
                            <a:pt x="50" y="606"/>
                          </a:lnTo>
                          <a:lnTo>
                            <a:pt x="131" y="609"/>
                          </a:lnTo>
                          <a:lnTo>
                            <a:pt x="181" y="623"/>
                          </a:lnTo>
                          <a:lnTo>
                            <a:pt x="212" y="613"/>
                          </a:lnTo>
                          <a:lnTo>
                            <a:pt x="244" y="557"/>
                          </a:lnTo>
                          <a:lnTo>
                            <a:pt x="248" y="477"/>
                          </a:lnTo>
                          <a:lnTo>
                            <a:pt x="239" y="404"/>
                          </a:lnTo>
                          <a:lnTo>
                            <a:pt x="212" y="317"/>
                          </a:lnTo>
                          <a:lnTo>
                            <a:pt x="212" y="26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47" name="Freeform 17"/>
                    <p:cNvSpPr>
                      <a:spLocks/>
                    </p:cNvSpPr>
                    <p:nvPr/>
                  </p:nvSpPr>
                  <p:spPr bwMode="auto">
                    <a:xfrm flipH="1">
                      <a:off x="1353" y="1223"/>
                      <a:ext cx="282" cy="326"/>
                    </a:xfrm>
                    <a:custGeom>
                      <a:avLst/>
                      <a:gdLst>
                        <a:gd name="T0" fmla="*/ 81 w 282"/>
                        <a:gd name="T1" fmla="*/ 137 h 326"/>
                        <a:gd name="T2" fmla="*/ 78 w 282"/>
                        <a:gd name="T3" fmla="*/ 84 h 326"/>
                        <a:gd name="T4" fmla="*/ 88 w 282"/>
                        <a:gd name="T5" fmla="*/ 35 h 326"/>
                        <a:gd name="T6" fmla="*/ 127 w 282"/>
                        <a:gd name="T7" fmla="*/ 7 h 326"/>
                        <a:gd name="T8" fmla="*/ 173 w 282"/>
                        <a:gd name="T9" fmla="*/ 0 h 326"/>
                        <a:gd name="T10" fmla="*/ 208 w 282"/>
                        <a:gd name="T11" fmla="*/ 4 h 326"/>
                        <a:gd name="T12" fmla="*/ 240 w 282"/>
                        <a:gd name="T13" fmla="*/ 25 h 326"/>
                        <a:gd name="T14" fmla="*/ 257 w 282"/>
                        <a:gd name="T15" fmla="*/ 60 h 326"/>
                        <a:gd name="T16" fmla="*/ 278 w 282"/>
                        <a:gd name="T17" fmla="*/ 130 h 326"/>
                        <a:gd name="T18" fmla="*/ 282 w 282"/>
                        <a:gd name="T19" fmla="*/ 207 h 326"/>
                        <a:gd name="T20" fmla="*/ 271 w 282"/>
                        <a:gd name="T21" fmla="*/ 263 h 326"/>
                        <a:gd name="T22" fmla="*/ 250 w 282"/>
                        <a:gd name="T23" fmla="*/ 298 h 326"/>
                        <a:gd name="T24" fmla="*/ 215 w 282"/>
                        <a:gd name="T25" fmla="*/ 319 h 326"/>
                        <a:gd name="T26" fmla="*/ 187 w 282"/>
                        <a:gd name="T27" fmla="*/ 326 h 326"/>
                        <a:gd name="T28" fmla="*/ 145 w 282"/>
                        <a:gd name="T29" fmla="*/ 315 h 326"/>
                        <a:gd name="T30" fmla="*/ 123 w 282"/>
                        <a:gd name="T31" fmla="*/ 284 h 326"/>
                        <a:gd name="T32" fmla="*/ 102 w 282"/>
                        <a:gd name="T33" fmla="*/ 238 h 326"/>
                        <a:gd name="T34" fmla="*/ 85 w 282"/>
                        <a:gd name="T35" fmla="*/ 186 h 326"/>
                        <a:gd name="T36" fmla="*/ 53 w 282"/>
                        <a:gd name="T37" fmla="*/ 207 h 326"/>
                        <a:gd name="T38" fmla="*/ 18 w 282"/>
                        <a:gd name="T39" fmla="*/ 221 h 326"/>
                        <a:gd name="T40" fmla="*/ 4 w 282"/>
                        <a:gd name="T41" fmla="*/ 221 h 326"/>
                        <a:gd name="T42" fmla="*/ 0 w 282"/>
                        <a:gd name="T43" fmla="*/ 207 h 326"/>
                        <a:gd name="T44" fmla="*/ 7 w 282"/>
                        <a:gd name="T45" fmla="*/ 189 h 326"/>
                        <a:gd name="T46" fmla="*/ 60 w 282"/>
                        <a:gd name="T47" fmla="*/ 168 h 326"/>
                        <a:gd name="T48" fmla="*/ 81 w 282"/>
                        <a:gd name="T49" fmla="*/ 137 h 3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2"/>
                        <a:gd name="T76" fmla="*/ 0 h 326"/>
                        <a:gd name="T77" fmla="*/ 282 w 282"/>
                        <a:gd name="T78" fmla="*/ 326 h 3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2" h="326">
                          <a:moveTo>
                            <a:pt x="81" y="137"/>
                          </a:moveTo>
                          <a:lnTo>
                            <a:pt x="78" y="84"/>
                          </a:lnTo>
                          <a:lnTo>
                            <a:pt x="88" y="35"/>
                          </a:lnTo>
                          <a:lnTo>
                            <a:pt x="127" y="7"/>
                          </a:lnTo>
                          <a:lnTo>
                            <a:pt x="173" y="0"/>
                          </a:lnTo>
                          <a:lnTo>
                            <a:pt x="208" y="4"/>
                          </a:lnTo>
                          <a:lnTo>
                            <a:pt x="240" y="25"/>
                          </a:lnTo>
                          <a:lnTo>
                            <a:pt x="257" y="60"/>
                          </a:lnTo>
                          <a:lnTo>
                            <a:pt x="278" y="130"/>
                          </a:lnTo>
                          <a:lnTo>
                            <a:pt x="282" y="207"/>
                          </a:lnTo>
                          <a:lnTo>
                            <a:pt x="271" y="263"/>
                          </a:lnTo>
                          <a:lnTo>
                            <a:pt x="250" y="298"/>
                          </a:lnTo>
                          <a:lnTo>
                            <a:pt x="215" y="319"/>
                          </a:lnTo>
                          <a:lnTo>
                            <a:pt x="187" y="326"/>
                          </a:lnTo>
                          <a:lnTo>
                            <a:pt x="145" y="315"/>
                          </a:lnTo>
                          <a:lnTo>
                            <a:pt x="123" y="284"/>
                          </a:lnTo>
                          <a:lnTo>
                            <a:pt x="102" y="238"/>
                          </a:lnTo>
                          <a:lnTo>
                            <a:pt x="85" y="186"/>
                          </a:lnTo>
                          <a:lnTo>
                            <a:pt x="53" y="207"/>
                          </a:lnTo>
                          <a:lnTo>
                            <a:pt x="18" y="221"/>
                          </a:lnTo>
                          <a:lnTo>
                            <a:pt x="4" y="221"/>
                          </a:lnTo>
                          <a:lnTo>
                            <a:pt x="0" y="207"/>
                          </a:lnTo>
                          <a:lnTo>
                            <a:pt x="7" y="189"/>
                          </a:lnTo>
                          <a:lnTo>
                            <a:pt x="60" y="168"/>
                          </a:lnTo>
                          <a:lnTo>
                            <a:pt x="81" y="13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7248" name="Group 18"/>
                    <p:cNvGrpSpPr>
                      <a:grpSpLocks/>
                    </p:cNvGrpSpPr>
                    <p:nvPr/>
                  </p:nvGrpSpPr>
                  <p:grpSpPr bwMode="auto">
                    <a:xfrm flipH="1">
                      <a:off x="1212" y="1104"/>
                      <a:ext cx="277" cy="235"/>
                      <a:chOff x="1590" y="1104"/>
                      <a:chExt cx="277" cy="235"/>
                    </a:xfrm>
                  </p:grpSpPr>
                  <p:sp>
                    <p:nvSpPr>
                      <p:cNvPr id="7249" name="Freeform 19"/>
                      <p:cNvSpPr>
                        <a:spLocks/>
                      </p:cNvSpPr>
                      <p:nvPr/>
                    </p:nvSpPr>
                    <p:spPr bwMode="auto">
                      <a:xfrm>
                        <a:off x="1683" y="1257"/>
                        <a:ext cx="184" cy="82"/>
                      </a:xfrm>
                      <a:custGeom>
                        <a:avLst/>
                        <a:gdLst>
                          <a:gd name="T0" fmla="*/ 13 w 184"/>
                          <a:gd name="T1" fmla="*/ 82 h 82"/>
                          <a:gd name="T2" fmla="*/ 0 w 184"/>
                          <a:gd name="T3" fmla="*/ 71 h 82"/>
                          <a:gd name="T4" fmla="*/ 0 w 184"/>
                          <a:gd name="T5" fmla="*/ 45 h 82"/>
                          <a:gd name="T6" fmla="*/ 16 w 184"/>
                          <a:gd name="T7" fmla="*/ 17 h 82"/>
                          <a:gd name="T8" fmla="*/ 36 w 184"/>
                          <a:gd name="T9" fmla="*/ 9 h 82"/>
                          <a:gd name="T10" fmla="*/ 61 w 184"/>
                          <a:gd name="T11" fmla="*/ 22 h 82"/>
                          <a:gd name="T12" fmla="*/ 86 w 184"/>
                          <a:gd name="T13" fmla="*/ 19 h 82"/>
                          <a:gd name="T14" fmla="*/ 102 w 184"/>
                          <a:gd name="T15" fmla="*/ 0 h 82"/>
                          <a:gd name="T16" fmla="*/ 123 w 184"/>
                          <a:gd name="T17" fmla="*/ 2 h 82"/>
                          <a:gd name="T18" fmla="*/ 155 w 184"/>
                          <a:gd name="T19" fmla="*/ 15 h 82"/>
                          <a:gd name="T20" fmla="*/ 182 w 184"/>
                          <a:gd name="T21" fmla="*/ 13 h 82"/>
                          <a:gd name="T22" fmla="*/ 184 w 184"/>
                          <a:gd name="T23" fmla="*/ 32 h 82"/>
                          <a:gd name="T24" fmla="*/ 175 w 184"/>
                          <a:gd name="T25" fmla="*/ 45 h 82"/>
                          <a:gd name="T26" fmla="*/ 141 w 184"/>
                          <a:gd name="T27" fmla="*/ 43 h 82"/>
                          <a:gd name="T28" fmla="*/ 118 w 184"/>
                          <a:gd name="T29" fmla="*/ 39 h 82"/>
                          <a:gd name="T30" fmla="*/ 105 w 184"/>
                          <a:gd name="T31" fmla="*/ 48 h 82"/>
                          <a:gd name="T32" fmla="*/ 91 w 184"/>
                          <a:gd name="T33" fmla="*/ 67 h 82"/>
                          <a:gd name="T34" fmla="*/ 66 w 184"/>
                          <a:gd name="T35" fmla="*/ 62 h 82"/>
                          <a:gd name="T36" fmla="*/ 54 w 184"/>
                          <a:gd name="T37" fmla="*/ 56 h 82"/>
                          <a:gd name="T38" fmla="*/ 45 w 184"/>
                          <a:gd name="T39" fmla="*/ 63 h 82"/>
                          <a:gd name="T40" fmla="*/ 32 w 184"/>
                          <a:gd name="T41" fmla="*/ 76 h 82"/>
                          <a:gd name="T42" fmla="*/ 13 w 184"/>
                          <a:gd name="T43" fmla="*/ 82 h 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4"/>
                          <a:gd name="T67" fmla="*/ 0 h 82"/>
                          <a:gd name="T68" fmla="*/ 184 w 184"/>
                          <a:gd name="T69" fmla="*/ 82 h 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4" h="82">
                            <a:moveTo>
                              <a:pt x="13" y="82"/>
                            </a:moveTo>
                            <a:lnTo>
                              <a:pt x="0" y="71"/>
                            </a:lnTo>
                            <a:lnTo>
                              <a:pt x="0" y="45"/>
                            </a:lnTo>
                            <a:lnTo>
                              <a:pt x="16" y="17"/>
                            </a:lnTo>
                            <a:lnTo>
                              <a:pt x="36" y="9"/>
                            </a:lnTo>
                            <a:lnTo>
                              <a:pt x="61" y="22"/>
                            </a:lnTo>
                            <a:lnTo>
                              <a:pt x="86" y="19"/>
                            </a:lnTo>
                            <a:lnTo>
                              <a:pt x="102" y="0"/>
                            </a:lnTo>
                            <a:lnTo>
                              <a:pt x="123" y="2"/>
                            </a:lnTo>
                            <a:lnTo>
                              <a:pt x="155" y="15"/>
                            </a:lnTo>
                            <a:lnTo>
                              <a:pt x="182" y="13"/>
                            </a:lnTo>
                            <a:lnTo>
                              <a:pt x="184" y="32"/>
                            </a:lnTo>
                            <a:lnTo>
                              <a:pt x="175" y="45"/>
                            </a:lnTo>
                            <a:lnTo>
                              <a:pt x="141" y="43"/>
                            </a:lnTo>
                            <a:lnTo>
                              <a:pt x="118" y="39"/>
                            </a:lnTo>
                            <a:lnTo>
                              <a:pt x="105" y="48"/>
                            </a:lnTo>
                            <a:lnTo>
                              <a:pt x="91" y="67"/>
                            </a:lnTo>
                            <a:lnTo>
                              <a:pt x="66" y="62"/>
                            </a:lnTo>
                            <a:lnTo>
                              <a:pt x="54" y="56"/>
                            </a:lnTo>
                            <a:lnTo>
                              <a:pt x="45" y="63"/>
                            </a:lnTo>
                            <a:lnTo>
                              <a:pt x="32" y="76"/>
                            </a:lnTo>
                            <a:lnTo>
                              <a:pt x="13" y="8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0" name="Freeform 20"/>
                      <p:cNvSpPr>
                        <a:spLocks/>
                      </p:cNvSpPr>
                      <p:nvPr/>
                    </p:nvSpPr>
                    <p:spPr bwMode="auto">
                      <a:xfrm>
                        <a:off x="1654" y="1193"/>
                        <a:ext cx="178" cy="114"/>
                      </a:xfrm>
                      <a:custGeom>
                        <a:avLst/>
                        <a:gdLst>
                          <a:gd name="T0" fmla="*/ 23 w 178"/>
                          <a:gd name="T1" fmla="*/ 114 h 114"/>
                          <a:gd name="T2" fmla="*/ 11 w 178"/>
                          <a:gd name="T3" fmla="*/ 108 h 114"/>
                          <a:gd name="T4" fmla="*/ 0 w 178"/>
                          <a:gd name="T5" fmla="*/ 79 h 114"/>
                          <a:gd name="T6" fmla="*/ 11 w 178"/>
                          <a:gd name="T7" fmla="*/ 51 h 114"/>
                          <a:gd name="T8" fmla="*/ 27 w 178"/>
                          <a:gd name="T9" fmla="*/ 39 h 114"/>
                          <a:gd name="T10" fmla="*/ 56 w 178"/>
                          <a:gd name="T11" fmla="*/ 42 h 114"/>
                          <a:gd name="T12" fmla="*/ 76 w 178"/>
                          <a:gd name="T13" fmla="*/ 35 h 114"/>
                          <a:gd name="T14" fmla="*/ 90 w 178"/>
                          <a:gd name="T15" fmla="*/ 13 h 114"/>
                          <a:gd name="T16" fmla="*/ 111 w 178"/>
                          <a:gd name="T17" fmla="*/ 4 h 114"/>
                          <a:gd name="T18" fmla="*/ 146 w 178"/>
                          <a:gd name="T19" fmla="*/ 9 h 114"/>
                          <a:gd name="T20" fmla="*/ 171 w 178"/>
                          <a:gd name="T21" fmla="*/ 0 h 114"/>
                          <a:gd name="T22" fmla="*/ 178 w 178"/>
                          <a:gd name="T23" fmla="*/ 17 h 114"/>
                          <a:gd name="T24" fmla="*/ 171 w 178"/>
                          <a:gd name="T25" fmla="*/ 33 h 114"/>
                          <a:gd name="T26" fmla="*/ 140 w 178"/>
                          <a:gd name="T27" fmla="*/ 42 h 114"/>
                          <a:gd name="T28" fmla="*/ 120 w 178"/>
                          <a:gd name="T29" fmla="*/ 40 h 114"/>
                          <a:gd name="T30" fmla="*/ 108 w 178"/>
                          <a:gd name="T31" fmla="*/ 57 h 114"/>
                          <a:gd name="T32" fmla="*/ 97 w 178"/>
                          <a:gd name="T33" fmla="*/ 79 h 114"/>
                          <a:gd name="T34" fmla="*/ 72 w 178"/>
                          <a:gd name="T35" fmla="*/ 81 h 114"/>
                          <a:gd name="T36" fmla="*/ 59 w 178"/>
                          <a:gd name="T37" fmla="*/ 79 h 114"/>
                          <a:gd name="T38" fmla="*/ 47 w 178"/>
                          <a:gd name="T39" fmla="*/ 88 h 114"/>
                          <a:gd name="T40" fmla="*/ 41 w 178"/>
                          <a:gd name="T41" fmla="*/ 99 h 114"/>
                          <a:gd name="T42" fmla="*/ 23 w 178"/>
                          <a:gd name="T43" fmla="*/ 114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8"/>
                          <a:gd name="T67" fmla="*/ 0 h 114"/>
                          <a:gd name="T68" fmla="*/ 178 w 178"/>
                          <a:gd name="T69" fmla="*/ 114 h 1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8" h="114">
                            <a:moveTo>
                              <a:pt x="23" y="114"/>
                            </a:moveTo>
                            <a:lnTo>
                              <a:pt x="11" y="108"/>
                            </a:lnTo>
                            <a:lnTo>
                              <a:pt x="0" y="79"/>
                            </a:lnTo>
                            <a:lnTo>
                              <a:pt x="11" y="51"/>
                            </a:lnTo>
                            <a:lnTo>
                              <a:pt x="27" y="39"/>
                            </a:lnTo>
                            <a:lnTo>
                              <a:pt x="56" y="42"/>
                            </a:lnTo>
                            <a:lnTo>
                              <a:pt x="76" y="35"/>
                            </a:lnTo>
                            <a:lnTo>
                              <a:pt x="90" y="13"/>
                            </a:lnTo>
                            <a:lnTo>
                              <a:pt x="111" y="4"/>
                            </a:lnTo>
                            <a:lnTo>
                              <a:pt x="146" y="9"/>
                            </a:lnTo>
                            <a:lnTo>
                              <a:pt x="171" y="0"/>
                            </a:lnTo>
                            <a:lnTo>
                              <a:pt x="178" y="17"/>
                            </a:lnTo>
                            <a:lnTo>
                              <a:pt x="171" y="33"/>
                            </a:lnTo>
                            <a:lnTo>
                              <a:pt x="140" y="42"/>
                            </a:lnTo>
                            <a:lnTo>
                              <a:pt x="120" y="40"/>
                            </a:lnTo>
                            <a:lnTo>
                              <a:pt x="108" y="57"/>
                            </a:lnTo>
                            <a:lnTo>
                              <a:pt x="97" y="79"/>
                            </a:lnTo>
                            <a:lnTo>
                              <a:pt x="72" y="81"/>
                            </a:lnTo>
                            <a:lnTo>
                              <a:pt x="59" y="79"/>
                            </a:lnTo>
                            <a:lnTo>
                              <a:pt x="47" y="88"/>
                            </a:lnTo>
                            <a:lnTo>
                              <a:pt x="41" y="99"/>
                            </a:lnTo>
                            <a:lnTo>
                              <a:pt x="23" y="11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1" name="Freeform 21"/>
                      <p:cNvSpPr>
                        <a:spLocks/>
                      </p:cNvSpPr>
                      <p:nvPr/>
                    </p:nvSpPr>
                    <p:spPr bwMode="auto">
                      <a:xfrm>
                        <a:off x="1630" y="1154"/>
                        <a:ext cx="161" cy="138"/>
                      </a:xfrm>
                      <a:custGeom>
                        <a:avLst/>
                        <a:gdLst>
                          <a:gd name="T0" fmla="*/ 31 w 161"/>
                          <a:gd name="T1" fmla="*/ 138 h 138"/>
                          <a:gd name="T2" fmla="*/ 16 w 161"/>
                          <a:gd name="T3" fmla="*/ 133 h 138"/>
                          <a:gd name="T4" fmla="*/ 0 w 161"/>
                          <a:gd name="T5" fmla="*/ 109 h 138"/>
                          <a:gd name="T6" fmla="*/ 5 w 161"/>
                          <a:gd name="T7" fmla="*/ 78 h 138"/>
                          <a:gd name="T8" fmla="*/ 16 w 161"/>
                          <a:gd name="T9" fmla="*/ 65 h 138"/>
                          <a:gd name="T10" fmla="*/ 43 w 161"/>
                          <a:gd name="T11" fmla="*/ 62 h 138"/>
                          <a:gd name="T12" fmla="*/ 65 w 161"/>
                          <a:gd name="T13" fmla="*/ 51 h 138"/>
                          <a:gd name="T14" fmla="*/ 72 w 161"/>
                          <a:gd name="T15" fmla="*/ 25 h 138"/>
                          <a:gd name="T16" fmla="*/ 92 w 161"/>
                          <a:gd name="T17" fmla="*/ 15 h 138"/>
                          <a:gd name="T18" fmla="*/ 127 w 161"/>
                          <a:gd name="T19" fmla="*/ 13 h 138"/>
                          <a:gd name="T20" fmla="*/ 148 w 161"/>
                          <a:gd name="T21" fmla="*/ 0 h 138"/>
                          <a:gd name="T22" fmla="*/ 161 w 161"/>
                          <a:gd name="T23" fmla="*/ 13 h 138"/>
                          <a:gd name="T24" fmla="*/ 156 w 161"/>
                          <a:gd name="T25" fmla="*/ 25 h 138"/>
                          <a:gd name="T26" fmla="*/ 128 w 161"/>
                          <a:gd name="T27" fmla="*/ 44 h 138"/>
                          <a:gd name="T28" fmla="*/ 107 w 161"/>
                          <a:gd name="T29" fmla="*/ 49 h 138"/>
                          <a:gd name="T30" fmla="*/ 99 w 161"/>
                          <a:gd name="T31" fmla="*/ 65 h 138"/>
                          <a:gd name="T32" fmla="*/ 94 w 161"/>
                          <a:gd name="T33" fmla="*/ 91 h 138"/>
                          <a:gd name="T34" fmla="*/ 69 w 161"/>
                          <a:gd name="T35" fmla="*/ 98 h 138"/>
                          <a:gd name="T36" fmla="*/ 54 w 161"/>
                          <a:gd name="T37" fmla="*/ 94 h 138"/>
                          <a:gd name="T38" fmla="*/ 45 w 161"/>
                          <a:gd name="T39" fmla="*/ 105 h 138"/>
                          <a:gd name="T40" fmla="*/ 40 w 161"/>
                          <a:gd name="T41" fmla="*/ 123 h 138"/>
                          <a:gd name="T42" fmla="*/ 31 w 161"/>
                          <a:gd name="T43" fmla="*/ 138 h 1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1"/>
                          <a:gd name="T67" fmla="*/ 0 h 138"/>
                          <a:gd name="T68" fmla="*/ 161 w 161"/>
                          <a:gd name="T69" fmla="*/ 138 h 1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1" h="138">
                            <a:moveTo>
                              <a:pt x="31" y="138"/>
                            </a:moveTo>
                            <a:lnTo>
                              <a:pt x="16" y="133"/>
                            </a:lnTo>
                            <a:lnTo>
                              <a:pt x="0" y="109"/>
                            </a:lnTo>
                            <a:lnTo>
                              <a:pt x="5" y="78"/>
                            </a:lnTo>
                            <a:lnTo>
                              <a:pt x="16" y="65"/>
                            </a:lnTo>
                            <a:lnTo>
                              <a:pt x="43" y="62"/>
                            </a:lnTo>
                            <a:lnTo>
                              <a:pt x="65" y="51"/>
                            </a:lnTo>
                            <a:lnTo>
                              <a:pt x="72" y="25"/>
                            </a:lnTo>
                            <a:lnTo>
                              <a:pt x="92" y="15"/>
                            </a:lnTo>
                            <a:lnTo>
                              <a:pt x="127" y="13"/>
                            </a:lnTo>
                            <a:lnTo>
                              <a:pt x="148" y="0"/>
                            </a:lnTo>
                            <a:lnTo>
                              <a:pt x="161" y="13"/>
                            </a:lnTo>
                            <a:lnTo>
                              <a:pt x="156" y="25"/>
                            </a:lnTo>
                            <a:lnTo>
                              <a:pt x="128" y="44"/>
                            </a:lnTo>
                            <a:lnTo>
                              <a:pt x="107" y="49"/>
                            </a:lnTo>
                            <a:lnTo>
                              <a:pt x="99" y="65"/>
                            </a:lnTo>
                            <a:lnTo>
                              <a:pt x="94" y="91"/>
                            </a:lnTo>
                            <a:lnTo>
                              <a:pt x="69" y="98"/>
                            </a:lnTo>
                            <a:lnTo>
                              <a:pt x="54" y="94"/>
                            </a:lnTo>
                            <a:lnTo>
                              <a:pt x="45" y="105"/>
                            </a:lnTo>
                            <a:lnTo>
                              <a:pt x="40" y="123"/>
                            </a:lnTo>
                            <a:lnTo>
                              <a:pt x="31" y="13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2" name="Freeform 22"/>
                      <p:cNvSpPr>
                        <a:spLocks/>
                      </p:cNvSpPr>
                      <p:nvPr/>
                    </p:nvSpPr>
                    <p:spPr bwMode="auto">
                      <a:xfrm>
                        <a:off x="1590" y="1104"/>
                        <a:ext cx="123" cy="174"/>
                      </a:xfrm>
                      <a:custGeom>
                        <a:avLst/>
                        <a:gdLst>
                          <a:gd name="T0" fmla="*/ 48 w 123"/>
                          <a:gd name="T1" fmla="*/ 172 h 174"/>
                          <a:gd name="T2" fmla="*/ 31 w 123"/>
                          <a:gd name="T3" fmla="*/ 174 h 174"/>
                          <a:gd name="T4" fmla="*/ 9 w 123"/>
                          <a:gd name="T5" fmla="*/ 158 h 174"/>
                          <a:gd name="T6" fmla="*/ 0 w 123"/>
                          <a:gd name="T7" fmla="*/ 131 h 174"/>
                          <a:gd name="T8" fmla="*/ 4 w 123"/>
                          <a:gd name="T9" fmla="*/ 113 h 174"/>
                          <a:gd name="T10" fmla="*/ 29 w 123"/>
                          <a:gd name="T11" fmla="*/ 97 h 174"/>
                          <a:gd name="T12" fmla="*/ 46 w 123"/>
                          <a:gd name="T13" fmla="*/ 79 h 174"/>
                          <a:gd name="T14" fmla="*/ 46 w 123"/>
                          <a:gd name="T15" fmla="*/ 52 h 174"/>
                          <a:gd name="T16" fmla="*/ 59 w 123"/>
                          <a:gd name="T17" fmla="*/ 39 h 174"/>
                          <a:gd name="T18" fmla="*/ 90 w 123"/>
                          <a:gd name="T19" fmla="*/ 22 h 174"/>
                          <a:gd name="T20" fmla="*/ 106 w 123"/>
                          <a:gd name="T21" fmla="*/ 0 h 174"/>
                          <a:gd name="T22" fmla="*/ 121 w 123"/>
                          <a:gd name="T23" fmla="*/ 7 h 174"/>
                          <a:gd name="T24" fmla="*/ 123 w 123"/>
                          <a:gd name="T25" fmla="*/ 22 h 174"/>
                          <a:gd name="T26" fmla="*/ 105 w 123"/>
                          <a:gd name="T27" fmla="*/ 47 h 174"/>
                          <a:gd name="T28" fmla="*/ 84 w 123"/>
                          <a:gd name="T29" fmla="*/ 61 h 174"/>
                          <a:gd name="T30" fmla="*/ 86 w 123"/>
                          <a:gd name="T31" fmla="*/ 81 h 174"/>
                          <a:gd name="T32" fmla="*/ 90 w 123"/>
                          <a:gd name="T33" fmla="*/ 104 h 174"/>
                          <a:gd name="T34" fmla="*/ 68 w 123"/>
                          <a:gd name="T35" fmla="*/ 118 h 174"/>
                          <a:gd name="T36" fmla="*/ 59 w 123"/>
                          <a:gd name="T37" fmla="*/ 124 h 174"/>
                          <a:gd name="T38" fmla="*/ 51 w 123"/>
                          <a:gd name="T39" fmla="*/ 138 h 174"/>
                          <a:gd name="T40" fmla="*/ 50 w 123"/>
                          <a:gd name="T41" fmla="*/ 152 h 174"/>
                          <a:gd name="T42" fmla="*/ 48 w 123"/>
                          <a:gd name="T43" fmla="*/ 172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3"/>
                          <a:gd name="T67" fmla="*/ 0 h 174"/>
                          <a:gd name="T68" fmla="*/ 123 w 123"/>
                          <a:gd name="T69" fmla="*/ 174 h 1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3" h="174">
                            <a:moveTo>
                              <a:pt x="48" y="172"/>
                            </a:moveTo>
                            <a:lnTo>
                              <a:pt x="31" y="174"/>
                            </a:lnTo>
                            <a:lnTo>
                              <a:pt x="9" y="158"/>
                            </a:lnTo>
                            <a:lnTo>
                              <a:pt x="0" y="131"/>
                            </a:lnTo>
                            <a:lnTo>
                              <a:pt x="4" y="113"/>
                            </a:lnTo>
                            <a:lnTo>
                              <a:pt x="29" y="97"/>
                            </a:lnTo>
                            <a:lnTo>
                              <a:pt x="46" y="79"/>
                            </a:lnTo>
                            <a:lnTo>
                              <a:pt x="46" y="52"/>
                            </a:lnTo>
                            <a:lnTo>
                              <a:pt x="59" y="39"/>
                            </a:lnTo>
                            <a:lnTo>
                              <a:pt x="90" y="22"/>
                            </a:lnTo>
                            <a:lnTo>
                              <a:pt x="106" y="0"/>
                            </a:lnTo>
                            <a:lnTo>
                              <a:pt x="121" y="7"/>
                            </a:lnTo>
                            <a:lnTo>
                              <a:pt x="123" y="22"/>
                            </a:lnTo>
                            <a:lnTo>
                              <a:pt x="105" y="47"/>
                            </a:lnTo>
                            <a:lnTo>
                              <a:pt x="84" y="61"/>
                            </a:lnTo>
                            <a:lnTo>
                              <a:pt x="86" y="81"/>
                            </a:lnTo>
                            <a:lnTo>
                              <a:pt x="90" y="104"/>
                            </a:lnTo>
                            <a:lnTo>
                              <a:pt x="68" y="118"/>
                            </a:lnTo>
                            <a:lnTo>
                              <a:pt x="59" y="124"/>
                            </a:lnTo>
                            <a:lnTo>
                              <a:pt x="51" y="138"/>
                            </a:lnTo>
                            <a:lnTo>
                              <a:pt x="50" y="152"/>
                            </a:lnTo>
                            <a:lnTo>
                              <a:pt x="48" y="1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7236" name="Group 23"/>
                  <p:cNvGrpSpPr>
                    <a:grpSpLocks/>
                  </p:cNvGrpSpPr>
                  <p:nvPr/>
                </p:nvGrpSpPr>
                <p:grpSpPr bwMode="auto">
                  <a:xfrm rot="4286940" flipH="1">
                    <a:off x="1038" y="766"/>
                    <a:ext cx="141" cy="50"/>
                    <a:chOff x="4032" y="2817"/>
                    <a:chExt cx="417" cy="635"/>
                  </a:xfrm>
                </p:grpSpPr>
                <p:sp>
                  <p:nvSpPr>
                    <p:cNvPr id="7240" name="Oval 24"/>
                    <p:cNvSpPr>
                      <a:spLocks noChangeArrowheads="1"/>
                    </p:cNvSpPr>
                    <p:nvPr/>
                  </p:nvSpPr>
                  <p:spPr bwMode="auto">
                    <a:xfrm>
                      <a:off x="4032" y="2817"/>
                      <a:ext cx="417" cy="635"/>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241" name="Oval 25"/>
                    <p:cNvSpPr>
                      <a:spLocks noChangeArrowheads="1"/>
                    </p:cNvSpPr>
                    <p:nvPr/>
                  </p:nvSpPr>
                  <p:spPr bwMode="auto">
                    <a:xfrm>
                      <a:off x="4080" y="2928"/>
                      <a:ext cx="240" cy="240"/>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grpSp>
              <p:grpSp>
                <p:nvGrpSpPr>
                  <p:cNvPr id="7237" name="Group 26"/>
                  <p:cNvGrpSpPr>
                    <a:grpSpLocks/>
                  </p:cNvGrpSpPr>
                  <p:nvPr/>
                </p:nvGrpSpPr>
                <p:grpSpPr bwMode="auto">
                  <a:xfrm rot="4286940" flipH="1">
                    <a:off x="962" y="766"/>
                    <a:ext cx="141" cy="50"/>
                    <a:chOff x="4032" y="2817"/>
                    <a:chExt cx="417" cy="635"/>
                  </a:xfrm>
                </p:grpSpPr>
                <p:sp>
                  <p:nvSpPr>
                    <p:cNvPr id="7238" name="Oval 27"/>
                    <p:cNvSpPr>
                      <a:spLocks noChangeArrowheads="1"/>
                    </p:cNvSpPr>
                    <p:nvPr/>
                  </p:nvSpPr>
                  <p:spPr bwMode="auto">
                    <a:xfrm>
                      <a:off x="4032" y="2817"/>
                      <a:ext cx="417" cy="635"/>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239" name="Oval 28"/>
                    <p:cNvSpPr>
                      <a:spLocks noChangeArrowheads="1"/>
                    </p:cNvSpPr>
                    <p:nvPr/>
                  </p:nvSpPr>
                  <p:spPr bwMode="auto">
                    <a:xfrm>
                      <a:off x="4080" y="2928"/>
                      <a:ext cx="240" cy="240"/>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grpSp>
            </p:grpSp>
            <p:sp>
              <p:nvSpPr>
                <p:cNvPr id="7234" name="Oval 29"/>
                <p:cNvSpPr>
                  <a:spLocks noChangeArrowheads="1"/>
                </p:cNvSpPr>
                <p:nvPr/>
              </p:nvSpPr>
              <p:spPr bwMode="auto">
                <a:xfrm>
                  <a:off x="1098" y="1008"/>
                  <a:ext cx="198" cy="74"/>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sp>
            <p:nvSpPr>
              <p:cNvPr id="7231" name="Freeform 30"/>
              <p:cNvSpPr>
                <a:spLocks noChangeAspect="1"/>
              </p:cNvSpPr>
              <p:nvPr/>
            </p:nvSpPr>
            <p:spPr bwMode="auto">
              <a:xfrm>
                <a:off x="1153" y="2448"/>
                <a:ext cx="446" cy="375"/>
              </a:xfrm>
              <a:custGeom>
                <a:avLst/>
                <a:gdLst>
                  <a:gd name="T0" fmla="*/ 194 w 446"/>
                  <a:gd name="T1" fmla="*/ 93 h 375"/>
                  <a:gd name="T2" fmla="*/ 183 w 446"/>
                  <a:gd name="T3" fmla="*/ 57 h 375"/>
                  <a:gd name="T4" fmla="*/ 164 w 446"/>
                  <a:gd name="T5" fmla="*/ 22 h 375"/>
                  <a:gd name="T6" fmla="*/ 131 w 446"/>
                  <a:gd name="T7" fmla="*/ 0 h 375"/>
                  <a:gd name="T8" fmla="*/ 93 w 446"/>
                  <a:gd name="T9" fmla="*/ 0 h 375"/>
                  <a:gd name="T10" fmla="*/ 54 w 446"/>
                  <a:gd name="T11" fmla="*/ 13 h 375"/>
                  <a:gd name="T12" fmla="*/ 2 w 446"/>
                  <a:gd name="T13" fmla="*/ 57 h 375"/>
                  <a:gd name="T14" fmla="*/ 0 w 446"/>
                  <a:gd name="T15" fmla="*/ 79 h 375"/>
                  <a:gd name="T16" fmla="*/ 16 w 446"/>
                  <a:gd name="T17" fmla="*/ 115 h 375"/>
                  <a:gd name="T18" fmla="*/ 68 w 446"/>
                  <a:gd name="T19" fmla="*/ 159 h 375"/>
                  <a:gd name="T20" fmla="*/ 68 w 446"/>
                  <a:gd name="T21" fmla="*/ 177 h 375"/>
                  <a:gd name="T22" fmla="*/ 46 w 446"/>
                  <a:gd name="T23" fmla="*/ 203 h 375"/>
                  <a:gd name="T24" fmla="*/ 49 w 446"/>
                  <a:gd name="T25" fmla="*/ 225 h 375"/>
                  <a:gd name="T26" fmla="*/ 63 w 446"/>
                  <a:gd name="T27" fmla="*/ 234 h 375"/>
                  <a:gd name="T28" fmla="*/ 80 w 446"/>
                  <a:gd name="T29" fmla="*/ 243 h 375"/>
                  <a:gd name="T30" fmla="*/ 80 w 446"/>
                  <a:gd name="T31" fmla="*/ 265 h 375"/>
                  <a:gd name="T32" fmla="*/ 52 w 446"/>
                  <a:gd name="T33" fmla="*/ 305 h 375"/>
                  <a:gd name="T34" fmla="*/ 54 w 446"/>
                  <a:gd name="T35" fmla="*/ 322 h 375"/>
                  <a:gd name="T36" fmla="*/ 82 w 446"/>
                  <a:gd name="T37" fmla="*/ 344 h 375"/>
                  <a:gd name="T38" fmla="*/ 123 w 446"/>
                  <a:gd name="T39" fmla="*/ 327 h 375"/>
                  <a:gd name="T40" fmla="*/ 142 w 446"/>
                  <a:gd name="T41" fmla="*/ 331 h 375"/>
                  <a:gd name="T42" fmla="*/ 189 w 446"/>
                  <a:gd name="T43" fmla="*/ 340 h 375"/>
                  <a:gd name="T44" fmla="*/ 232 w 446"/>
                  <a:gd name="T45" fmla="*/ 366 h 375"/>
                  <a:gd name="T46" fmla="*/ 259 w 446"/>
                  <a:gd name="T47" fmla="*/ 375 h 375"/>
                  <a:gd name="T48" fmla="*/ 355 w 446"/>
                  <a:gd name="T49" fmla="*/ 356 h 375"/>
                  <a:gd name="T50" fmla="*/ 446 w 446"/>
                  <a:gd name="T51" fmla="*/ 273 h 375"/>
                  <a:gd name="T52" fmla="*/ 408 w 446"/>
                  <a:gd name="T53" fmla="*/ 349 h 375"/>
                  <a:gd name="T54" fmla="*/ 325 w 446"/>
                  <a:gd name="T55" fmla="*/ 364 h 375"/>
                  <a:gd name="T56" fmla="*/ 431 w 446"/>
                  <a:gd name="T57" fmla="*/ 303 h 375"/>
                  <a:gd name="T58" fmla="*/ 393 w 446"/>
                  <a:gd name="T59" fmla="*/ 273 h 375"/>
                  <a:gd name="T60" fmla="*/ 281 w 446"/>
                  <a:gd name="T61" fmla="*/ 260 h 375"/>
                  <a:gd name="T62" fmla="*/ 197 w 446"/>
                  <a:gd name="T63" fmla="*/ 247 h 375"/>
                  <a:gd name="T64" fmla="*/ 153 w 446"/>
                  <a:gd name="T65" fmla="*/ 238 h 375"/>
                  <a:gd name="T66" fmla="*/ 161 w 446"/>
                  <a:gd name="T67" fmla="*/ 221 h 375"/>
                  <a:gd name="T68" fmla="*/ 186 w 446"/>
                  <a:gd name="T69" fmla="*/ 199 h 375"/>
                  <a:gd name="T70" fmla="*/ 180 w 446"/>
                  <a:gd name="T71" fmla="*/ 172 h 375"/>
                  <a:gd name="T72" fmla="*/ 156 w 446"/>
                  <a:gd name="T73" fmla="*/ 146 h 375"/>
                  <a:gd name="T74" fmla="*/ 156 w 446"/>
                  <a:gd name="T75" fmla="*/ 124 h 375"/>
                  <a:gd name="T76" fmla="*/ 169 w 446"/>
                  <a:gd name="T77" fmla="*/ 75 h 375"/>
                  <a:gd name="T78" fmla="*/ 147 w 446"/>
                  <a:gd name="T79" fmla="*/ 167 h 3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6"/>
                  <a:gd name="T121" fmla="*/ 0 h 375"/>
                  <a:gd name="T122" fmla="*/ 446 w 446"/>
                  <a:gd name="T123" fmla="*/ 375 h 37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6" h="375">
                    <a:moveTo>
                      <a:pt x="194" y="93"/>
                    </a:moveTo>
                    <a:lnTo>
                      <a:pt x="183" y="57"/>
                    </a:lnTo>
                    <a:lnTo>
                      <a:pt x="164" y="22"/>
                    </a:lnTo>
                    <a:lnTo>
                      <a:pt x="131" y="0"/>
                    </a:lnTo>
                    <a:lnTo>
                      <a:pt x="93" y="0"/>
                    </a:lnTo>
                    <a:lnTo>
                      <a:pt x="54" y="13"/>
                    </a:lnTo>
                    <a:lnTo>
                      <a:pt x="2" y="57"/>
                    </a:lnTo>
                    <a:lnTo>
                      <a:pt x="0" y="79"/>
                    </a:lnTo>
                    <a:lnTo>
                      <a:pt x="16" y="115"/>
                    </a:lnTo>
                    <a:lnTo>
                      <a:pt x="68" y="159"/>
                    </a:lnTo>
                    <a:lnTo>
                      <a:pt x="68" y="177"/>
                    </a:lnTo>
                    <a:lnTo>
                      <a:pt x="46" y="203"/>
                    </a:lnTo>
                    <a:lnTo>
                      <a:pt x="49" y="225"/>
                    </a:lnTo>
                    <a:lnTo>
                      <a:pt x="63" y="234"/>
                    </a:lnTo>
                    <a:lnTo>
                      <a:pt x="80" y="243"/>
                    </a:lnTo>
                    <a:lnTo>
                      <a:pt x="80" y="265"/>
                    </a:lnTo>
                    <a:lnTo>
                      <a:pt x="52" y="305"/>
                    </a:lnTo>
                    <a:lnTo>
                      <a:pt x="54" y="322"/>
                    </a:lnTo>
                    <a:lnTo>
                      <a:pt x="82" y="344"/>
                    </a:lnTo>
                    <a:lnTo>
                      <a:pt x="123" y="327"/>
                    </a:lnTo>
                    <a:lnTo>
                      <a:pt x="142" y="331"/>
                    </a:lnTo>
                    <a:lnTo>
                      <a:pt x="189" y="340"/>
                    </a:lnTo>
                    <a:lnTo>
                      <a:pt x="232" y="366"/>
                    </a:lnTo>
                    <a:lnTo>
                      <a:pt x="259" y="375"/>
                    </a:lnTo>
                    <a:lnTo>
                      <a:pt x="355" y="356"/>
                    </a:lnTo>
                    <a:lnTo>
                      <a:pt x="446" y="273"/>
                    </a:lnTo>
                    <a:lnTo>
                      <a:pt x="408" y="349"/>
                    </a:lnTo>
                    <a:lnTo>
                      <a:pt x="325" y="364"/>
                    </a:lnTo>
                    <a:lnTo>
                      <a:pt x="431" y="303"/>
                    </a:lnTo>
                    <a:lnTo>
                      <a:pt x="393" y="273"/>
                    </a:lnTo>
                    <a:lnTo>
                      <a:pt x="281" y="260"/>
                    </a:lnTo>
                    <a:lnTo>
                      <a:pt x="197" y="247"/>
                    </a:lnTo>
                    <a:lnTo>
                      <a:pt x="153" y="238"/>
                    </a:lnTo>
                    <a:lnTo>
                      <a:pt x="161" y="221"/>
                    </a:lnTo>
                    <a:lnTo>
                      <a:pt x="186" y="199"/>
                    </a:lnTo>
                    <a:lnTo>
                      <a:pt x="180" y="172"/>
                    </a:lnTo>
                    <a:lnTo>
                      <a:pt x="156" y="146"/>
                    </a:lnTo>
                    <a:lnTo>
                      <a:pt x="156" y="124"/>
                    </a:lnTo>
                    <a:lnTo>
                      <a:pt x="169" y="75"/>
                    </a:lnTo>
                    <a:lnTo>
                      <a:pt x="147" y="167"/>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32" name="Freeform 31"/>
              <p:cNvSpPr>
                <a:spLocks/>
              </p:cNvSpPr>
              <p:nvPr/>
            </p:nvSpPr>
            <p:spPr bwMode="auto">
              <a:xfrm>
                <a:off x="1440" y="2304"/>
                <a:ext cx="470" cy="320"/>
              </a:xfrm>
              <a:custGeom>
                <a:avLst/>
                <a:gdLst>
                  <a:gd name="T0" fmla="*/ 88 w 470"/>
                  <a:gd name="T1" fmla="*/ 0 h 320"/>
                  <a:gd name="T2" fmla="*/ 48 w 470"/>
                  <a:gd name="T3" fmla="*/ 9 h 320"/>
                  <a:gd name="T4" fmla="*/ 13 w 470"/>
                  <a:gd name="T5" fmla="*/ 77 h 320"/>
                  <a:gd name="T6" fmla="*/ 0 w 470"/>
                  <a:gd name="T7" fmla="*/ 133 h 320"/>
                  <a:gd name="T8" fmla="*/ 8 w 470"/>
                  <a:gd name="T9" fmla="*/ 133 h 320"/>
                  <a:gd name="T10" fmla="*/ 19 w 470"/>
                  <a:gd name="T11" fmla="*/ 124 h 320"/>
                  <a:gd name="T12" fmla="*/ 31 w 470"/>
                  <a:gd name="T13" fmla="*/ 133 h 320"/>
                  <a:gd name="T14" fmla="*/ 25 w 470"/>
                  <a:gd name="T15" fmla="*/ 152 h 320"/>
                  <a:gd name="T16" fmla="*/ 17 w 470"/>
                  <a:gd name="T17" fmla="*/ 181 h 320"/>
                  <a:gd name="T18" fmla="*/ 23 w 470"/>
                  <a:gd name="T19" fmla="*/ 206 h 320"/>
                  <a:gd name="T20" fmla="*/ 35 w 470"/>
                  <a:gd name="T21" fmla="*/ 200 h 320"/>
                  <a:gd name="T22" fmla="*/ 40 w 470"/>
                  <a:gd name="T23" fmla="*/ 220 h 320"/>
                  <a:gd name="T24" fmla="*/ 35 w 470"/>
                  <a:gd name="T25" fmla="*/ 253 h 320"/>
                  <a:gd name="T26" fmla="*/ 40 w 470"/>
                  <a:gd name="T27" fmla="*/ 301 h 320"/>
                  <a:gd name="T28" fmla="*/ 48 w 470"/>
                  <a:gd name="T29" fmla="*/ 320 h 320"/>
                  <a:gd name="T30" fmla="*/ 65 w 470"/>
                  <a:gd name="T31" fmla="*/ 320 h 320"/>
                  <a:gd name="T32" fmla="*/ 88 w 470"/>
                  <a:gd name="T33" fmla="*/ 306 h 320"/>
                  <a:gd name="T34" fmla="*/ 103 w 470"/>
                  <a:gd name="T35" fmla="*/ 301 h 320"/>
                  <a:gd name="T36" fmla="*/ 111 w 470"/>
                  <a:gd name="T37" fmla="*/ 291 h 320"/>
                  <a:gd name="T38" fmla="*/ 132 w 470"/>
                  <a:gd name="T39" fmla="*/ 282 h 320"/>
                  <a:gd name="T40" fmla="*/ 178 w 470"/>
                  <a:gd name="T41" fmla="*/ 291 h 320"/>
                  <a:gd name="T42" fmla="*/ 195 w 470"/>
                  <a:gd name="T43" fmla="*/ 301 h 320"/>
                  <a:gd name="T44" fmla="*/ 204 w 470"/>
                  <a:gd name="T45" fmla="*/ 277 h 320"/>
                  <a:gd name="T46" fmla="*/ 394 w 470"/>
                  <a:gd name="T47" fmla="*/ 264 h 320"/>
                  <a:gd name="T48" fmla="*/ 470 w 470"/>
                  <a:gd name="T49" fmla="*/ 219 h 320"/>
                  <a:gd name="T50" fmla="*/ 341 w 470"/>
                  <a:gd name="T51" fmla="*/ 205 h 320"/>
                  <a:gd name="T52" fmla="*/ 265 w 470"/>
                  <a:gd name="T53" fmla="*/ 205 h 320"/>
                  <a:gd name="T54" fmla="*/ 197 w 470"/>
                  <a:gd name="T55" fmla="*/ 205 h 320"/>
                  <a:gd name="T56" fmla="*/ 181 w 470"/>
                  <a:gd name="T57" fmla="*/ 177 h 320"/>
                  <a:gd name="T58" fmla="*/ 135 w 470"/>
                  <a:gd name="T59" fmla="*/ 177 h 320"/>
                  <a:gd name="T60" fmla="*/ 120 w 470"/>
                  <a:gd name="T61" fmla="*/ 172 h 320"/>
                  <a:gd name="T62" fmla="*/ 101 w 470"/>
                  <a:gd name="T63" fmla="*/ 162 h 320"/>
                  <a:gd name="T64" fmla="*/ 94 w 470"/>
                  <a:gd name="T65" fmla="*/ 143 h 320"/>
                  <a:gd name="T66" fmla="*/ 97 w 470"/>
                  <a:gd name="T67" fmla="*/ 124 h 320"/>
                  <a:gd name="T68" fmla="*/ 93 w 470"/>
                  <a:gd name="T69" fmla="*/ 106 h 320"/>
                  <a:gd name="T70" fmla="*/ 84 w 470"/>
                  <a:gd name="T71" fmla="*/ 91 h 320"/>
                  <a:gd name="T72" fmla="*/ 90 w 470"/>
                  <a:gd name="T73" fmla="*/ 67 h 320"/>
                  <a:gd name="T74" fmla="*/ 107 w 470"/>
                  <a:gd name="T75" fmla="*/ 52 h 320"/>
                  <a:gd name="T76" fmla="*/ 105 w 470"/>
                  <a:gd name="T77" fmla="*/ 29 h 320"/>
                  <a:gd name="T78" fmla="*/ 88 w 470"/>
                  <a:gd name="T79" fmla="*/ 0 h 3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0"/>
                  <a:gd name="T121" fmla="*/ 0 h 320"/>
                  <a:gd name="T122" fmla="*/ 470 w 470"/>
                  <a:gd name="T123" fmla="*/ 320 h 32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0" h="320">
                    <a:moveTo>
                      <a:pt x="88" y="0"/>
                    </a:moveTo>
                    <a:lnTo>
                      <a:pt x="48" y="9"/>
                    </a:lnTo>
                    <a:lnTo>
                      <a:pt x="13" y="77"/>
                    </a:lnTo>
                    <a:lnTo>
                      <a:pt x="0" y="133"/>
                    </a:lnTo>
                    <a:lnTo>
                      <a:pt x="8" y="133"/>
                    </a:lnTo>
                    <a:lnTo>
                      <a:pt x="19" y="124"/>
                    </a:lnTo>
                    <a:lnTo>
                      <a:pt x="31" y="133"/>
                    </a:lnTo>
                    <a:lnTo>
                      <a:pt x="25" y="152"/>
                    </a:lnTo>
                    <a:lnTo>
                      <a:pt x="17" y="181"/>
                    </a:lnTo>
                    <a:lnTo>
                      <a:pt x="23" y="206"/>
                    </a:lnTo>
                    <a:lnTo>
                      <a:pt x="35" y="200"/>
                    </a:lnTo>
                    <a:lnTo>
                      <a:pt x="40" y="220"/>
                    </a:lnTo>
                    <a:lnTo>
                      <a:pt x="35" y="253"/>
                    </a:lnTo>
                    <a:lnTo>
                      <a:pt x="40" y="301"/>
                    </a:lnTo>
                    <a:lnTo>
                      <a:pt x="48" y="320"/>
                    </a:lnTo>
                    <a:lnTo>
                      <a:pt x="65" y="320"/>
                    </a:lnTo>
                    <a:lnTo>
                      <a:pt x="88" y="306"/>
                    </a:lnTo>
                    <a:lnTo>
                      <a:pt x="103" y="301"/>
                    </a:lnTo>
                    <a:lnTo>
                      <a:pt x="111" y="291"/>
                    </a:lnTo>
                    <a:lnTo>
                      <a:pt x="132" y="282"/>
                    </a:lnTo>
                    <a:lnTo>
                      <a:pt x="178" y="291"/>
                    </a:lnTo>
                    <a:lnTo>
                      <a:pt x="195" y="301"/>
                    </a:lnTo>
                    <a:lnTo>
                      <a:pt x="204" y="277"/>
                    </a:lnTo>
                    <a:lnTo>
                      <a:pt x="394" y="264"/>
                    </a:lnTo>
                    <a:lnTo>
                      <a:pt x="470" y="219"/>
                    </a:lnTo>
                    <a:lnTo>
                      <a:pt x="341" y="205"/>
                    </a:lnTo>
                    <a:lnTo>
                      <a:pt x="265" y="205"/>
                    </a:lnTo>
                    <a:lnTo>
                      <a:pt x="197" y="205"/>
                    </a:lnTo>
                    <a:lnTo>
                      <a:pt x="181" y="177"/>
                    </a:lnTo>
                    <a:lnTo>
                      <a:pt x="135" y="177"/>
                    </a:lnTo>
                    <a:lnTo>
                      <a:pt x="120" y="172"/>
                    </a:lnTo>
                    <a:lnTo>
                      <a:pt x="101" y="162"/>
                    </a:lnTo>
                    <a:lnTo>
                      <a:pt x="94" y="143"/>
                    </a:lnTo>
                    <a:lnTo>
                      <a:pt x="97" y="124"/>
                    </a:lnTo>
                    <a:lnTo>
                      <a:pt x="93" y="106"/>
                    </a:lnTo>
                    <a:lnTo>
                      <a:pt x="84" y="91"/>
                    </a:lnTo>
                    <a:lnTo>
                      <a:pt x="90" y="67"/>
                    </a:lnTo>
                    <a:lnTo>
                      <a:pt x="107" y="52"/>
                    </a:lnTo>
                    <a:lnTo>
                      <a:pt x="105" y="29"/>
                    </a:lnTo>
                    <a:lnTo>
                      <a:pt x="8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 name="Group 1"/>
            <p:cNvGrpSpPr>
              <a:grpSpLocks/>
            </p:cNvGrpSpPr>
            <p:nvPr/>
          </p:nvGrpSpPr>
          <p:grpSpPr bwMode="auto">
            <a:xfrm>
              <a:off x="6350" y="4495800"/>
              <a:ext cx="3117850" cy="1985963"/>
              <a:chOff x="381000" y="4495800"/>
              <a:chExt cx="3117371" cy="1986697"/>
            </a:xfrm>
          </p:grpSpPr>
          <p:sp>
            <p:nvSpPr>
              <p:cNvPr id="7176" name="AutoShape 32"/>
              <p:cNvSpPr>
                <a:spLocks noChangeArrowheads="1"/>
              </p:cNvSpPr>
              <p:nvPr/>
            </p:nvSpPr>
            <p:spPr bwMode="auto">
              <a:xfrm>
                <a:off x="16002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7177" name="AutoShape 33"/>
              <p:cNvSpPr>
                <a:spLocks noChangeArrowheads="1"/>
              </p:cNvSpPr>
              <p:nvPr/>
            </p:nvSpPr>
            <p:spPr bwMode="auto">
              <a:xfrm>
                <a:off x="25146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7178" name="AutoShape 34"/>
              <p:cNvSpPr>
                <a:spLocks noChangeArrowheads="1"/>
              </p:cNvSpPr>
              <p:nvPr/>
            </p:nvSpPr>
            <p:spPr bwMode="auto">
              <a:xfrm>
                <a:off x="6096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7179" name="Text Box 35"/>
              <p:cNvSpPr txBox="1">
                <a:spLocks noChangeArrowheads="1"/>
              </p:cNvSpPr>
              <p:nvPr/>
            </p:nvSpPr>
            <p:spPr bwMode="auto">
              <a:xfrm>
                <a:off x="747816" y="5651500"/>
                <a:ext cx="7665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 = 3</a:t>
                </a:r>
              </a:p>
              <a:p>
                <a:pPr eaLnBrk="1" hangingPunct="1">
                  <a:spcBef>
                    <a:spcPct val="0"/>
                  </a:spcBef>
                  <a:buFontTx/>
                  <a:buNone/>
                </a:pPr>
                <a:r>
                  <a:rPr lang="en-US" altLang="en-US" sz="1600"/>
                  <a:t>Y = 1</a:t>
                </a:r>
              </a:p>
              <a:p>
                <a:pPr eaLnBrk="1" hangingPunct="1">
                  <a:spcBef>
                    <a:spcPct val="0"/>
                  </a:spcBef>
                  <a:buFontTx/>
                  <a:buNone/>
                </a:pPr>
                <a:r>
                  <a:rPr lang="en-US" altLang="en-US" sz="1600"/>
                  <a:t>XY = 3</a:t>
                </a:r>
              </a:p>
            </p:txBody>
          </p:sp>
          <p:sp>
            <p:nvSpPr>
              <p:cNvPr id="7180" name="Text Box 36"/>
              <p:cNvSpPr txBox="1">
                <a:spLocks noChangeArrowheads="1"/>
              </p:cNvSpPr>
              <p:nvPr/>
            </p:nvSpPr>
            <p:spPr bwMode="auto">
              <a:xfrm>
                <a:off x="1732066" y="5638800"/>
                <a:ext cx="7665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 = 3</a:t>
                </a:r>
              </a:p>
              <a:p>
                <a:pPr eaLnBrk="1" hangingPunct="1">
                  <a:spcBef>
                    <a:spcPct val="0"/>
                  </a:spcBef>
                  <a:buFontTx/>
                  <a:buNone/>
                </a:pPr>
                <a:r>
                  <a:rPr lang="en-US" altLang="en-US" sz="1600"/>
                  <a:t>Y = 2</a:t>
                </a:r>
              </a:p>
              <a:p>
                <a:pPr eaLnBrk="1" hangingPunct="1">
                  <a:spcBef>
                    <a:spcPct val="0"/>
                  </a:spcBef>
                  <a:buFontTx/>
                  <a:buNone/>
                </a:pPr>
                <a:r>
                  <a:rPr lang="en-US" altLang="en-US" sz="1600"/>
                  <a:t>XY = 6</a:t>
                </a:r>
              </a:p>
            </p:txBody>
          </p:sp>
          <p:sp>
            <p:nvSpPr>
              <p:cNvPr id="7181" name="Text Box 37"/>
              <p:cNvSpPr txBox="1">
                <a:spLocks noChangeArrowheads="1"/>
              </p:cNvSpPr>
              <p:nvPr/>
            </p:nvSpPr>
            <p:spPr bwMode="auto">
              <a:xfrm>
                <a:off x="2635250" y="5651500"/>
                <a:ext cx="8631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dirty="0"/>
                  <a:t>X = 6</a:t>
                </a:r>
                <a:endParaRPr lang="en-US" altLang="en-US" sz="1600" b="1" dirty="0"/>
              </a:p>
              <a:p>
                <a:pPr eaLnBrk="1" hangingPunct="1">
                  <a:spcBef>
                    <a:spcPct val="0"/>
                  </a:spcBef>
                  <a:buFontTx/>
                  <a:buNone/>
                </a:pPr>
                <a:r>
                  <a:rPr lang="en-US" altLang="en-US" sz="1600" b="1" dirty="0"/>
                  <a:t>Y = 3</a:t>
                </a:r>
              </a:p>
              <a:p>
                <a:pPr eaLnBrk="1" hangingPunct="1">
                  <a:spcBef>
                    <a:spcPct val="0"/>
                  </a:spcBef>
                  <a:buFontTx/>
                  <a:buNone/>
                </a:pPr>
                <a:r>
                  <a:rPr lang="en-US" altLang="en-US" sz="1600" b="1" dirty="0"/>
                  <a:t>XY = 18</a:t>
                </a:r>
              </a:p>
            </p:txBody>
          </p:sp>
          <p:sp>
            <p:nvSpPr>
              <p:cNvPr id="7182" name="Line 38"/>
              <p:cNvSpPr>
                <a:spLocks noChangeShapeType="1"/>
              </p:cNvSpPr>
              <p:nvPr/>
            </p:nvSpPr>
            <p:spPr bwMode="auto">
              <a:xfrm flipH="1">
                <a:off x="1066800" y="4495800"/>
                <a:ext cx="10668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3" name="Line 39"/>
              <p:cNvSpPr>
                <a:spLocks noChangeShapeType="1"/>
              </p:cNvSpPr>
              <p:nvPr/>
            </p:nvSpPr>
            <p:spPr bwMode="auto">
              <a:xfrm flipH="1">
                <a:off x="2057400" y="4495800"/>
                <a:ext cx="76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4" name="Line 40"/>
              <p:cNvSpPr>
                <a:spLocks noChangeShapeType="1"/>
              </p:cNvSpPr>
              <p:nvPr/>
            </p:nvSpPr>
            <p:spPr bwMode="auto">
              <a:xfrm>
                <a:off x="2133600" y="4495800"/>
                <a:ext cx="838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185" name="Group 41"/>
              <p:cNvGrpSpPr>
                <a:grpSpLocks/>
              </p:cNvGrpSpPr>
              <p:nvPr/>
            </p:nvGrpSpPr>
            <p:grpSpPr bwMode="auto">
              <a:xfrm flipH="1">
                <a:off x="381000" y="5181600"/>
                <a:ext cx="381000" cy="993775"/>
                <a:chOff x="2308" y="1513"/>
                <a:chExt cx="1162" cy="2570"/>
              </a:xfrm>
            </p:grpSpPr>
            <p:grpSp>
              <p:nvGrpSpPr>
                <p:cNvPr id="7216" name="Group 42"/>
                <p:cNvGrpSpPr>
                  <a:grpSpLocks/>
                </p:cNvGrpSpPr>
                <p:nvPr/>
              </p:nvGrpSpPr>
              <p:grpSpPr bwMode="auto">
                <a:xfrm>
                  <a:off x="2308" y="1740"/>
                  <a:ext cx="957" cy="2343"/>
                  <a:chOff x="2308" y="1740"/>
                  <a:chExt cx="957" cy="2343"/>
                </a:xfrm>
              </p:grpSpPr>
              <p:sp>
                <p:nvSpPr>
                  <p:cNvPr id="7224" name="Freeform 43"/>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25" name="Freeform 44"/>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26" name="Freeform 45"/>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27" name="Freeform 46"/>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28" name="Freeform 47"/>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29" name="Freeform 48"/>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217" name="Freeform 49"/>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8" name="Freeform 50"/>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9" name="Oval 51"/>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220" name="Oval 52"/>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221" name="Oval 53"/>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222" name="Oval 54"/>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223" name="Oval 55"/>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nvGrpSpPr>
              <p:cNvPr id="7186" name="Group 56"/>
              <p:cNvGrpSpPr>
                <a:grpSpLocks/>
              </p:cNvGrpSpPr>
              <p:nvPr/>
            </p:nvGrpSpPr>
            <p:grpSpPr bwMode="auto">
              <a:xfrm flipH="1">
                <a:off x="1371600" y="5181600"/>
                <a:ext cx="381000" cy="993775"/>
                <a:chOff x="2308" y="1513"/>
                <a:chExt cx="1162" cy="2570"/>
              </a:xfrm>
            </p:grpSpPr>
            <p:grpSp>
              <p:nvGrpSpPr>
                <p:cNvPr id="7202" name="Group 57"/>
                <p:cNvGrpSpPr>
                  <a:grpSpLocks/>
                </p:cNvGrpSpPr>
                <p:nvPr/>
              </p:nvGrpSpPr>
              <p:grpSpPr bwMode="auto">
                <a:xfrm>
                  <a:off x="2308" y="1740"/>
                  <a:ext cx="957" cy="2343"/>
                  <a:chOff x="2308" y="1740"/>
                  <a:chExt cx="957" cy="2343"/>
                </a:xfrm>
              </p:grpSpPr>
              <p:sp>
                <p:nvSpPr>
                  <p:cNvPr id="7210" name="Freeform 58"/>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1" name="Freeform 59"/>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2" name="Freeform 60"/>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3" name="Freeform 61"/>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4" name="Freeform 62"/>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5" name="Freeform 63"/>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203" name="Freeform 64"/>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4" name="Freeform 65"/>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5" name="Oval 66"/>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206" name="Oval 67"/>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207" name="Oval 68"/>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208" name="Oval 69"/>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209" name="Oval 70"/>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nvGrpSpPr>
              <p:cNvPr id="7187" name="Group 71"/>
              <p:cNvGrpSpPr>
                <a:grpSpLocks/>
              </p:cNvGrpSpPr>
              <p:nvPr/>
            </p:nvGrpSpPr>
            <p:grpSpPr bwMode="auto">
              <a:xfrm flipH="1">
                <a:off x="2362200" y="5181600"/>
                <a:ext cx="381000" cy="993775"/>
                <a:chOff x="2308" y="1513"/>
                <a:chExt cx="1162" cy="2570"/>
              </a:xfrm>
            </p:grpSpPr>
            <p:grpSp>
              <p:nvGrpSpPr>
                <p:cNvPr id="7188" name="Group 72"/>
                <p:cNvGrpSpPr>
                  <a:grpSpLocks/>
                </p:cNvGrpSpPr>
                <p:nvPr/>
              </p:nvGrpSpPr>
              <p:grpSpPr bwMode="auto">
                <a:xfrm>
                  <a:off x="2308" y="1740"/>
                  <a:ext cx="957" cy="2343"/>
                  <a:chOff x="2308" y="1740"/>
                  <a:chExt cx="957" cy="2343"/>
                </a:xfrm>
              </p:grpSpPr>
              <p:sp>
                <p:nvSpPr>
                  <p:cNvPr id="7196" name="Freeform 73"/>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7" name="Freeform 74"/>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8" name="Freeform 75"/>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9" name="Freeform 76"/>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0" name="Freeform 77"/>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1" name="Freeform 78"/>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189" name="Freeform 79"/>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0" name="Freeform 80"/>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1" name="Oval 81"/>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192" name="Oval 82"/>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193" name="Oval 83"/>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194" name="Oval 84"/>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195" name="Oval 85"/>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grpSp>
          <p:nvGrpSpPr>
            <p:cNvPr id="87" name="Group 86"/>
            <p:cNvGrpSpPr>
              <a:grpSpLocks/>
            </p:cNvGrpSpPr>
            <p:nvPr/>
          </p:nvGrpSpPr>
          <p:grpSpPr bwMode="auto">
            <a:xfrm>
              <a:off x="0" y="6369313"/>
              <a:ext cx="1206696" cy="476785"/>
              <a:chOff x="381000" y="4495800"/>
              <a:chExt cx="3048000" cy="1905000"/>
            </a:xfrm>
          </p:grpSpPr>
          <p:sp>
            <p:nvSpPr>
              <p:cNvPr id="88" name="AutoShape 32"/>
              <p:cNvSpPr>
                <a:spLocks noChangeArrowheads="1"/>
              </p:cNvSpPr>
              <p:nvPr/>
            </p:nvSpPr>
            <p:spPr bwMode="auto">
              <a:xfrm>
                <a:off x="16002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89" name="AutoShape 33"/>
              <p:cNvSpPr>
                <a:spLocks noChangeArrowheads="1"/>
              </p:cNvSpPr>
              <p:nvPr/>
            </p:nvSpPr>
            <p:spPr bwMode="auto">
              <a:xfrm>
                <a:off x="25146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90" name="AutoShape 34"/>
              <p:cNvSpPr>
                <a:spLocks noChangeArrowheads="1"/>
              </p:cNvSpPr>
              <p:nvPr/>
            </p:nvSpPr>
            <p:spPr bwMode="auto">
              <a:xfrm>
                <a:off x="6096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94" name="Line 38"/>
              <p:cNvSpPr>
                <a:spLocks noChangeShapeType="1"/>
              </p:cNvSpPr>
              <p:nvPr/>
            </p:nvSpPr>
            <p:spPr bwMode="auto">
              <a:xfrm flipH="1">
                <a:off x="1066800" y="4495800"/>
                <a:ext cx="10668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Line 39"/>
              <p:cNvSpPr>
                <a:spLocks noChangeShapeType="1"/>
              </p:cNvSpPr>
              <p:nvPr/>
            </p:nvSpPr>
            <p:spPr bwMode="auto">
              <a:xfrm flipH="1">
                <a:off x="2057400" y="4495800"/>
                <a:ext cx="76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Line 40"/>
              <p:cNvSpPr>
                <a:spLocks noChangeShapeType="1"/>
              </p:cNvSpPr>
              <p:nvPr/>
            </p:nvSpPr>
            <p:spPr bwMode="auto">
              <a:xfrm>
                <a:off x="2133600" y="4495800"/>
                <a:ext cx="838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97" name="Group 41"/>
              <p:cNvGrpSpPr>
                <a:grpSpLocks/>
              </p:cNvGrpSpPr>
              <p:nvPr/>
            </p:nvGrpSpPr>
            <p:grpSpPr bwMode="auto">
              <a:xfrm flipH="1">
                <a:off x="381000" y="5181600"/>
                <a:ext cx="381000" cy="993775"/>
                <a:chOff x="2308" y="1513"/>
                <a:chExt cx="1162" cy="2570"/>
              </a:xfrm>
            </p:grpSpPr>
            <p:grpSp>
              <p:nvGrpSpPr>
                <p:cNvPr id="128" name="Group 42"/>
                <p:cNvGrpSpPr>
                  <a:grpSpLocks/>
                </p:cNvGrpSpPr>
                <p:nvPr/>
              </p:nvGrpSpPr>
              <p:grpSpPr bwMode="auto">
                <a:xfrm>
                  <a:off x="2308" y="1740"/>
                  <a:ext cx="957" cy="2343"/>
                  <a:chOff x="2308" y="1740"/>
                  <a:chExt cx="957" cy="2343"/>
                </a:xfrm>
              </p:grpSpPr>
              <p:sp>
                <p:nvSpPr>
                  <p:cNvPr id="136" name="Freeform 43"/>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 name="Freeform 44"/>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 name="Freeform 45"/>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46"/>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47"/>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 name="Freeform 48"/>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9" name="Freeform 49"/>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50"/>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Oval 51"/>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32" name="Oval 52"/>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33" name="Oval 53"/>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34" name="Oval 54"/>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35" name="Oval 55"/>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nvGrpSpPr>
              <p:cNvPr id="98" name="Group 56"/>
              <p:cNvGrpSpPr>
                <a:grpSpLocks/>
              </p:cNvGrpSpPr>
              <p:nvPr/>
            </p:nvGrpSpPr>
            <p:grpSpPr bwMode="auto">
              <a:xfrm flipH="1">
                <a:off x="1371600" y="5181600"/>
                <a:ext cx="381000" cy="993775"/>
                <a:chOff x="2308" y="1513"/>
                <a:chExt cx="1162" cy="2570"/>
              </a:xfrm>
            </p:grpSpPr>
            <p:grpSp>
              <p:nvGrpSpPr>
                <p:cNvPr id="114" name="Group 57"/>
                <p:cNvGrpSpPr>
                  <a:grpSpLocks/>
                </p:cNvGrpSpPr>
                <p:nvPr/>
              </p:nvGrpSpPr>
              <p:grpSpPr bwMode="auto">
                <a:xfrm>
                  <a:off x="2308" y="1740"/>
                  <a:ext cx="957" cy="2343"/>
                  <a:chOff x="2308" y="1740"/>
                  <a:chExt cx="957" cy="2343"/>
                </a:xfrm>
              </p:grpSpPr>
              <p:sp>
                <p:nvSpPr>
                  <p:cNvPr id="122" name="Freeform 58"/>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 name="Freeform 59"/>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 name="Freeform 60"/>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 name="Freeform 61"/>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 name="Freeform 62"/>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 name="Freeform 63"/>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5" name="Freeform 64"/>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65"/>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Oval 66"/>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18" name="Oval 67"/>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19" name="Oval 68"/>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20" name="Oval 69"/>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21" name="Oval 70"/>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nvGrpSpPr>
              <p:cNvPr id="99" name="Group 71"/>
              <p:cNvGrpSpPr>
                <a:grpSpLocks/>
              </p:cNvGrpSpPr>
              <p:nvPr/>
            </p:nvGrpSpPr>
            <p:grpSpPr bwMode="auto">
              <a:xfrm flipH="1">
                <a:off x="2362200" y="5181600"/>
                <a:ext cx="381000" cy="993775"/>
                <a:chOff x="2308" y="1513"/>
                <a:chExt cx="1162" cy="2570"/>
              </a:xfrm>
            </p:grpSpPr>
            <p:grpSp>
              <p:nvGrpSpPr>
                <p:cNvPr id="100" name="Group 72"/>
                <p:cNvGrpSpPr>
                  <a:grpSpLocks/>
                </p:cNvGrpSpPr>
                <p:nvPr/>
              </p:nvGrpSpPr>
              <p:grpSpPr bwMode="auto">
                <a:xfrm>
                  <a:off x="2308" y="1740"/>
                  <a:ext cx="957" cy="2343"/>
                  <a:chOff x="2308" y="1740"/>
                  <a:chExt cx="957" cy="2343"/>
                </a:xfrm>
              </p:grpSpPr>
              <p:sp>
                <p:nvSpPr>
                  <p:cNvPr id="108" name="Freeform 73"/>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74"/>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 name="Freeform 75"/>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 name="Freeform 76"/>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 name="Freeform 77"/>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 name="Freeform 78"/>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 name="Freeform 79"/>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 name="Freeform 80"/>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 name="Oval 81"/>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04" name="Oval 82"/>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05" name="Oval 83"/>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06" name="Oval 84"/>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07" name="Oval 85"/>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grpSp>
          <p:nvGrpSpPr>
            <p:cNvPr id="197" name="Group 196"/>
            <p:cNvGrpSpPr>
              <a:grpSpLocks/>
            </p:cNvGrpSpPr>
            <p:nvPr/>
          </p:nvGrpSpPr>
          <p:grpSpPr bwMode="auto">
            <a:xfrm>
              <a:off x="1043354" y="6369492"/>
              <a:ext cx="1206696" cy="476785"/>
              <a:chOff x="381000" y="4495800"/>
              <a:chExt cx="3048000" cy="1905000"/>
            </a:xfrm>
          </p:grpSpPr>
          <p:sp>
            <p:nvSpPr>
              <p:cNvPr id="198" name="AutoShape 32"/>
              <p:cNvSpPr>
                <a:spLocks noChangeArrowheads="1"/>
              </p:cNvSpPr>
              <p:nvPr/>
            </p:nvSpPr>
            <p:spPr bwMode="auto">
              <a:xfrm>
                <a:off x="16002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199" name="AutoShape 33"/>
              <p:cNvSpPr>
                <a:spLocks noChangeArrowheads="1"/>
              </p:cNvSpPr>
              <p:nvPr/>
            </p:nvSpPr>
            <p:spPr bwMode="auto">
              <a:xfrm>
                <a:off x="25146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200" name="AutoShape 34"/>
              <p:cNvSpPr>
                <a:spLocks noChangeArrowheads="1"/>
              </p:cNvSpPr>
              <p:nvPr/>
            </p:nvSpPr>
            <p:spPr bwMode="auto">
              <a:xfrm>
                <a:off x="6096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201" name="Line 38"/>
              <p:cNvSpPr>
                <a:spLocks noChangeShapeType="1"/>
              </p:cNvSpPr>
              <p:nvPr/>
            </p:nvSpPr>
            <p:spPr bwMode="auto">
              <a:xfrm flipH="1">
                <a:off x="1066800" y="4495800"/>
                <a:ext cx="10668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2" name="Line 39"/>
              <p:cNvSpPr>
                <a:spLocks noChangeShapeType="1"/>
              </p:cNvSpPr>
              <p:nvPr/>
            </p:nvSpPr>
            <p:spPr bwMode="auto">
              <a:xfrm flipH="1">
                <a:off x="2057400" y="4495800"/>
                <a:ext cx="76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 name="Line 40"/>
              <p:cNvSpPr>
                <a:spLocks noChangeShapeType="1"/>
              </p:cNvSpPr>
              <p:nvPr/>
            </p:nvSpPr>
            <p:spPr bwMode="auto">
              <a:xfrm>
                <a:off x="2133600" y="4495800"/>
                <a:ext cx="838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4" name="Group 41"/>
              <p:cNvGrpSpPr>
                <a:grpSpLocks/>
              </p:cNvGrpSpPr>
              <p:nvPr/>
            </p:nvGrpSpPr>
            <p:grpSpPr bwMode="auto">
              <a:xfrm flipH="1">
                <a:off x="381000" y="5181600"/>
                <a:ext cx="381000" cy="993775"/>
                <a:chOff x="2308" y="1513"/>
                <a:chExt cx="1162" cy="2570"/>
              </a:xfrm>
            </p:grpSpPr>
            <p:grpSp>
              <p:nvGrpSpPr>
                <p:cNvPr id="235" name="Group 42"/>
                <p:cNvGrpSpPr>
                  <a:grpSpLocks/>
                </p:cNvGrpSpPr>
                <p:nvPr/>
              </p:nvGrpSpPr>
              <p:grpSpPr bwMode="auto">
                <a:xfrm>
                  <a:off x="2308" y="1740"/>
                  <a:ext cx="957" cy="2343"/>
                  <a:chOff x="2308" y="1740"/>
                  <a:chExt cx="957" cy="2343"/>
                </a:xfrm>
              </p:grpSpPr>
              <p:sp>
                <p:nvSpPr>
                  <p:cNvPr id="243" name="Freeform 43"/>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4" name="Freeform 44"/>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 name="Freeform 45"/>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 name="Freeform 46"/>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 name="Freeform 47"/>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8" name="Freeform 48"/>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36" name="Freeform 49"/>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 name="Freeform 50"/>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8" name="Oval 51"/>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39" name="Oval 52"/>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40" name="Oval 53"/>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41" name="Oval 54"/>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42" name="Oval 55"/>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nvGrpSpPr>
              <p:cNvPr id="205" name="Group 56"/>
              <p:cNvGrpSpPr>
                <a:grpSpLocks/>
              </p:cNvGrpSpPr>
              <p:nvPr/>
            </p:nvGrpSpPr>
            <p:grpSpPr bwMode="auto">
              <a:xfrm flipH="1">
                <a:off x="1371600" y="5181600"/>
                <a:ext cx="381000" cy="993775"/>
                <a:chOff x="2308" y="1513"/>
                <a:chExt cx="1162" cy="2570"/>
              </a:xfrm>
            </p:grpSpPr>
            <p:grpSp>
              <p:nvGrpSpPr>
                <p:cNvPr id="221" name="Group 57"/>
                <p:cNvGrpSpPr>
                  <a:grpSpLocks/>
                </p:cNvGrpSpPr>
                <p:nvPr/>
              </p:nvGrpSpPr>
              <p:grpSpPr bwMode="auto">
                <a:xfrm>
                  <a:off x="2308" y="1740"/>
                  <a:ext cx="957" cy="2343"/>
                  <a:chOff x="2308" y="1740"/>
                  <a:chExt cx="957" cy="2343"/>
                </a:xfrm>
              </p:grpSpPr>
              <p:sp>
                <p:nvSpPr>
                  <p:cNvPr id="229" name="Freeform 58"/>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 name="Freeform 59"/>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 name="Freeform 60"/>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2" name="Freeform 61"/>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3" name="Freeform 62"/>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4" name="Freeform 63"/>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22" name="Freeform 64"/>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 name="Freeform 65"/>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4" name="Oval 66"/>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25" name="Oval 67"/>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26" name="Oval 68"/>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27" name="Oval 69"/>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28" name="Oval 70"/>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nvGrpSpPr>
              <p:cNvPr id="206" name="Group 71"/>
              <p:cNvGrpSpPr>
                <a:grpSpLocks/>
              </p:cNvGrpSpPr>
              <p:nvPr/>
            </p:nvGrpSpPr>
            <p:grpSpPr bwMode="auto">
              <a:xfrm flipH="1">
                <a:off x="2362200" y="5181600"/>
                <a:ext cx="381000" cy="993775"/>
                <a:chOff x="2308" y="1513"/>
                <a:chExt cx="1162" cy="2570"/>
              </a:xfrm>
            </p:grpSpPr>
            <p:grpSp>
              <p:nvGrpSpPr>
                <p:cNvPr id="207" name="Group 72"/>
                <p:cNvGrpSpPr>
                  <a:grpSpLocks/>
                </p:cNvGrpSpPr>
                <p:nvPr/>
              </p:nvGrpSpPr>
              <p:grpSpPr bwMode="auto">
                <a:xfrm>
                  <a:off x="2308" y="1740"/>
                  <a:ext cx="957" cy="2343"/>
                  <a:chOff x="2308" y="1740"/>
                  <a:chExt cx="957" cy="2343"/>
                </a:xfrm>
              </p:grpSpPr>
              <p:sp>
                <p:nvSpPr>
                  <p:cNvPr id="215" name="Freeform 73"/>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 name="Freeform 74"/>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 name="Freeform 75"/>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 name="Freeform 76"/>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 name="Freeform 77"/>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 name="Freeform 78"/>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08" name="Freeform 79"/>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 name="Freeform 80"/>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 name="Oval 81"/>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11" name="Oval 82"/>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12" name="Oval 83"/>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13" name="Oval 84"/>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14" name="Oval 85"/>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grpSp>
          <p:nvGrpSpPr>
            <p:cNvPr id="249" name="Group 248"/>
            <p:cNvGrpSpPr>
              <a:grpSpLocks/>
            </p:cNvGrpSpPr>
            <p:nvPr/>
          </p:nvGrpSpPr>
          <p:grpSpPr bwMode="auto">
            <a:xfrm>
              <a:off x="2016370" y="6369671"/>
              <a:ext cx="1206696" cy="476785"/>
              <a:chOff x="381000" y="4495800"/>
              <a:chExt cx="3048000" cy="1905000"/>
            </a:xfrm>
          </p:grpSpPr>
          <p:sp>
            <p:nvSpPr>
              <p:cNvPr id="250" name="AutoShape 32"/>
              <p:cNvSpPr>
                <a:spLocks noChangeArrowheads="1"/>
              </p:cNvSpPr>
              <p:nvPr/>
            </p:nvSpPr>
            <p:spPr bwMode="auto">
              <a:xfrm>
                <a:off x="16002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251" name="AutoShape 33"/>
              <p:cNvSpPr>
                <a:spLocks noChangeArrowheads="1"/>
              </p:cNvSpPr>
              <p:nvPr/>
            </p:nvSpPr>
            <p:spPr bwMode="auto">
              <a:xfrm>
                <a:off x="25146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252" name="AutoShape 34"/>
              <p:cNvSpPr>
                <a:spLocks noChangeArrowheads="1"/>
              </p:cNvSpPr>
              <p:nvPr/>
            </p:nvSpPr>
            <p:spPr bwMode="auto">
              <a:xfrm>
                <a:off x="6096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253" name="Line 38"/>
              <p:cNvSpPr>
                <a:spLocks noChangeShapeType="1"/>
              </p:cNvSpPr>
              <p:nvPr/>
            </p:nvSpPr>
            <p:spPr bwMode="auto">
              <a:xfrm flipH="1">
                <a:off x="1066800" y="4495800"/>
                <a:ext cx="10668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 name="Line 39"/>
              <p:cNvSpPr>
                <a:spLocks noChangeShapeType="1"/>
              </p:cNvSpPr>
              <p:nvPr/>
            </p:nvSpPr>
            <p:spPr bwMode="auto">
              <a:xfrm flipH="1">
                <a:off x="2057400" y="4495800"/>
                <a:ext cx="76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 name="Line 40"/>
              <p:cNvSpPr>
                <a:spLocks noChangeShapeType="1"/>
              </p:cNvSpPr>
              <p:nvPr/>
            </p:nvSpPr>
            <p:spPr bwMode="auto">
              <a:xfrm>
                <a:off x="2133600" y="4495800"/>
                <a:ext cx="838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56" name="Group 41"/>
              <p:cNvGrpSpPr>
                <a:grpSpLocks/>
              </p:cNvGrpSpPr>
              <p:nvPr/>
            </p:nvGrpSpPr>
            <p:grpSpPr bwMode="auto">
              <a:xfrm flipH="1">
                <a:off x="381000" y="5181600"/>
                <a:ext cx="381000" cy="993775"/>
                <a:chOff x="2308" y="1513"/>
                <a:chExt cx="1162" cy="2570"/>
              </a:xfrm>
            </p:grpSpPr>
            <p:grpSp>
              <p:nvGrpSpPr>
                <p:cNvPr id="287" name="Group 42"/>
                <p:cNvGrpSpPr>
                  <a:grpSpLocks/>
                </p:cNvGrpSpPr>
                <p:nvPr/>
              </p:nvGrpSpPr>
              <p:grpSpPr bwMode="auto">
                <a:xfrm>
                  <a:off x="2308" y="1740"/>
                  <a:ext cx="957" cy="2343"/>
                  <a:chOff x="2308" y="1740"/>
                  <a:chExt cx="957" cy="2343"/>
                </a:xfrm>
              </p:grpSpPr>
              <p:sp>
                <p:nvSpPr>
                  <p:cNvPr id="295" name="Freeform 43"/>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6" name="Freeform 44"/>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 name="Freeform 45"/>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 name="Freeform 46"/>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9" name="Freeform 47"/>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0" name="Freeform 48"/>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8" name="Freeform 49"/>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 name="Freeform 50"/>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 name="Oval 51"/>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91" name="Oval 52"/>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92" name="Oval 53"/>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93" name="Oval 54"/>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94" name="Oval 55"/>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nvGrpSpPr>
              <p:cNvPr id="257" name="Group 56"/>
              <p:cNvGrpSpPr>
                <a:grpSpLocks/>
              </p:cNvGrpSpPr>
              <p:nvPr/>
            </p:nvGrpSpPr>
            <p:grpSpPr bwMode="auto">
              <a:xfrm flipH="1">
                <a:off x="1371600" y="5181600"/>
                <a:ext cx="381000" cy="993775"/>
                <a:chOff x="2308" y="1513"/>
                <a:chExt cx="1162" cy="2570"/>
              </a:xfrm>
            </p:grpSpPr>
            <p:grpSp>
              <p:nvGrpSpPr>
                <p:cNvPr id="273" name="Group 57"/>
                <p:cNvGrpSpPr>
                  <a:grpSpLocks/>
                </p:cNvGrpSpPr>
                <p:nvPr/>
              </p:nvGrpSpPr>
              <p:grpSpPr bwMode="auto">
                <a:xfrm>
                  <a:off x="2308" y="1740"/>
                  <a:ext cx="957" cy="2343"/>
                  <a:chOff x="2308" y="1740"/>
                  <a:chExt cx="957" cy="2343"/>
                </a:xfrm>
              </p:grpSpPr>
              <p:sp>
                <p:nvSpPr>
                  <p:cNvPr id="281" name="Freeform 58"/>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2" name="Freeform 59"/>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3" name="Freeform 60"/>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4" name="Freeform 61"/>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 name="Freeform 62"/>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 name="Freeform 63"/>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74" name="Freeform 64"/>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5" name="Freeform 65"/>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 name="Oval 66"/>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77" name="Oval 67"/>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78" name="Oval 68"/>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79" name="Oval 69"/>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80" name="Oval 70"/>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nvGrpSpPr>
              <p:cNvPr id="258" name="Group 71"/>
              <p:cNvGrpSpPr>
                <a:grpSpLocks/>
              </p:cNvGrpSpPr>
              <p:nvPr/>
            </p:nvGrpSpPr>
            <p:grpSpPr bwMode="auto">
              <a:xfrm flipH="1">
                <a:off x="2362200" y="5181600"/>
                <a:ext cx="381000" cy="993775"/>
                <a:chOff x="2308" y="1513"/>
                <a:chExt cx="1162" cy="2570"/>
              </a:xfrm>
            </p:grpSpPr>
            <p:grpSp>
              <p:nvGrpSpPr>
                <p:cNvPr id="259" name="Group 72"/>
                <p:cNvGrpSpPr>
                  <a:grpSpLocks/>
                </p:cNvGrpSpPr>
                <p:nvPr/>
              </p:nvGrpSpPr>
              <p:grpSpPr bwMode="auto">
                <a:xfrm>
                  <a:off x="2308" y="1740"/>
                  <a:ext cx="957" cy="2343"/>
                  <a:chOff x="2308" y="1740"/>
                  <a:chExt cx="957" cy="2343"/>
                </a:xfrm>
              </p:grpSpPr>
              <p:sp>
                <p:nvSpPr>
                  <p:cNvPr id="267" name="Freeform 73"/>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8" name="Freeform 74"/>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9" name="Freeform 75"/>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0" name="Freeform 76"/>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 name="Freeform 77"/>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2" name="Freeform 78"/>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60" name="Freeform 79"/>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1" name="Freeform 80"/>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2" name="Oval 81"/>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63" name="Oval 82"/>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64" name="Oval 83"/>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65" name="Oval 84"/>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66" name="Oval 85"/>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sp>
          <p:nvSpPr>
            <p:cNvPr id="306" name="Text Box 4"/>
            <p:cNvSpPr txBox="1">
              <a:spLocks noChangeArrowheads="1"/>
            </p:cNvSpPr>
            <p:nvPr/>
          </p:nvSpPr>
          <p:spPr bwMode="auto">
            <a:xfrm>
              <a:off x="1070633" y="4167554"/>
              <a:ext cx="10102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dirty="0"/>
                <a:t>XY = </a:t>
              </a:r>
              <a:r>
                <a:rPr lang="en-US" altLang="en-US" sz="1800" dirty="0"/>
                <a:t>396</a:t>
              </a:r>
            </a:p>
          </p:txBody>
        </p:sp>
        <p:sp>
          <p:nvSpPr>
            <p:cNvPr id="307" name="Text Box 4"/>
            <p:cNvSpPr txBox="1">
              <a:spLocks noChangeArrowheads="1"/>
            </p:cNvSpPr>
            <p:nvPr/>
          </p:nvSpPr>
          <p:spPr bwMode="auto">
            <a:xfrm>
              <a:off x="1951486" y="3324834"/>
              <a:ext cx="52770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dirty="0"/>
                <a:t>= 3</a:t>
              </a:r>
              <a:endParaRPr lang="en-US" altLang="en-US" sz="1600" dirty="0">
                <a:solidFill>
                  <a:schemeClr val="hlink"/>
                </a:solidFill>
              </a:endParaRPr>
            </a:p>
            <a:p>
              <a:pPr eaLnBrk="1" hangingPunct="1">
                <a:spcBef>
                  <a:spcPct val="0"/>
                </a:spcBef>
                <a:buFontTx/>
                <a:buNone/>
              </a:pPr>
              <a:r>
                <a:rPr lang="en-US" altLang="en-US" sz="1600" dirty="0"/>
                <a:t>= 6</a:t>
              </a:r>
            </a:p>
            <a:p>
              <a:pPr eaLnBrk="1" hangingPunct="1">
                <a:spcBef>
                  <a:spcPct val="0"/>
                </a:spcBef>
                <a:buFontTx/>
                <a:buNone/>
              </a:pPr>
              <a:r>
                <a:rPr lang="en-US" altLang="en-US" sz="1200" dirty="0"/>
                <a:t> </a:t>
              </a:r>
              <a:br>
                <a:rPr lang="en-US" altLang="en-US" sz="1600" dirty="0"/>
              </a:br>
              <a:r>
                <a:rPr lang="en-US" altLang="en-US" sz="1600" dirty="0"/>
                <a:t>=18</a:t>
              </a:r>
              <a:endParaRPr lang="en-US" altLang="en-US" sz="1600" dirty="0">
                <a:sym typeface="Symbol"/>
              </a:endParaRPr>
            </a:p>
          </p:txBody>
        </p:sp>
      </p:grpSp>
      <p:sp>
        <p:nvSpPr>
          <p:cNvPr id="318" name="Text Box 147"/>
          <p:cNvSpPr txBox="1">
            <a:spLocks noChangeArrowheads="1"/>
          </p:cNvSpPr>
          <p:nvPr/>
        </p:nvSpPr>
        <p:spPr bwMode="auto">
          <a:xfrm>
            <a:off x="0" y="609600"/>
            <a:ext cx="3886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ts val="0"/>
              </a:spcBef>
              <a:buFontTx/>
              <a:buNone/>
            </a:pPr>
            <a:r>
              <a:rPr lang="en-US" altLang="en-US" sz="1800" i="0" dirty="0">
                <a:solidFill>
                  <a:schemeClr val="accent1"/>
                </a:solidFill>
              </a:rPr>
              <a:t>MULT(X,Y):</a:t>
            </a:r>
          </a:p>
          <a:p>
            <a:pPr>
              <a:spcBef>
                <a:spcPts val="0"/>
              </a:spcBef>
              <a:buFontTx/>
              <a:buNone/>
            </a:pPr>
            <a:r>
              <a:rPr lang="en-US" altLang="en-US" sz="1800" i="0" dirty="0">
                <a:solidFill>
                  <a:schemeClr val="accent1"/>
                </a:solidFill>
              </a:rPr>
              <a:t> If |X| = |Y| = 1 then return( XY )</a:t>
            </a:r>
          </a:p>
          <a:p>
            <a:pPr>
              <a:spcBef>
                <a:spcPts val="0"/>
              </a:spcBef>
              <a:buFontTx/>
              <a:buNone/>
            </a:pPr>
            <a:r>
              <a:rPr lang="en-US" altLang="en-US" sz="1800" i="0" dirty="0">
                <a:solidFill>
                  <a:schemeClr val="accent1"/>
                </a:solidFill>
              </a:rPr>
              <a:t> Break X into </a:t>
            </a:r>
            <a:r>
              <a:rPr lang="en-US" altLang="en-US" sz="1800" i="0" dirty="0" err="1">
                <a:solidFill>
                  <a:schemeClr val="accent1"/>
                </a:solidFill>
              </a:rPr>
              <a:t>a,b</a:t>
            </a:r>
            <a:r>
              <a:rPr lang="en-US" altLang="en-US" sz="1800" i="0" dirty="0">
                <a:solidFill>
                  <a:schemeClr val="accent1"/>
                </a:solidFill>
              </a:rPr>
              <a:t> and Y into </a:t>
            </a:r>
            <a:r>
              <a:rPr lang="en-US" altLang="en-US" sz="1800" i="0" dirty="0" err="1">
                <a:solidFill>
                  <a:schemeClr val="accent1"/>
                </a:solidFill>
              </a:rPr>
              <a:t>c,d</a:t>
            </a:r>
            <a:endParaRPr lang="en-US" altLang="en-US" sz="1800" i="0" dirty="0">
              <a:solidFill>
                <a:schemeClr val="accent1"/>
              </a:solidFill>
            </a:endParaRPr>
          </a:p>
          <a:p>
            <a:pPr>
              <a:spcBef>
                <a:spcPts val="0"/>
              </a:spcBef>
              <a:buFontTx/>
              <a:buNone/>
            </a:pPr>
            <a:r>
              <a:rPr lang="en-US" altLang="en-US" sz="1800" i="0" dirty="0">
                <a:solidFill>
                  <a:schemeClr val="accent1"/>
                </a:solidFill>
              </a:rPr>
              <a:t> e = MULT(</a:t>
            </a:r>
            <a:r>
              <a:rPr lang="en-US" altLang="en-US" sz="1800" i="0" dirty="0" err="1">
                <a:solidFill>
                  <a:schemeClr val="accent1"/>
                </a:solidFill>
              </a:rPr>
              <a:t>a,c</a:t>
            </a:r>
            <a:r>
              <a:rPr lang="en-US" altLang="en-US" sz="1800" i="0" dirty="0">
                <a:solidFill>
                  <a:schemeClr val="accent1"/>
                </a:solidFill>
              </a:rPr>
              <a:t>) and f =MULT(</a:t>
            </a:r>
            <a:r>
              <a:rPr lang="en-US" altLang="en-US" sz="1800" i="0" dirty="0" err="1">
                <a:solidFill>
                  <a:schemeClr val="accent1"/>
                </a:solidFill>
              </a:rPr>
              <a:t>b,d</a:t>
            </a:r>
            <a:r>
              <a:rPr lang="en-US" altLang="en-US" sz="1800" i="0" dirty="0">
                <a:solidFill>
                  <a:schemeClr val="accent1"/>
                </a:solidFill>
              </a:rPr>
              <a:t>)</a:t>
            </a:r>
          </a:p>
          <a:p>
            <a:pPr>
              <a:spcBef>
                <a:spcPts val="0"/>
              </a:spcBef>
              <a:buFontTx/>
              <a:buNone/>
            </a:pPr>
            <a:r>
              <a:rPr lang="en-US" altLang="en-US" sz="1800" i="0" dirty="0">
                <a:solidFill>
                  <a:schemeClr val="accent1"/>
                </a:solidFill>
              </a:rPr>
              <a:t> return( e 10</a:t>
            </a:r>
            <a:r>
              <a:rPr lang="en-US" altLang="en-US" sz="1800" i="0" baseline="30000" dirty="0">
                <a:solidFill>
                  <a:schemeClr val="accent1"/>
                </a:solidFill>
              </a:rPr>
              <a:t>n</a:t>
            </a:r>
            <a:r>
              <a:rPr lang="en-US" altLang="en-US" sz="1800" i="0" dirty="0">
                <a:solidFill>
                  <a:schemeClr val="accent1"/>
                </a:solidFill>
              </a:rPr>
              <a:t> + (MULT(</a:t>
            </a:r>
            <a:r>
              <a:rPr lang="en-US" altLang="en-US" sz="1800" i="0" dirty="0" err="1">
                <a:solidFill>
                  <a:schemeClr val="accent1"/>
                </a:solidFill>
              </a:rPr>
              <a:t>a+b</a:t>
            </a:r>
            <a:r>
              <a:rPr lang="en-US" altLang="en-US" sz="1800" i="0" dirty="0">
                <a:solidFill>
                  <a:schemeClr val="accent1"/>
                </a:solidFill>
              </a:rPr>
              <a:t>, </a:t>
            </a:r>
            <a:r>
              <a:rPr lang="en-US" altLang="en-US" sz="1800" i="0" dirty="0" err="1">
                <a:solidFill>
                  <a:schemeClr val="accent1"/>
                </a:solidFill>
              </a:rPr>
              <a:t>c+d</a:t>
            </a:r>
            <a:r>
              <a:rPr lang="en-US" altLang="en-US" sz="1800" i="0" dirty="0">
                <a:solidFill>
                  <a:schemeClr val="accent1"/>
                </a:solidFill>
              </a:rPr>
              <a:t>) </a:t>
            </a:r>
            <a:br>
              <a:rPr lang="en-US" altLang="en-US" sz="1800" i="0" dirty="0">
                <a:solidFill>
                  <a:schemeClr val="accent1"/>
                </a:solidFill>
              </a:rPr>
            </a:br>
            <a:r>
              <a:rPr lang="en-US" altLang="en-US" sz="1800" i="0" dirty="0">
                <a:solidFill>
                  <a:schemeClr val="accent1"/>
                </a:solidFill>
              </a:rPr>
              <a:t>            – e - f) 10</a:t>
            </a:r>
            <a:r>
              <a:rPr lang="en-US" altLang="en-US" sz="1800" i="0" baseline="30000" dirty="0">
                <a:solidFill>
                  <a:schemeClr val="accent1"/>
                </a:solidFill>
              </a:rPr>
              <a:t>n/2</a:t>
            </a:r>
            <a:r>
              <a:rPr lang="en-US" altLang="en-US" sz="1800" i="0" dirty="0">
                <a:solidFill>
                  <a:schemeClr val="accent1"/>
                </a:solidFill>
              </a:rPr>
              <a:t> + f )</a:t>
            </a:r>
          </a:p>
        </p:txBody>
      </p:sp>
      <p:pic>
        <p:nvPicPr>
          <p:cNvPr id="301" name="Picture 4" descr="capture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008" y="809583"/>
            <a:ext cx="5272459" cy="239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6D53D3DF-7BC1-FC23-7A82-465126536D2A}"/>
              </a:ext>
            </a:extLst>
          </p:cNvPr>
          <p:cNvGrpSpPr/>
          <p:nvPr/>
        </p:nvGrpSpPr>
        <p:grpSpPr>
          <a:xfrm>
            <a:off x="3509931" y="712259"/>
            <a:ext cx="5473700" cy="2679139"/>
            <a:chOff x="3517900" y="3886380"/>
            <a:chExt cx="5473700" cy="2679139"/>
          </a:xfrm>
        </p:grpSpPr>
        <p:pic>
          <p:nvPicPr>
            <p:cNvPr id="310" name="Picture 4" descr="captur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7900" y="3886380"/>
              <a:ext cx="5473700" cy="267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 name="Rectangle 6"/>
            <p:cNvSpPr>
              <a:spLocks noChangeArrowheads="1"/>
            </p:cNvSpPr>
            <p:nvPr/>
          </p:nvSpPr>
          <p:spPr bwMode="auto">
            <a:xfrm>
              <a:off x="5414923" y="4622316"/>
              <a:ext cx="91523" cy="49614"/>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800"/>
            </a:p>
          </p:txBody>
        </p:sp>
        <p:sp>
          <p:nvSpPr>
            <p:cNvPr id="334" name="Rectangle 9"/>
            <p:cNvSpPr>
              <a:spLocks noChangeArrowheads="1"/>
            </p:cNvSpPr>
            <p:nvPr/>
          </p:nvSpPr>
          <p:spPr bwMode="auto">
            <a:xfrm rot="2992896">
              <a:off x="5386417" y="4584823"/>
              <a:ext cx="198455" cy="91523"/>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800"/>
            </a:p>
          </p:txBody>
        </p:sp>
        <p:sp>
          <p:nvSpPr>
            <p:cNvPr id="332" name="Rectangle 12"/>
            <p:cNvSpPr>
              <a:spLocks noChangeArrowheads="1"/>
            </p:cNvSpPr>
            <p:nvPr/>
          </p:nvSpPr>
          <p:spPr bwMode="auto">
            <a:xfrm rot="5699865">
              <a:off x="5335186" y="4431463"/>
              <a:ext cx="446523" cy="216327"/>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800"/>
            </a:p>
          </p:txBody>
        </p:sp>
        <p:sp>
          <p:nvSpPr>
            <p:cNvPr id="330" name="Rectangle 15"/>
            <p:cNvSpPr>
              <a:spLocks noChangeArrowheads="1"/>
            </p:cNvSpPr>
            <p:nvPr/>
          </p:nvSpPr>
          <p:spPr bwMode="auto">
            <a:xfrm rot="8507812">
              <a:off x="5172595" y="4268818"/>
              <a:ext cx="1470608" cy="595364"/>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800"/>
            </a:p>
          </p:txBody>
        </p:sp>
        <p:sp>
          <p:nvSpPr>
            <p:cNvPr id="328" name="Rectangle 18"/>
            <p:cNvSpPr>
              <a:spLocks noChangeArrowheads="1"/>
            </p:cNvSpPr>
            <p:nvPr/>
          </p:nvSpPr>
          <p:spPr bwMode="auto">
            <a:xfrm rot="10830767">
              <a:off x="3562622" y="3985607"/>
              <a:ext cx="5390497" cy="2485853"/>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800"/>
            </a:p>
          </p:txBody>
        </p:sp>
      </p:grpSp>
      <p:sp>
        <p:nvSpPr>
          <p:cNvPr id="5" name="Text Box 101">
            <a:extLst>
              <a:ext uri="{FF2B5EF4-FFF2-40B4-BE49-F238E27FC236}">
                <a16:creationId xmlns:a16="http://schemas.microsoft.com/office/drawing/2014/main" id="{A43D0A76-AE99-DBF9-1351-C597EB571DD2}"/>
              </a:ext>
            </a:extLst>
          </p:cNvPr>
          <p:cNvSpPr txBox="1">
            <a:spLocks noChangeArrowheads="1"/>
          </p:cNvSpPr>
          <p:nvPr/>
        </p:nvSpPr>
        <p:spPr bwMode="auto">
          <a:xfrm>
            <a:off x="3333256" y="4486382"/>
            <a:ext cx="4103707"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3000" dirty="0"/>
              <a:t>Trust your friends</a:t>
            </a:r>
          </a:p>
          <a:p>
            <a:pPr algn="ctr" eaLnBrk="1" hangingPunct="1">
              <a:spcBef>
                <a:spcPct val="50000"/>
              </a:spcBef>
              <a:buFontTx/>
              <a:buNone/>
            </a:pPr>
            <a:r>
              <a:rPr lang="en-US" altLang="en-US" sz="3000" i="0" dirty="0"/>
              <a:t>As long as you give them a smaller instance to the same problem.</a:t>
            </a:r>
            <a:endParaRPr lang="en-CA" altLang="en-US" sz="3000" i="0" dirty="0"/>
          </a:p>
        </p:txBody>
      </p:sp>
    </p:spTree>
    <p:extLst>
      <p:ext uri="{BB962C8B-B14F-4D97-AF65-F5344CB8AC3E}">
        <p14:creationId xmlns:p14="http://schemas.microsoft.com/office/powerpoint/2010/main" val="114933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8"/>
                                        </p:tgtEl>
                                        <p:attrNameLst>
                                          <p:attrName>style.visibility</p:attrName>
                                        </p:attrNameLst>
                                      </p:cBhvr>
                                      <p:to>
                                        <p:strVal val="visible"/>
                                      </p:to>
                                    </p:set>
                                    <p:anim calcmode="lin" valueType="num">
                                      <p:cBhvr additive="base">
                                        <p:cTn id="7" dur="500" fill="hold"/>
                                        <p:tgtEl>
                                          <p:spTgt spid="318"/>
                                        </p:tgtEl>
                                        <p:attrNameLst>
                                          <p:attrName>ppt_x</p:attrName>
                                        </p:attrNameLst>
                                      </p:cBhvr>
                                      <p:tavLst>
                                        <p:tav tm="0">
                                          <p:val>
                                            <p:strVal val="#ppt_x"/>
                                          </p:val>
                                        </p:tav>
                                        <p:tav tm="100000">
                                          <p:val>
                                            <p:strVal val="#ppt_x"/>
                                          </p:val>
                                        </p:tav>
                                      </p:tavLst>
                                    </p:anim>
                                    <p:anim calcmode="lin" valueType="num">
                                      <p:cBhvr additive="base">
                                        <p:cTn id="8" dur="500" fill="hold"/>
                                        <p:tgtEl>
                                          <p:spTgt spid="3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171"/>
                                        </p:tgtEl>
                                        <p:attrNameLst>
                                          <p:attrName>style.visibility</p:attrName>
                                        </p:attrNameLst>
                                      </p:cBhvr>
                                      <p:to>
                                        <p:strVal val="visible"/>
                                      </p:to>
                                    </p:set>
                                    <p:anim calcmode="lin" valueType="num">
                                      <p:cBhvr additive="base">
                                        <p:cTn id="11" dur="500" fill="hold"/>
                                        <p:tgtEl>
                                          <p:spTgt spid="7171"/>
                                        </p:tgtEl>
                                        <p:attrNameLst>
                                          <p:attrName>ppt_x</p:attrName>
                                        </p:attrNameLst>
                                      </p:cBhvr>
                                      <p:tavLst>
                                        <p:tav tm="0">
                                          <p:val>
                                            <p:strVal val="#ppt_x"/>
                                          </p:val>
                                        </p:tav>
                                        <p:tav tm="100000">
                                          <p:val>
                                            <p:strVal val="#ppt_x"/>
                                          </p:val>
                                        </p:tav>
                                      </p:tavLst>
                                    </p:anim>
                                    <p:anim calcmode="lin" valueType="num">
                                      <p:cBhvr additive="base">
                                        <p:cTn id="12"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additive="base">
                                        <p:cTn id="21"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 calcmode="lin" valueType="num">
                                      <p:cBhvr additive="base">
                                        <p:cTn id="2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1"/>
                                        </p:tgtEl>
                                        <p:attrNameLst>
                                          <p:attrName>style.visibility</p:attrName>
                                        </p:attrNameLst>
                                      </p:cBhvr>
                                      <p:to>
                                        <p:strVal val="visible"/>
                                      </p:to>
                                    </p:set>
                                    <p:anim calcmode="lin" valueType="num">
                                      <p:cBhvr additive="base">
                                        <p:cTn id="33" dur="500" fill="hold"/>
                                        <p:tgtEl>
                                          <p:spTgt spid="301"/>
                                        </p:tgtEl>
                                        <p:attrNameLst>
                                          <p:attrName>ppt_x</p:attrName>
                                        </p:attrNameLst>
                                      </p:cBhvr>
                                      <p:tavLst>
                                        <p:tav tm="0">
                                          <p:val>
                                            <p:strVal val="0-#ppt_w/2"/>
                                          </p:val>
                                        </p:tav>
                                        <p:tav tm="100000">
                                          <p:val>
                                            <p:strVal val="#ppt_x"/>
                                          </p:val>
                                        </p:tav>
                                      </p:tavLst>
                                    </p:anim>
                                    <p:anim calcmode="lin" valueType="num">
                                      <p:cBhvr additive="base">
                                        <p:cTn id="34" dur="500" fill="hold"/>
                                        <p:tgtEl>
                                          <p:spTgt spid="30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0-#ppt_w/2"/>
                                          </p:val>
                                        </p:tav>
                                        <p:tav tm="100000">
                                          <p:val>
                                            <p:strVal val="#ppt_x"/>
                                          </p:val>
                                        </p:tav>
                                      </p:tavLst>
                                    </p:anim>
                                    <p:anim calcmode="lin" valueType="num">
                                      <p:cBhvr additive="base">
                                        <p:cTn id="4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0-#ppt_w/2"/>
                                          </p:val>
                                        </p:tav>
                                        <p:tav tm="100000">
                                          <p:val>
                                            <p:strVal val="#ppt_x"/>
                                          </p:val>
                                        </p:tav>
                                      </p:tavLst>
                                    </p:anim>
                                    <p:anim calcmode="lin" valueType="num">
                                      <p:cBhvr additive="base">
                                        <p:cTn id="4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P spid="318"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1" name="Object 4"/>
          <p:cNvGraphicFramePr>
            <a:graphicFrameLocks noChangeAspect="1"/>
          </p:cNvGraphicFramePr>
          <p:nvPr/>
        </p:nvGraphicFramePr>
        <p:xfrm>
          <a:off x="3752850" y="2635250"/>
          <a:ext cx="112713" cy="214313"/>
        </p:xfrm>
        <a:graphic>
          <a:graphicData uri="http://schemas.openxmlformats.org/presentationml/2006/ole">
            <mc:AlternateContent xmlns:mc="http://schemas.openxmlformats.org/markup-compatibility/2006">
              <mc:Choice xmlns:v="urn:schemas-microsoft-com:vml" Requires="v">
                <p:oleObj name="Equation" r:id="rId3" imgW="114151" imgH="215619" progId="Equation.3">
                  <p:embed/>
                </p:oleObj>
              </mc:Choice>
              <mc:Fallback>
                <p:oleObj name="Equation" r:id="rId3" imgW="114151" imgH="215619" progId="Equation.3">
                  <p:embed/>
                  <p:pic>
                    <p:nvPicPr>
                      <p:cNvPr id="2051"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850" y="2635250"/>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Rectangle 63"/>
          <p:cNvSpPr>
            <a:spLocks noChangeArrowheads="1"/>
          </p:cNvSpPr>
          <p:nvPr/>
        </p:nvSpPr>
        <p:spPr bwMode="auto">
          <a:xfrm>
            <a:off x="990600" y="13795"/>
            <a:ext cx="40386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anose="02020603050405020304" pitchFamily="18" charset="0"/>
              </a:rPr>
              <a:t>Machine Learning</a:t>
            </a:r>
          </a:p>
        </p:txBody>
      </p:sp>
      <p:sp>
        <p:nvSpPr>
          <p:cNvPr id="17" name="Rectangle 63">
            <a:extLst>
              <a:ext uri="{FF2B5EF4-FFF2-40B4-BE49-F238E27FC236}">
                <a16:creationId xmlns:a16="http://schemas.microsoft.com/office/drawing/2014/main" id="{73F7BE12-D95E-462D-896B-3AEEC144E6C6}"/>
              </a:ext>
            </a:extLst>
          </p:cNvPr>
          <p:cNvSpPr>
            <a:spLocks noChangeArrowheads="1"/>
          </p:cNvSpPr>
          <p:nvPr/>
        </p:nvSpPr>
        <p:spPr bwMode="auto">
          <a:xfrm>
            <a:off x="1006825" y="581464"/>
            <a:ext cx="40386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alpha val="43137"/>
                    </a:srgbClr>
                  </a:outerShdw>
                </a:effectLst>
                <a:cs typeface="Times New Roman" panose="02020603050405020304" pitchFamily="18" charset="0"/>
              </a:rPr>
              <a:t>Seven IEEE Talks</a:t>
            </a:r>
          </a:p>
        </p:txBody>
      </p:sp>
      <p:grpSp>
        <p:nvGrpSpPr>
          <p:cNvPr id="2054" name="Group 2053">
            <a:extLst>
              <a:ext uri="{FF2B5EF4-FFF2-40B4-BE49-F238E27FC236}">
                <a16:creationId xmlns:a16="http://schemas.microsoft.com/office/drawing/2014/main" id="{408744A7-EE51-41F3-B4A3-6B3B676FB3A6}"/>
              </a:ext>
            </a:extLst>
          </p:cNvPr>
          <p:cNvGrpSpPr/>
          <p:nvPr/>
        </p:nvGrpSpPr>
        <p:grpSpPr>
          <a:xfrm>
            <a:off x="2750820" y="4137664"/>
            <a:ext cx="6443254" cy="2051987"/>
            <a:chOff x="2925946" y="4376554"/>
            <a:chExt cx="6268128" cy="1813097"/>
          </a:xfrm>
        </p:grpSpPr>
        <p:pic>
          <p:nvPicPr>
            <p:cNvPr id="18" name="Picture 8" descr="https://resources.inbenta.com/finger%20me%20AI.png">
              <a:extLst>
                <a:ext uri="{FF2B5EF4-FFF2-40B4-BE49-F238E27FC236}">
                  <a16:creationId xmlns:a16="http://schemas.microsoft.com/office/drawing/2014/main" id="{748D5FFE-6756-4401-9D47-F860579314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946" y="4376554"/>
              <a:ext cx="3979838" cy="17937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09" descr="Image may contain: 1 person, indoor">
              <a:extLst>
                <a:ext uri="{FF2B5EF4-FFF2-40B4-BE49-F238E27FC236}">
                  <a16:creationId xmlns:a16="http://schemas.microsoft.com/office/drawing/2014/main" id="{25378924-4712-4DF0-B2E0-0949A0B0EFB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8062"/>
            <a:stretch/>
          </p:blipFill>
          <p:spPr bwMode="auto">
            <a:xfrm>
              <a:off x="6905783" y="4376554"/>
              <a:ext cx="2288291" cy="18130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9D15EF74-01E9-43B5-9F88-401D43A18F5B}"/>
              </a:ext>
            </a:extLst>
          </p:cNvPr>
          <p:cNvGrpSpPr/>
          <p:nvPr/>
        </p:nvGrpSpPr>
        <p:grpSpPr>
          <a:xfrm>
            <a:off x="5729068" y="-114300"/>
            <a:ext cx="3574325" cy="1691195"/>
            <a:chOff x="5029200" y="2819400"/>
            <a:chExt cx="3410537" cy="1295400"/>
          </a:xfrm>
        </p:grpSpPr>
        <p:sp>
          <p:nvSpPr>
            <p:cNvPr id="25" name="Rectangle 24">
              <a:extLst>
                <a:ext uri="{FF2B5EF4-FFF2-40B4-BE49-F238E27FC236}">
                  <a16:creationId xmlns:a16="http://schemas.microsoft.com/office/drawing/2014/main" id="{7C48B6AF-7595-4679-BF8B-2575990C5764}"/>
                </a:ext>
              </a:extLst>
            </p:cNvPr>
            <p:cNvSpPr/>
            <p:nvPr/>
          </p:nvSpPr>
          <p:spPr>
            <a:xfrm>
              <a:off x="5139516" y="2891689"/>
              <a:ext cx="3155589" cy="1209412"/>
            </a:xfrm>
            <a:prstGeom prst="rect">
              <a:avLst/>
            </a:prstGeom>
            <a:solidFill>
              <a:schemeClr val="tx1"/>
            </a:solidFill>
            <a:ln>
              <a:noFill/>
            </a:ln>
          </p:spPr>
          <p:txBody>
            <a:bodyPr wrap="square" rtlCol="0" anchor="ctr">
              <a:spAutoFit/>
            </a:bodyPr>
            <a:lstStyle/>
            <a:p>
              <a:pPr algn="l"/>
              <a:endParaRPr lang="en-CA" sz="2400" dirty="0"/>
            </a:p>
          </p:txBody>
        </p:sp>
        <p:pic>
          <p:nvPicPr>
            <p:cNvPr id="26" name="Picture 6" descr="Image result for convolutional neural network">
              <a:extLst>
                <a:ext uri="{FF2B5EF4-FFF2-40B4-BE49-F238E27FC236}">
                  <a16:creationId xmlns:a16="http://schemas.microsoft.com/office/drawing/2014/main" id="{07E9377E-9D89-43DC-A789-2D07F3DD0D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2819400"/>
              <a:ext cx="3410537"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3" name="Group 2052">
            <a:extLst>
              <a:ext uri="{FF2B5EF4-FFF2-40B4-BE49-F238E27FC236}">
                <a16:creationId xmlns:a16="http://schemas.microsoft.com/office/drawing/2014/main" id="{DB468CE7-240B-47BA-8047-0943117772AE}"/>
              </a:ext>
            </a:extLst>
          </p:cNvPr>
          <p:cNvGrpSpPr/>
          <p:nvPr/>
        </p:nvGrpSpPr>
        <p:grpSpPr>
          <a:xfrm>
            <a:off x="-91440" y="6102040"/>
            <a:ext cx="9409248" cy="861115"/>
            <a:chOff x="-91440" y="6102040"/>
            <a:chExt cx="9409248" cy="861115"/>
          </a:xfrm>
        </p:grpSpPr>
        <p:grpSp>
          <p:nvGrpSpPr>
            <p:cNvPr id="2049" name="Group 2048">
              <a:extLst>
                <a:ext uri="{FF2B5EF4-FFF2-40B4-BE49-F238E27FC236}">
                  <a16:creationId xmlns:a16="http://schemas.microsoft.com/office/drawing/2014/main" id="{C928645C-5AFB-418D-BA6C-5A1B9BBAA99C}"/>
                </a:ext>
              </a:extLst>
            </p:cNvPr>
            <p:cNvGrpSpPr/>
            <p:nvPr/>
          </p:nvGrpSpPr>
          <p:grpSpPr>
            <a:xfrm>
              <a:off x="-91440" y="6102040"/>
              <a:ext cx="9380220" cy="861115"/>
              <a:chOff x="-91440" y="6102040"/>
              <a:chExt cx="9380220" cy="861115"/>
            </a:xfrm>
          </p:grpSpPr>
          <p:grpSp>
            <p:nvGrpSpPr>
              <p:cNvPr id="16" name="Group 15">
                <a:extLst>
                  <a:ext uri="{FF2B5EF4-FFF2-40B4-BE49-F238E27FC236}">
                    <a16:creationId xmlns:a16="http://schemas.microsoft.com/office/drawing/2014/main" id="{FD7B3904-17F6-4544-BD94-EF292FCA348F}"/>
                  </a:ext>
                </a:extLst>
              </p:cNvPr>
              <p:cNvGrpSpPr/>
              <p:nvPr/>
            </p:nvGrpSpPr>
            <p:grpSpPr>
              <a:xfrm>
                <a:off x="5313" y="6102040"/>
                <a:ext cx="9283467" cy="861115"/>
                <a:chOff x="5313" y="6102040"/>
                <a:chExt cx="9283467" cy="861115"/>
              </a:xfrm>
            </p:grpSpPr>
            <p:grpSp>
              <p:nvGrpSpPr>
                <p:cNvPr id="15" name="Group 14">
                  <a:extLst>
                    <a:ext uri="{FF2B5EF4-FFF2-40B4-BE49-F238E27FC236}">
                      <a16:creationId xmlns:a16="http://schemas.microsoft.com/office/drawing/2014/main" id="{F20E3306-54FA-489B-BCD3-EA0248905C72}"/>
                    </a:ext>
                  </a:extLst>
                </p:cNvPr>
                <p:cNvGrpSpPr/>
                <p:nvPr/>
              </p:nvGrpSpPr>
              <p:grpSpPr>
                <a:xfrm>
                  <a:off x="3443394" y="6102040"/>
                  <a:ext cx="5845386" cy="861115"/>
                  <a:chOff x="3443394" y="6102040"/>
                  <a:chExt cx="5845386" cy="861115"/>
                </a:xfrm>
              </p:grpSpPr>
              <p:sp>
                <p:nvSpPr>
                  <p:cNvPr id="8" name="Rectangle 7">
                    <a:extLst>
                      <a:ext uri="{FF2B5EF4-FFF2-40B4-BE49-F238E27FC236}">
                        <a16:creationId xmlns:a16="http://schemas.microsoft.com/office/drawing/2014/main" id="{97F22CCC-9637-46F7-8D34-31B65F9EEB4F}"/>
                      </a:ext>
                    </a:extLst>
                  </p:cNvPr>
                  <p:cNvSpPr/>
                  <p:nvPr/>
                </p:nvSpPr>
                <p:spPr>
                  <a:xfrm>
                    <a:off x="3544938" y="6159478"/>
                    <a:ext cx="5743842" cy="723609"/>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pic>
                <p:nvPicPr>
                  <p:cNvPr id="3" name="Picture 2" descr="Text&#10;&#10;Description automatically generated">
                    <a:extLst>
                      <a:ext uri="{FF2B5EF4-FFF2-40B4-BE49-F238E27FC236}">
                        <a16:creationId xmlns:a16="http://schemas.microsoft.com/office/drawing/2014/main" id="{1AF2D025-7AF4-4B13-87D6-B450B9F1AD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43394" y="6102040"/>
                    <a:ext cx="2326377" cy="861115"/>
                  </a:xfrm>
                  <a:prstGeom prst="rect">
                    <a:avLst/>
                  </a:prstGeom>
                </p:spPr>
              </p:pic>
            </p:grpSp>
            <p:pic>
              <p:nvPicPr>
                <p:cNvPr id="5" name="Picture 4" descr="A picture containing company name&#10;&#10;Description automatically generated">
                  <a:extLst>
                    <a:ext uri="{FF2B5EF4-FFF2-40B4-BE49-F238E27FC236}">
                      <a16:creationId xmlns:a16="http://schemas.microsoft.com/office/drawing/2014/main" id="{81856649-9407-444E-8D04-CA05B2B7F5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7863" y="6159998"/>
                  <a:ext cx="780057" cy="731520"/>
                </a:xfrm>
                <a:prstGeom prst="rect">
                  <a:avLst/>
                </a:prstGeom>
              </p:spPr>
            </p:pic>
            <p:pic>
              <p:nvPicPr>
                <p:cNvPr id="7" name="Picture 6">
                  <a:extLst>
                    <a:ext uri="{FF2B5EF4-FFF2-40B4-BE49-F238E27FC236}">
                      <a16:creationId xmlns:a16="http://schemas.microsoft.com/office/drawing/2014/main" id="{2B84C1A3-A59C-4529-8468-17DB70375494}"/>
                    </a:ext>
                  </a:extLst>
                </p:cNvPr>
                <p:cNvPicPr>
                  <a:picLocks noChangeAspect="1"/>
                </p:cNvPicPr>
                <p:nvPr/>
              </p:nvPicPr>
              <p:blipFill>
                <a:blip r:embed="rId10"/>
                <a:stretch>
                  <a:fillRect/>
                </a:stretch>
              </p:blipFill>
              <p:spPr>
                <a:xfrm>
                  <a:off x="5313" y="6159998"/>
                  <a:ext cx="2766905" cy="731520"/>
                </a:xfrm>
                <a:prstGeom prst="rect">
                  <a:avLst/>
                </a:prstGeom>
              </p:spPr>
            </p:pic>
          </p:grpSp>
          <p:grpSp>
            <p:nvGrpSpPr>
              <p:cNvPr id="2048" name="Group 2047">
                <a:extLst>
                  <a:ext uri="{FF2B5EF4-FFF2-40B4-BE49-F238E27FC236}">
                    <a16:creationId xmlns:a16="http://schemas.microsoft.com/office/drawing/2014/main" id="{9AC444AE-7B5A-4EAD-8C82-C875EF2193BA}"/>
                  </a:ext>
                </a:extLst>
              </p:cNvPr>
              <p:cNvGrpSpPr/>
              <p:nvPr/>
            </p:nvGrpSpPr>
            <p:grpSpPr>
              <a:xfrm>
                <a:off x="-91440" y="6158132"/>
                <a:ext cx="9326880" cy="692248"/>
                <a:chOff x="-91440" y="6158132"/>
                <a:chExt cx="9326880" cy="692248"/>
              </a:xfrm>
            </p:grpSpPr>
            <p:cxnSp>
              <p:nvCxnSpPr>
                <p:cNvPr id="13" name="Straight Connector 12">
                  <a:extLst>
                    <a:ext uri="{FF2B5EF4-FFF2-40B4-BE49-F238E27FC236}">
                      <a16:creationId xmlns:a16="http://schemas.microsoft.com/office/drawing/2014/main" id="{FF3B1B88-6870-4979-8566-1F2E06D4A384}"/>
                    </a:ext>
                  </a:extLst>
                </p:cNvPr>
                <p:cNvCxnSpPr>
                  <a:cxnSpLocks/>
                </p:cNvCxnSpPr>
                <p:nvPr/>
              </p:nvCxnSpPr>
              <p:spPr bwMode="auto">
                <a:xfrm>
                  <a:off x="275082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50C44910-C3B6-4C44-812D-649BC4A66557}"/>
                    </a:ext>
                  </a:extLst>
                </p:cNvPr>
                <p:cNvCxnSpPr>
                  <a:cxnSpLocks/>
                </p:cNvCxnSpPr>
                <p:nvPr/>
              </p:nvCxnSpPr>
              <p:spPr bwMode="auto">
                <a:xfrm>
                  <a:off x="355854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EB3878E4-DAA5-48AF-8C15-EC57C800926E}"/>
                    </a:ext>
                  </a:extLst>
                </p:cNvPr>
                <p:cNvCxnSpPr>
                  <a:cxnSpLocks/>
                </p:cNvCxnSpPr>
                <p:nvPr/>
              </p:nvCxnSpPr>
              <p:spPr bwMode="auto">
                <a:xfrm>
                  <a:off x="571500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2A63451C-0FF3-44DD-85D4-3C114F470A63}"/>
                    </a:ext>
                  </a:extLst>
                </p:cNvPr>
                <p:cNvCxnSpPr>
                  <a:cxnSpLocks/>
                </p:cNvCxnSpPr>
                <p:nvPr/>
              </p:nvCxnSpPr>
              <p:spPr bwMode="auto">
                <a:xfrm>
                  <a:off x="220980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EF20A831-500C-494E-BDB0-33DA40EE5E28}"/>
                    </a:ext>
                  </a:extLst>
                </p:cNvPr>
                <p:cNvCxnSpPr>
                  <a:cxnSpLocks/>
                </p:cNvCxnSpPr>
                <p:nvPr/>
              </p:nvCxnSpPr>
              <p:spPr bwMode="auto">
                <a:xfrm rot="5400000">
                  <a:off x="4572000" y="1494692"/>
                  <a:ext cx="0" cy="9326880"/>
                </a:xfrm>
                <a:prstGeom prst="line">
                  <a:avLst/>
                </a:prstGeom>
                <a:noFill/>
                <a:ln w="12700" cap="sq" cmpd="sng" algn="ctr">
                  <a:solidFill>
                    <a:schemeClr val="tx1">
                      <a:lumMod val="65000"/>
                    </a:schemeClr>
                  </a:solidFill>
                  <a:prstDash val="solid"/>
                  <a:round/>
                  <a:headEnd type="none" w="med" len="med"/>
                  <a:tailEnd type="none" w="med" len="med"/>
                </a:ln>
                <a:effectLst/>
              </p:spPr>
            </p:cxnSp>
          </p:grpSp>
        </p:grpSp>
        <p:sp>
          <p:nvSpPr>
            <p:cNvPr id="20" name="Rectangle 19">
              <a:extLst>
                <a:ext uri="{FF2B5EF4-FFF2-40B4-BE49-F238E27FC236}">
                  <a16:creationId xmlns:a16="http://schemas.microsoft.com/office/drawing/2014/main" id="{A71C621E-FDE2-4693-B567-E86F0A468B9B}"/>
                </a:ext>
              </a:extLst>
            </p:cNvPr>
            <p:cNvSpPr/>
            <p:nvPr/>
          </p:nvSpPr>
          <p:spPr>
            <a:xfrm>
              <a:off x="5691734" y="6154056"/>
              <a:ext cx="3626074" cy="707886"/>
            </a:xfrm>
            <a:prstGeom prst="rect">
              <a:avLst/>
            </a:prstGeom>
          </p:spPr>
          <p:txBody>
            <a:bodyPr wrap="square">
              <a:spAutoFit/>
            </a:bodyPr>
            <a:lstStyle/>
            <a:p>
              <a:pPr algn="ctr"/>
              <a:r>
                <a:rPr lang="en-US" sz="2000" dirty="0">
                  <a:solidFill>
                    <a:srgbClr val="FF00FF"/>
                  </a:solidFill>
                  <a:effectLst/>
                  <a:cs typeface="Times New Roman" panose="02020603050405020304" pitchFamily="18" charset="0"/>
                </a:rPr>
                <a:t>Jeff Edmonds, Comp. Sci</a:t>
              </a:r>
              <a:r>
                <a:rPr lang="en-CA" sz="2000" dirty="0">
                  <a:solidFill>
                    <a:srgbClr val="FF00FF"/>
                  </a:solidFill>
                  <a:effectLst/>
                  <a:cs typeface="Times New Roman" panose="02020603050405020304" pitchFamily="18" charset="0"/>
                </a:rPr>
                <a:t>.</a:t>
              </a:r>
              <a:endParaRPr lang="en-US" sz="2000" dirty="0">
                <a:solidFill>
                  <a:srgbClr val="FF00FF"/>
                </a:solidFill>
                <a:effectLst/>
                <a:cs typeface="Times New Roman" panose="02020603050405020304" pitchFamily="18" charset="0"/>
              </a:endParaRPr>
            </a:p>
            <a:p>
              <a:pPr algn="ctr"/>
              <a:r>
                <a:rPr lang="en-CA" sz="2000" dirty="0">
                  <a:solidFill>
                    <a:srgbClr val="FF00FF"/>
                  </a:solidFill>
                </a:rPr>
                <a:t>www.eecs.yorku.ca/~jeff/courses</a:t>
              </a:r>
            </a:p>
          </p:txBody>
        </p:sp>
      </p:grpSp>
      <p:sp>
        <p:nvSpPr>
          <p:cNvPr id="33" name="TextBox 32">
            <a:extLst>
              <a:ext uri="{FF2B5EF4-FFF2-40B4-BE49-F238E27FC236}">
                <a16:creationId xmlns:a16="http://schemas.microsoft.com/office/drawing/2014/main" id="{C4961F67-58CD-444A-995E-4C1768C516AB}"/>
              </a:ext>
            </a:extLst>
          </p:cNvPr>
          <p:cNvSpPr txBox="1"/>
          <p:nvPr/>
        </p:nvSpPr>
        <p:spPr bwMode="auto">
          <a:xfrm>
            <a:off x="132895" y="1510735"/>
            <a:ext cx="1106850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r>
              <a:rPr lang="en-US" sz="2400" b="0" i="0" dirty="0">
                <a:effectLst/>
                <a:latin typeface="Times New Roman" panose="02020603050405020304" pitchFamily="18" charset="0"/>
              </a:rPr>
              <a:t>1: </a:t>
            </a:r>
            <a:r>
              <a:rPr lang="en-US" sz="2400" dirty="0"/>
              <a:t>Introduction to Machine Learning</a:t>
            </a:r>
            <a:r>
              <a:rPr lang="en-US" sz="2400" b="0" i="0" dirty="0">
                <a:effectLst/>
                <a:latin typeface="Times New Roman" panose="02020603050405020304" pitchFamily="18" charset="0"/>
              </a:rPr>
              <a:t> </a:t>
            </a:r>
          </a:p>
          <a:p>
            <a:r>
              <a:rPr lang="en-US" sz="2400" b="0" i="0" dirty="0">
                <a:effectLst/>
                <a:latin typeface="Times New Roman" panose="02020603050405020304" pitchFamily="18" charset="0"/>
              </a:rPr>
              <a:t>2: </a:t>
            </a:r>
            <a:r>
              <a:rPr lang="en-US" sz="2400" dirty="0"/>
              <a:t>Algebra Review</a:t>
            </a:r>
            <a:br>
              <a:rPr lang="en-US" sz="2400" dirty="0"/>
            </a:br>
            <a:r>
              <a:rPr lang="en-US" sz="2400" b="0" i="0" dirty="0">
                <a:effectLst/>
                <a:latin typeface="Times New Roman" panose="02020603050405020304" pitchFamily="18" charset="0"/>
              </a:rPr>
              <a:t>3: </a:t>
            </a:r>
            <a:r>
              <a:rPr lang="en-US" sz="2400" dirty="0"/>
              <a:t>Generalizing from Training Data</a:t>
            </a:r>
            <a:r>
              <a:rPr lang="en-US" sz="2400" b="0" i="0" dirty="0">
                <a:effectLst/>
                <a:latin typeface="Times New Roman" panose="02020603050405020304" pitchFamily="18" charset="0"/>
              </a:rPr>
              <a:t> </a:t>
            </a:r>
          </a:p>
          <a:p>
            <a:r>
              <a:rPr lang="en-US" sz="2400" b="0" i="0" dirty="0">
                <a:effectLst/>
                <a:latin typeface="Times New Roman" panose="02020603050405020304" pitchFamily="18" charset="0"/>
              </a:rPr>
              <a:t>4: </a:t>
            </a:r>
            <a:r>
              <a:rPr lang="en-US" sz="2400" dirty="0"/>
              <a:t>Reinforcement Learning Game Tree / Markoff Chains</a:t>
            </a:r>
            <a:endParaRPr lang="en-US" sz="2400" b="0" i="0" dirty="0">
              <a:effectLst/>
              <a:latin typeface="Times New Roman" panose="02020603050405020304" pitchFamily="18" charset="0"/>
            </a:endParaRPr>
          </a:p>
          <a:p>
            <a:r>
              <a:rPr lang="en-US" sz="2400" b="0" i="0" dirty="0">
                <a:effectLst/>
                <a:latin typeface="Times New Roman" panose="02020603050405020304" pitchFamily="18" charset="0"/>
              </a:rPr>
              <a:t>5: </a:t>
            </a:r>
            <a:r>
              <a:rPr lang="en-US" sz="2400" dirty="0"/>
              <a:t>Dimension Reduction &amp; Maximum Likelihood</a:t>
            </a:r>
            <a:br>
              <a:rPr lang="en-US" sz="2400" dirty="0"/>
            </a:br>
            <a:r>
              <a:rPr lang="en-US" sz="2400" b="0" i="0" dirty="0">
                <a:effectLst/>
                <a:latin typeface="Times New Roman" panose="02020603050405020304" pitchFamily="18" charset="0"/>
              </a:rPr>
              <a:t>6: </a:t>
            </a:r>
            <a:r>
              <a:rPr lang="en-US" sz="2400" dirty="0"/>
              <a:t>Generative Adversarial Networks</a:t>
            </a:r>
            <a:br>
              <a:rPr lang="en-US" sz="2400" dirty="0"/>
            </a:br>
            <a:r>
              <a:rPr lang="en-US" sz="2400" b="0" i="0" dirty="0">
                <a:effectLst/>
                <a:latin typeface="Times New Roman" panose="02020603050405020304" pitchFamily="18" charset="0"/>
              </a:rPr>
              <a:t>7: </a:t>
            </a:r>
            <a:r>
              <a:rPr lang="en-US" sz="2400" dirty="0"/>
              <a:t>Ethics</a:t>
            </a:r>
          </a:p>
        </p:txBody>
      </p:sp>
    </p:spTree>
    <p:extLst>
      <p:ext uri="{BB962C8B-B14F-4D97-AF65-F5344CB8AC3E}">
        <p14:creationId xmlns:p14="http://schemas.microsoft.com/office/powerpoint/2010/main" val="18941427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B65D05-029D-C99F-9BF0-7A076A4EC476}"/>
              </a:ext>
            </a:extLst>
          </p:cNvPr>
          <p:cNvPicPr>
            <a:picLocks noChangeAspect="1"/>
          </p:cNvPicPr>
          <p:nvPr/>
        </p:nvPicPr>
        <p:blipFill>
          <a:blip r:embed="rId2"/>
          <a:stretch>
            <a:fillRect/>
          </a:stretch>
        </p:blipFill>
        <p:spPr>
          <a:xfrm>
            <a:off x="361950" y="304800"/>
            <a:ext cx="8420100" cy="6248400"/>
          </a:xfrm>
          <a:prstGeom prst="rect">
            <a:avLst/>
          </a:prstGeom>
        </p:spPr>
      </p:pic>
    </p:spTree>
    <p:extLst>
      <p:ext uri="{BB962C8B-B14F-4D97-AF65-F5344CB8AC3E}">
        <p14:creationId xmlns:p14="http://schemas.microsoft.com/office/powerpoint/2010/main" val="103718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dirty="0">
                <a:solidFill>
                  <a:schemeClr val="tx2"/>
                </a:solidFill>
              </a:rPr>
              <a:t>2: Algebra Review</a:t>
            </a:r>
            <a:endParaRPr lang="en-US" sz="3600" b="1" dirty="0">
              <a:solidFill>
                <a:schemeClr val="tx2"/>
              </a:solidFill>
              <a:effectLst>
                <a:outerShdw blurRad="38100" dist="38100" dir="2700000" algn="tl">
                  <a:srgbClr val="000000"/>
                </a:outerShdw>
              </a:effectLst>
              <a:cs typeface="+mn-cs"/>
            </a:endParaRPr>
          </a:p>
        </p:txBody>
      </p:sp>
      <p:grpSp>
        <p:nvGrpSpPr>
          <p:cNvPr id="21" name="Group 20">
            <a:extLst>
              <a:ext uri="{FF2B5EF4-FFF2-40B4-BE49-F238E27FC236}">
                <a16:creationId xmlns:a16="http://schemas.microsoft.com/office/drawing/2014/main" id="{F7D86B64-1379-4993-9C0C-8A9602FFF001}"/>
              </a:ext>
            </a:extLst>
          </p:cNvPr>
          <p:cNvGrpSpPr/>
          <p:nvPr/>
        </p:nvGrpSpPr>
        <p:grpSpPr>
          <a:xfrm>
            <a:off x="0" y="459239"/>
            <a:ext cx="5652636" cy="4600575"/>
            <a:chOff x="1182234" y="555625"/>
            <a:chExt cx="5652636" cy="4600575"/>
          </a:xfrm>
        </p:grpSpPr>
        <p:sp>
          <p:nvSpPr>
            <p:cNvPr id="19" name="Rectangle 18">
              <a:extLst>
                <a:ext uri="{FF2B5EF4-FFF2-40B4-BE49-F238E27FC236}">
                  <a16:creationId xmlns:a16="http://schemas.microsoft.com/office/drawing/2014/main" id="{14DC558C-47C7-4B13-B98D-09D6638CD7EF}"/>
                </a:ext>
              </a:extLst>
            </p:cNvPr>
            <p:cNvSpPr/>
            <p:nvPr/>
          </p:nvSpPr>
          <p:spPr>
            <a:xfrm>
              <a:off x="1182234" y="555625"/>
              <a:ext cx="5652636" cy="4600575"/>
            </a:xfrm>
            <a:prstGeom prst="rect">
              <a:avLst/>
            </a:prstGeom>
            <a:solidFill>
              <a:schemeClr val="tx1"/>
            </a:solidFill>
            <a:ln w="25400">
              <a:solidFill>
                <a:schemeClr val="tx1"/>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pic>
          <p:nvPicPr>
            <p:cNvPr id="5" name="Picture 4">
              <a:extLst>
                <a:ext uri="{FF2B5EF4-FFF2-40B4-BE49-F238E27FC236}">
                  <a16:creationId xmlns:a16="http://schemas.microsoft.com/office/drawing/2014/main" id="{7236B36C-F2D9-4C6B-B55E-BA250F30A9A7}"/>
                </a:ext>
              </a:extLst>
            </p:cNvPr>
            <p:cNvPicPr>
              <a:picLocks noChangeAspect="1"/>
            </p:cNvPicPr>
            <p:nvPr/>
          </p:nvPicPr>
          <p:blipFill>
            <a:blip r:embed="rId2"/>
            <a:stretch>
              <a:fillRect/>
            </a:stretch>
          </p:blipFill>
          <p:spPr>
            <a:xfrm>
              <a:off x="1258434" y="636587"/>
              <a:ext cx="5543550" cy="4476750"/>
            </a:xfrm>
            <a:prstGeom prst="rect">
              <a:avLst/>
            </a:prstGeom>
          </p:spPr>
        </p:pic>
      </p:grpSp>
      <p:grpSp>
        <p:nvGrpSpPr>
          <p:cNvPr id="25" name="Group 24">
            <a:extLst>
              <a:ext uri="{FF2B5EF4-FFF2-40B4-BE49-F238E27FC236}">
                <a16:creationId xmlns:a16="http://schemas.microsoft.com/office/drawing/2014/main" id="{E1ABF528-E627-4155-A928-AB89F6CC18FB}"/>
              </a:ext>
            </a:extLst>
          </p:cNvPr>
          <p:cNvGrpSpPr/>
          <p:nvPr/>
        </p:nvGrpSpPr>
        <p:grpSpPr>
          <a:xfrm>
            <a:off x="685800" y="911225"/>
            <a:ext cx="6153150" cy="4629150"/>
            <a:chOff x="4057650" y="66322"/>
            <a:chExt cx="6153150" cy="4629150"/>
          </a:xfrm>
        </p:grpSpPr>
        <p:sp>
          <p:nvSpPr>
            <p:cNvPr id="20" name="Rectangle 19">
              <a:extLst>
                <a:ext uri="{FF2B5EF4-FFF2-40B4-BE49-F238E27FC236}">
                  <a16:creationId xmlns:a16="http://schemas.microsoft.com/office/drawing/2014/main" id="{2981125B-F38D-4BCC-A92D-07391F9BE1E7}"/>
                </a:ext>
              </a:extLst>
            </p:cNvPr>
            <p:cNvSpPr/>
            <p:nvPr/>
          </p:nvSpPr>
          <p:spPr>
            <a:xfrm>
              <a:off x="4057650" y="66322"/>
              <a:ext cx="6153150" cy="4629150"/>
            </a:xfrm>
            <a:prstGeom prst="rect">
              <a:avLst/>
            </a:prstGeom>
            <a:solidFill>
              <a:schemeClr val="tx1"/>
            </a:solidFill>
            <a:ln w="25400">
              <a:solidFill>
                <a:schemeClr val="tx1"/>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pic>
          <p:nvPicPr>
            <p:cNvPr id="9" name="Picture 8">
              <a:extLst>
                <a:ext uri="{FF2B5EF4-FFF2-40B4-BE49-F238E27FC236}">
                  <a16:creationId xmlns:a16="http://schemas.microsoft.com/office/drawing/2014/main" id="{8B9DF095-8C46-4F4E-8291-D174B6B128AE}"/>
                </a:ext>
              </a:extLst>
            </p:cNvPr>
            <p:cNvPicPr>
              <a:picLocks noChangeAspect="1"/>
            </p:cNvPicPr>
            <p:nvPr/>
          </p:nvPicPr>
          <p:blipFill>
            <a:blip r:embed="rId3"/>
            <a:stretch>
              <a:fillRect/>
            </a:stretch>
          </p:blipFill>
          <p:spPr>
            <a:xfrm>
              <a:off x="4167354" y="128234"/>
              <a:ext cx="5924550" cy="4476750"/>
            </a:xfrm>
            <a:prstGeom prst="rect">
              <a:avLst/>
            </a:prstGeom>
          </p:spPr>
        </p:pic>
      </p:grpSp>
      <p:grpSp>
        <p:nvGrpSpPr>
          <p:cNvPr id="30" name="Group 29">
            <a:extLst>
              <a:ext uri="{FF2B5EF4-FFF2-40B4-BE49-F238E27FC236}">
                <a16:creationId xmlns:a16="http://schemas.microsoft.com/office/drawing/2014/main" id="{4C738A92-5DDD-4B13-968A-4DB4FD77740A}"/>
              </a:ext>
            </a:extLst>
          </p:cNvPr>
          <p:cNvGrpSpPr/>
          <p:nvPr/>
        </p:nvGrpSpPr>
        <p:grpSpPr>
          <a:xfrm>
            <a:off x="1295400" y="1328286"/>
            <a:ext cx="6366813" cy="4875719"/>
            <a:chOff x="8038614" y="1447800"/>
            <a:chExt cx="6366813" cy="4875719"/>
          </a:xfrm>
        </p:grpSpPr>
        <p:sp>
          <p:nvSpPr>
            <p:cNvPr id="29" name="Rectangle 28">
              <a:extLst>
                <a:ext uri="{FF2B5EF4-FFF2-40B4-BE49-F238E27FC236}">
                  <a16:creationId xmlns:a16="http://schemas.microsoft.com/office/drawing/2014/main" id="{9978D534-83BC-4105-89D8-03C137422E50}"/>
                </a:ext>
              </a:extLst>
            </p:cNvPr>
            <p:cNvSpPr/>
            <p:nvPr/>
          </p:nvSpPr>
          <p:spPr>
            <a:xfrm>
              <a:off x="8038614" y="1447800"/>
              <a:ext cx="6366813" cy="4875719"/>
            </a:xfrm>
            <a:prstGeom prst="rect">
              <a:avLst/>
            </a:prstGeom>
            <a:solidFill>
              <a:schemeClr val="tx1"/>
            </a:solidFill>
            <a:ln w="25400">
              <a:solidFill>
                <a:schemeClr val="tx1"/>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pic>
          <p:nvPicPr>
            <p:cNvPr id="15" name="Picture 14">
              <a:extLst>
                <a:ext uri="{FF2B5EF4-FFF2-40B4-BE49-F238E27FC236}">
                  <a16:creationId xmlns:a16="http://schemas.microsoft.com/office/drawing/2014/main" id="{543D17C0-D6A7-460F-8199-C6FFA9C551C1}"/>
                </a:ext>
              </a:extLst>
            </p:cNvPr>
            <p:cNvPicPr>
              <a:picLocks noChangeAspect="1"/>
            </p:cNvPicPr>
            <p:nvPr/>
          </p:nvPicPr>
          <p:blipFill>
            <a:blip r:embed="rId4"/>
            <a:stretch>
              <a:fillRect/>
            </a:stretch>
          </p:blipFill>
          <p:spPr>
            <a:xfrm>
              <a:off x="8142476" y="1548267"/>
              <a:ext cx="6153150" cy="4629150"/>
            </a:xfrm>
            <a:prstGeom prst="rect">
              <a:avLst/>
            </a:prstGeom>
          </p:spPr>
        </p:pic>
      </p:grpSp>
      <p:grpSp>
        <p:nvGrpSpPr>
          <p:cNvPr id="31" name="Group 30">
            <a:extLst>
              <a:ext uri="{FF2B5EF4-FFF2-40B4-BE49-F238E27FC236}">
                <a16:creationId xmlns:a16="http://schemas.microsoft.com/office/drawing/2014/main" id="{44BDA522-91A3-4990-8166-2F539BB68B64}"/>
              </a:ext>
            </a:extLst>
          </p:cNvPr>
          <p:cNvGrpSpPr/>
          <p:nvPr/>
        </p:nvGrpSpPr>
        <p:grpSpPr>
          <a:xfrm>
            <a:off x="2635491" y="1808847"/>
            <a:ext cx="6395844" cy="4875719"/>
            <a:chOff x="7886214" y="5396766"/>
            <a:chExt cx="6395844" cy="4875719"/>
          </a:xfrm>
        </p:grpSpPr>
        <p:sp>
          <p:nvSpPr>
            <p:cNvPr id="27" name="Rectangle 26">
              <a:extLst>
                <a:ext uri="{FF2B5EF4-FFF2-40B4-BE49-F238E27FC236}">
                  <a16:creationId xmlns:a16="http://schemas.microsoft.com/office/drawing/2014/main" id="{DDCC18D6-B6A6-4666-99AA-C00B2D98D497}"/>
                </a:ext>
              </a:extLst>
            </p:cNvPr>
            <p:cNvSpPr/>
            <p:nvPr/>
          </p:nvSpPr>
          <p:spPr>
            <a:xfrm>
              <a:off x="7886214" y="5396766"/>
              <a:ext cx="6395844" cy="4875719"/>
            </a:xfrm>
            <a:prstGeom prst="rect">
              <a:avLst/>
            </a:prstGeom>
            <a:solidFill>
              <a:schemeClr val="tx1"/>
            </a:solidFill>
            <a:ln w="25400">
              <a:solidFill>
                <a:schemeClr val="tx1"/>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pic>
          <p:nvPicPr>
            <p:cNvPr id="18" name="Picture 17">
              <a:extLst>
                <a:ext uri="{FF2B5EF4-FFF2-40B4-BE49-F238E27FC236}">
                  <a16:creationId xmlns:a16="http://schemas.microsoft.com/office/drawing/2014/main" id="{96A48BC5-5A5B-4EB5-87D1-2A259ACFD502}"/>
                </a:ext>
              </a:extLst>
            </p:cNvPr>
            <p:cNvPicPr>
              <a:picLocks noChangeAspect="1"/>
            </p:cNvPicPr>
            <p:nvPr/>
          </p:nvPicPr>
          <p:blipFill>
            <a:blip r:embed="rId5"/>
            <a:stretch>
              <a:fillRect/>
            </a:stretch>
          </p:blipFill>
          <p:spPr>
            <a:xfrm>
              <a:off x="8009583" y="5519058"/>
              <a:ext cx="6162675" cy="4600575"/>
            </a:xfrm>
            <a:prstGeom prst="rect">
              <a:avLst/>
            </a:prstGeom>
          </p:spPr>
        </p:pic>
      </p:grpSp>
    </p:spTree>
    <p:extLst>
      <p:ext uri="{BB962C8B-B14F-4D97-AF65-F5344CB8AC3E}">
        <p14:creationId xmlns:p14="http://schemas.microsoft.com/office/powerpoint/2010/main" val="381784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ChangeArrowheads="1"/>
          </p:cNvSpPr>
          <p:nvPr/>
        </p:nvSpPr>
        <p:spPr bwMode="auto">
          <a:xfrm>
            <a:off x="228600" y="-304800"/>
            <a:ext cx="8915400" cy="1143000"/>
          </a:xfrm>
          <a:prstGeom prst="rect">
            <a:avLst/>
          </a:prstGeom>
          <a:noFill/>
          <a:ln w="9525">
            <a:noFill/>
            <a:miter lim="800000"/>
            <a:headEnd/>
            <a:tailEnd/>
          </a:ln>
          <a:effectLst/>
        </p:spPr>
        <p:txBody>
          <a:bodyPr anchor="ctr"/>
          <a:lstStyle/>
          <a:p>
            <a:pPr algn="ctr" eaLnBrk="0" hangingPunct="0">
              <a:defRPr/>
            </a:pPr>
            <a:r>
              <a:rPr lang="en-US" sz="3600" dirty="0">
                <a:solidFill>
                  <a:schemeClr val="tx2"/>
                </a:solidFill>
              </a:rPr>
              <a:t>3: Generalizing from Training Data</a:t>
            </a:r>
            <a:endParaRPr lang="en-US" sz="3600" b="1" dirty="0">
              <a:solidFill>
                <a:schemeClr val="tx2"/>
              </a:solidFill>
              <a:effectLst>
                <a:outerShdw blurRad="38100" dist="38100" dir="2700000" algn="tl">
                  <a:srgbClr val="000000"/>
                </a:outerShdw>
              </a:effectLst>
              <a:cs typeface="+mn-cs"/>
            </a:endParaRPr>
          </a:p>
        </p:txBody>
      </p:sp>
      <p:grpSp>
        <p:nvGrpSpPr>
          <p:cNvPr id="52" name="Group 51">
            <a:extLst>
              <a:ext uri="{FF2B5EF4-FFF2-40B4-BE49-F238E27FC236}">
                <a16:creationId xmlns:a16="http://schemas.microsoft.com/office/drawing/2014/main" id="{30D5E977-66EF-49E1-AE92-66DA19E697A4}"/>
              </a:ext>
            </a:extLst>
          </p:cNvPr>
          <p:cNvGrpSpPr/>
          <p:nvPr/>
        </p:nvGrpSpPr>
        <p:grpSpPr>
          <a:xfrm>
            <a:off x="-304800" y="228600"/>
            <a:ext cx="9677400" cy="6553200"/>
            <a:chOff x="-76200" y="228600"/>
            <a:chExt cx="9677400" cy="6553200"/>
          </a:xfrm>
        </p:grpSpPr>
        <p:grpSp>
          <p:nvGrpSpPr>
            <p:cNvPr id="53" name="Group 52">
              <a:extLst>
                <a:ext uri="{FF2B5EF4-FFF2-40B4-BE49-F238E27FC236}">
                  <a16:creationId xmlns:a16="http://schemas.microsoft.com/office/drawing/2014/main" id="{9C3C0022-F51C-4719-A482-9D8DC39E8440}"/>
                </a:ext>
              </a:extLst>
            </p:cNvPr>
            <p:cNvGrpSpPr/>
            <p:nvPr/>
          </p:nvGrpSpPr>
          <p:grpSpPr>
            <a:xfrm>
              <a:off x="-76200" y="228600"/>
              <a:ext cx="9677400" cy="4495800"/>
              <a:chOff x="-76200" y="228600"/>
              <a:chExt cx="9677400" cy="4495800"/>
            </a:xfrm>
          </p:grpSpPr>
          <p:cxnSp>
            <p:nvCxnSpPr>
              <p:cNvPr id="121" name="Straight Connector 120">
                <a:extLst>
                  <a:ext uri="{FF2B5EF4-FFF2-40B4-BE49-F238E27FC236}">
                    <a16:creationId xmlns:a16="http://schemas.microsoft.com/office/drawing/2014/main" id="{F927F754-DC6C-4C88-AD58-3A494EF599CA}"/>
                  </a:ext>
                </a:extLst>
              </p:cNvPr>
              <p:cNvCxnSpPr/>
              <p:nvPr/>
            </p:nvCxnSpPr>
            <p:spPr bwMode="auto">
              <a:xfrm>
                <a:off x="438242" y="228600"/>
                <a:ext cx="0" cy="3979545"/>
              </a:xfrm>
              <a:prstGeom prst="line">
                <a:avLst/>
              </a:prstGeom>
              <a:noFill/>
              <a:ln w="25400" cap="sq" cmpd="sng" algn="ctr">
                <a:solidFill>
                  <a:schemeClr val="accent1"/>
                </a:solidFill>
                <a:prstDash val="solid"/>
                <a:round/>
                <a:headEnd type="none" w="med" len="med"/>
                <a:tailEnd type="none" w="med" len="med"/>
              </a:ln>
              <a:effectLst/>
            </p:spPr>
          </p:cxnSp>
          <p:sp>
            <p:nvSpPr>
              <p:cNvPr id="122" name="Rectangle 121">
                <a:extLst>
                  <a:ext uri="{FF2B5EF4-FFF2-40B4-BE49-F238E27FC236}">
                    <a16:creationId xmlns:a16="http://schemas.microsoft.com/office/drawing/2014/main" id="{5797DD10-E8BC-4915-AF11-DDBEEF407FDC}"/>
                  </a:ext>
                </a:extLst>
              </p:cNvPr>
              <p:cNvSpPr/>
              <p:nvPr/>
            </p:nvSpPr>
            <p:spPr>
              <a:xfrm rot="16200000">
                <a:off x="-695394" y="1990794"/>
                <a:ext cx="1761608" cy="523220"/>
              </a:xfrm>
              <a:prstGeom prst="rect">
                <a:avLst/>
              </a:prstGeom>
            </p:spPr>
            <p:txBody>
              <a:bodyPr wrap="square">
                <a:spAutoFit/>
              </a:bodyPr>
              <a:lstStyle/>
              <a:p>
                <a:pPr marL="285750" algn="ctr"/>
                <a:r>
                  <a:rPr lang="en-CA" altLang="en-US" dirty="0">
                    <a:solidFill>
                      <a:schemeClr val="accent1"/>
                    </a:solidFill>
                    <a:cs typeface="Times New Roman" panose="02020603050405020304" pitchFamily="18" charset="0"/>
                    <a:sym typeface="Symbol" panose="05050102010706020507" pitchFamily="18" charset="2"/>
                  </a:rPr>
                  <a:t>%</a:t>
                </a:r>
                <a:r>
                  <a:rPr lang="en-CA" altLang="en-US" dirty="0">
                    <a:cs typeface="Times New Roman" panose="02020603050405020304" pitchFamily="18" charset="0"/>
                    <a:sym typeface="Symbol" panose="05050102010706020507" pitchFamily="18" charset="2"/>
                  </a:rPr>
                  <a:t> </a:t>
                </a:r>
                <a:r>
                  <a:rPr lang="en-CA" altLang="en-US" dirty="0">
                    <a:solidFill>
                      <a:schemeClr val="accent1"/>
                    </a:solidFill>
                    <a:cs typeface="Times New Roman" panose="02020603050405020304" pitchFamily="18" charset="0"/>
                    <a:sym typeface="Symbol" panose="05050102010706020507" pitchFamily="18" charset="2"/>
                  </a:rPr>
                  <a:t>Errors</a:t>
                </a:r>
              </a:p>
            </p:txBody>
          </p:sp>
          <p:cxnSp>
            <p:nvCxnSpPr>
              <p:cNvPr id="123" name="Straight Connector 122">
                <a:extLst>
                  <a:ext uri="{FF2B5EF4-FFF2-40B4-BE49-F238E27FC236}">
                    <a16:creationId xmlns:a16="http://schemas.microsoft.com/office/drawing/2014/main" id="{A0CA9F3F-65A4-488A-9806-BB12FC6D0FFC}"/>
                  </a:ext>
                </a:extLst>
              </p:cNvPr>
              <p:cNvCxnSpPr/>
              <p:nvPr/>
            </p:nvCxnSpPr>
            <p:spPr bwMode="auto">
              <a:xfrm flipH="1">
                <a:off x="457200" y="4230707"/>
                <a:ext cx="8077200" cy="0"/>
              </a:xfrm>
              <a:prstGeom prst="line">
                <a:avLst/>
              </a:prstGeom>
              <a:noFill/>
              <a:ln w="25400" cap="sq" cmpd="sng" algn="ctr">
                <a:solidFill>
                  <a:schemeClr val="accent1"/>
                </a:solidFill>
                <a:prstDash val="solid"/>
                <a:round/>
                <a:headEnd type="none" w="med" len="med"/>
                <a:tailEnd type="none" w="med" len="med"/>
              </a:ln>
              <a:effectLst/>
            </p:spPr>
          </p:cxnSp>
          <p:sp>
            <p:nvSpPr>
              <p:cNvPr id="124" name="Freeform 33">
                <a:extLst>
                  <a:ext uri="{FF2B5EF4-FFF2-40B4-BE49-F238E27FC236}">
                    <a16:creationId xmlns:a16="http://schemas.microsoft.com/office/drawing/2014/main" id="{1FF729AD-1CE6-4A97-A409-EABC19A6DEA6}"/>
                  </a:ext>
                </a:extLst>
              </p:cNvPr>
              <p:cNvSpPr/>
              <p:nvPr/>
            </p:nvSpPr>
            <p:spPr>
              <a:xfrm>
                <a:off x="885825" y="971550"/>
                <a:ext cx="7212330" cy="3240405"/>
              </a:xfrm>
              <a:custGeom>
                <a:avLst/>
                <a:gdLst>
                  <a:gd name="connsiteX0" fmla="*/ 0 w 7212330"/>
                  <a:gd name="connsiteY0" fmla="*/ 0 h 3240405"/>
                  <a:gd name="connsiteX1" fmla="*/ 3543300 w 7212330"/>
                  <a:gd name="connsiteY1" fmla="*/ 2537460 h 3240405"/>
                  <a:gd name="connsiteX2" fmla="*/ 7212330 w 7212330"/>
                  <a:gd name="connsiteY2" fmla="*/ 3240405 h 3240405"/>
                </a:gdLst>
                <a:ahLst/>
                <a:cxnLst>
                  <a:cxn ang="0">
                    <a:pos x="connsiteX0" y="connsiteY0"/>
                  </a:cxn>
                  <a:cxn ang="0">
                    <a:pos x="connsiteX1" y="connsiteY1"/>
                  </a:cxn>
                  <a:cxn ang="0">
                    <a:pos x="connsiteX2" y="connsiteY2"/>
                  </a:cxn>
                </a:cxnLst>
                <a:rect l="l" t="t" r="r" b="b"/>
                <a:pathLst>
                  <a:path w="7212330" h="3240405">
                    <a:moveTo>
                      <a:pt x="0" y="0"/>
                    </a:moveTo>
                    <a:cubicBezTo>
                      <a:pt x="1170622" y="998696"/>
                      <a:pt x="2341245" y="1997393"/>
                      <a:pt x="3543300" y="2537460"/>
                    </a:cubicBezTo>
                    <a:cubicBezTo>
                      <a:pt x="4745355" y="3077527"/>
                      <a:pt x="5978842" y="3158966"/>
                      <a:pt x="7212330" y="3240405"/>
                    </a:cubicBezTo>
                  </a:path>
                </a:pathLst>
              </a:custGeom>
              <a:noFill/>
              <a:ln>
                <a:solidFill>
                  <a:schemeClr val="accent1"/>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mc:AlternateContent xmlns:mc="http://schemas.openxmlformats.org/markup-compatibility/2006" xmlns:a14="http://schemas.microsoft.com/office/drawing/2010/main">
            <mc:Choice Requires="a14">
              <p:sp>
                <p:nvSpPr>
                  <p:cNvPr id="125" name="Rectangle 124">
                    <a:extLst>
                      <a:ext uri="{FF2B5EF4-FFF2-40B4-BE49-F238E27FC236}">
                        <a16:creationId xmlns:a16="http://schemas.microsoft.com/office/drawing/2014/main" id="{76557F0B-216A-491F-ABA6-5A8BBDB2F753}"/>
                      </a:ext>
                    </a:extLst>
                  </p:cNvPr>
                  <p:cNvSpPr/>
                  <p:nvPr/>
                </p:nvSpPr>
                <p:spPr>
                  <a:xfrm>
                    <a:off x="829192" y="4201180"/>
                    <a:ext cx="8086208" cy="523220"/>
                  </a:xfrm>
                  <a:prstGeom prst="rect">
                    <a:avLst/>
                  </a:prstGeom>
                </p:spPr>
                <p:txBody>
                  <a:bodyPr wrap="square">
                    <a:spAutoFit/>
                  </a:bodyPr>
                  <a:lstStyle/>
                  <a:p>
                    <a:pPr marL="285750" algn="ctr"/>
                    <a:r>
                      <a:rPr lang="en-CA" altLang="en-US" dirty="0">
                        <a:cs typeface="Times New Roman" panose="02020603050405020304" pitchFamily="18" charset="0"/>
                        <a:sym typeface="Symbol" panose="05050102010706020507" pitchFamily="18" charset="2"/>
                      </a:rPr>
                      <a:t>Complexity </a:t>
                    </a:r>
                    <a:r>
                      <a:rPr lang="en-CA" altLang="en-US" i="1" dirty="0">
                        <a:solidFill>
                          <a:srgbClr val="66FF33"/>
                        </a:solidFill>
                        <a:cs typeface="Times New Roman" panose="02020603050405020304" pitchFamily="18" charset="0"/>
                        <a:sym typeface="Symbol" panose="05050102010706020507" pitchFamily="18" charset="2"/>
                      </a:rPr>
                      <a:t>m</a:t>
                    </a:r>
                    <a:r>
                      <a:rPr lang="en-CA" altLang="en-US" dirty="0">
                        <a:cs typeface="Times New Roman" panose="02020603050405020304" pitchFamily="18" charset="0"/>
                        <a:sym typeface="Symbol" panose="05050102010706020507" pitchFamily="18" charset="2"/>
                      </a:rPr>
                      <a:t> of </a:t>
                    </a:r>
                    <a:r>
                      <a:rPr lang="en-CA" altLang="en-US" dirty="0">
                        <a:solidFill>
                          <a:srgbClr val="66FF33"/>
                        </a:solidFill>
                        <a:cs typeface="Times New Roman" panose="02020603050405020304" pitchFamily="18" charset="0"/>
                        <a:sym typeface="Symbol" panose="05050102010706020507" pitchFamily="18" charset="2"/>
                      </a:rPr>
                      <a:t>Machines {</a:t>
                    </a:r>
                    <a14:m>
                      <m:oMath xmlns:m="http://schemas.openxmlformats.org/officeDocument/2006/math">
                        <m:sSub>
                          <m:sSubPr>
                            <m:ctrlPr>
                              <a:rPr lang="en-US" altLang="en-US" i="1" dirty="0">
                                <a:solidFill>
                                  <a:srgbClr val="66FF33"/>
                                </a:solidFill>
                                <a:latin typeface="Cambria Math" panose="02040503050406030204" pitchFamily="18" charset="0"/>
                                <a:sym typeface="Symbol" panose="05050102010706020507" pitchFamily="18" charset="2"/>
                              </a:rPr>
                            </m:ctrlPr>
                          </m:sSubPr>
                          <m:e>
                            <m:r>
                              <a:rPr lang="en-CA" altLang="en-US" i="1" dirty="0">
                                <a:solidFill>
                                  <a:srgbClr val="66FF33"/>
                                </a:solidFill>
                                <a:latin typeface="Cambria Math" panose="02040503050406030204" pitchFamily="18" charset="0"/>
                                <a:sym typeface="Symbol" panose="05050102010706020507" pitchFamily="18" charset="2"/>
                              </a:rPr>
                              <m:t>𝑀</m:t>
                            </m:r>
                          </m:e>
                          <m:sub>
                            <m:acc>
                              <m:accPr>
                                <m:chr m:val="⃗"/>
                                <m:ctrlPr>
                                  <a:rPr lang="en-US" altLang="en-US" i="1" dirty="0">
                                    <a:solidFill>
                                      <a:srgbClr val="66FF33"/>
                                    </a:solidFill>
                                    <a:latin typeface="Cambria Math" panose="02040503050406030204" pitchFamily="18" charset="0"/>
                                    <a:sym typeface="Symbol" panose="05050102010706020507" pitchFamily="18" charset="2"/>
                                  </a:rPr>
                                </m:ctrlPr>
                              </m:accPr>
                              <m:e>
                                <m:r>
                                  <a:rPr lang="en-CA" altLang="en-US" i="1" dirty="0">
                                    <a:solidFill>
                                      <a:srgbClr val="66FF33"/>
                                    </a:solidFill>
                                    <a:latin typeface="Cambria Math" panose="02040503050406030204" pitchFamily="18" charset="0"/>
                                    <a:sym typeface="Symbol" panose="05050102010706020507" pitchFamily="18" charset="2"/>
                                  </a:rPr>
                                  <m:t>𝑤</m:t>
                                </m:r>
                              </m:e>
                            </m:acc>
                          </m:sub>
                        </m:sSub>
                      </m:oMath>
                    </a14:m>
                    <a:r>
                      <a:rPr lang="en-CA" altLang="en-US" dirty="0">
                        <a:solidFill>
                          <a:srgbClr val="66FF33"/>
                        </a:solidFill>
                        <a:cs typeface="Times New Roman" panose="02020603050405020304" pitchFamily="18" charset="0"/>
                        <a:sym typeface="Symbol" panose="05050102010706020507" pitchFamily="18" charset="2"/>
                      </a:rPr>
                      <a:t>}</a:t>
                    </a:r>
                  </a:p>
                </p:txBody>
              </p:sp>
            </mc:Choice>
            <mc:Fallback xmlns="">
              <p:sp>
                <p:nvSpPr>
                  <p:cNvPr id="77" name="Rectangle 76"/>
                  <p:cNvSpPr>
                    <a:spLocks noRot="1" noChangeAspect="1" noMove="1" noResize="1" noEditPoints="1" noAdjustHandles="1" noChangeArrowheads="1" noChangeShapeType="1" noTextEdit="1"/>
                  </p:cNvSpPr>
                  <p:nvPr/>
                </p:nvSpPr>
                <p:spPr>
                  <a:xfrm>
                    <a:off x="829192" y="4201180"/>
                    <a:ext cx="8086208" cy="523220"/>
                  </a:xfrm>
                  <a:prstGeom prst="rect">
                    <a:avLst/>
                  </a:prstGeom>
                  <a:blipFill>
                    <a:blip r:embed="rId3"/>
                    <a:stretch>
                      <a:fillRect t="-11628" b="-31395"/>
                    </a:stretch>
                  </a:blipFill>
                </p:spPr>
                <p:txBody>
                  <a:bodyPr/>
                  <a:lstStyle/>
                  <a:p>
                    <a:r>
                      <a:rPr lang="en-US">
                        <a:noFill/>
                      </a:rPr>
                      <a:t> </a:t>
                    </a:r>
                  </a:p>
                </p:txBody>
              </p:sp>
            </mc:Fallback>
          </mc:AlternateContent>
          <p:sp>
            <p:nvSpPr>
              <p:cNvPr id="126" name="Freeform 13">
                <a:extLst>
                  <a:ext uri="{FF2B5EF4-FFF2-40B4-BE49-F238E27FC236}">
                    <a16:creationId xmlns:a16="http://schemas.microsoft.com/office/drawing/2014/main" id="{F85D1D60-0B1D-4EB4-9433-B53581AAF8CE}"/>
                  </a:ext>
                </a:extLst>
              </p:cNvPr>
              <p:cNvSpPr/>
              <p:nvPr/>
            </p:nvSpPr>
            <p:spPr>
              <a:xfrm>
                <a:off x="914400" y="838199"/>
                <a:ext cx="7429500" cy="2583313"/>
              </a:xfrm>
              <a:custGeom>
                <a:avLst/>
                <a:gdLst>
                  <a:gd name="connsiteX0" fmla="*/ 0 w 7212330"/>
                  <a:gd name="connsiteY0" fmla="*/ 0 h 3240405"/>
                  <a:gd name="connsiteX1" fmla="*/ 3543300 w 7212330"/>
                  <a:gd name="connsiteY1" fmla="*/ 2537460 h 3240405"/>
                  <a:gd name="connsiteX2" fmla="*/ 7212330 w 7212330"/>
                  <a:gd name="connsiteY2" fmla="*/ 3240405 h 3240405"/>
                  <a:gd name="connsiteX0" fmla="*/ 0 w 7538085"/>
                  <a:gd name="connsiteY0" fmla="*/ 0 h 2568178"/>
                  <a:gd name="connsiteX1" fmla="*/ 3543300 w 7538085"/>
                  <a:gd name="connsiteY1" fmla="*/ 2537460 h 2568178"/>
                  <a:gd name="connsiteX2" fmla="*/ 7538085 w 7538085"/>
                  <a:gd name="connsiteY2" fmla="*/ 1503045 h 2568178"/>
                  <a:gd name="connsiteX0" fmla="*/ 0 w 7538085"/>
                  <a:gd name="connsiteY0" fmla="*/ 0 h 2599319"/>
                  <a:gd name="connsiteX1" fmla="*/ 3543300 w 7538085"/>
                  <a:gd name="connsiteY1" fmla="*/ 2537460 h 2599319"/>
                  <a:gd name="connsiteX2" fmla="*/ 7538085 w 7538085"/>
                  <a:gd name="connsiteY2" fmla="*/ 1503045 h 2599319"/>
                  <a:gd name="connsiteX0" fmla="*/ 0 w 7538085"/>
                  <a:gd name="connsiteY0" fmla="*/ 0 h 2599319"/>
                  <a:gd name="connsiteX1" fmla="*/ 3543300 w 7538085"/>
                  <a:gd name="connsiteY1" fmla="*/ 2537460 h 2599319"/>
                  <a:gd name="connsiteX2" fmla="*/ 7538085 w 7538085"/>
                  <a:gd name="connsiteY2" fmla="*/ 1503045 h 2599319"/>
                  <a:gd name="connsiteX0" fmla="*/ 0 w 7538085"/>
                  <a:gd name="connsiteY0" fmla="*/ 0 h 2287722"/>
                  <a:gd name="connsiteX1" fmla="*/ 3171825 w 7538085"/>
                  <a:gd name="connsiteY1" fmla="*/ 2183130 h 2287722"/>
                  <a:gd name="connsiteX2" fmla="*/ 7538085 w 7538085"/>
                  <a:gd name="connsiteY2" fmla="*/ 1503045 h 2287722"/>
                  <a:gd name="connsiteX0" fmla="*/ 0 w 7429500"/>
                  <a:gd name="connsiteY0" fmla="*/ 0 h 2237473"/>
                  <a:gd name="connsiteX1" fmla="*/ 3171825 w 7429500"/>
                  <a:gd name="connsiteY1" fmla="*/ 2183130 h 2237473"/>
                  <a:gd name="connsiteX2" fmla="*/ 7429500 w 7429500"/>
                  <a:gd name="connsiteY2" fmla="*/ 1245870 h 2237473"/>
                  <a:gd name="connsiteX0" fmla="*/ 0 w 7429500"/>
                  <a:gd name="connsiteY0" fmla="*/ 0 h 2583313"/>
                  <a:gd name="connsiteX1" fmla="*/ 4063365 w 7429500"/>
                  <a:gd name="connsiteY1" fmla="*/ 2548890 h 2583313"/>
                  <a:gd name="connsiteX2" fmla="*/ 7429500 w 7429500"/>
                  <a:gd name="connsiteY2" fmla="*/ 1245870 h 2583313"/>
                </a:gdLst>
                <a:ahLst/>
                <a:cxnLst>
                  <a:cxn ang="0">
                    <a:pos x="connsiteX0" y="connsiteY0"/>
                  </a:cxn>
                  <a:cxn ang="0">
                    <a:pos x="connsiteX1" y="connsiteY1"/>
                  </a:cxn>
                  <a:cxn ang="0">
                    <a:pos x="connsiteX2" y="connsiteY2"/>
                  </a:cxn>
                </a:cxnLst>
                <a:rect l="l" t="t" r="r" b="b"/>
                <a:pathLst>
                  <a:path w="7429500" h="2583313">
                    <a:moveTo>
                      <a:pt x="0" y="0"/>
                    </a:moveTo>
                    <a:cubicBezTo>
                      <a:pt x="1170622" y="998696"/>
                      <a:pt x="2825115" y="2341245"/>
                      <a:pt x="4063365" y="2548890"/>
                    </a:cubicBezTo>
                    <a:cubicBezTo>
                      <a:pt x="5301615" y="2756535"/>
                      <a:pt x="6676072" y="1987391"/>
                      <a:pt x="7429500" y="1245870"/>
                    </a:cubicBezTo>
                  </a:path>
                </a:pathLst>
              </a:custGeom>
              <a:noFill/>
              <a:ln>
                <a:solidFill>
                  <a:schemeClr val="accent2"/>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27" name="Rectangle 126">
                <a:extLst>
                  <a:ext uri="{FF2B5EF4-FFF2-40B4-BE49-F238E27FC236}">
                    <a16:creationId xmlns:a16="http://schemas.microsoft.com/office/drawing/2014/main" id="{93CB8BBD-AC57-4B93-A78B-5E85FC745E4C}"/>
                  </a:ext>
                </a:extLst>
              </p:cNvPr>
              <p:cNvSpPr/>
              <p:nvPr/>
            </p:nvSpPr>
            <p:spPr>
              <a:xfrm>
                <a:off x="6553200" y="2738735"/>
                <a:ext cx="3022073" cy="461665"/>
              </a:xfrm>
              <a:prstGeom prst="rect">
                <a:avLst/>
              </a:prstGeom>
            </p:spPr>
            <p:txBody>
              <a:bodyPr wrap="square">
                <a:spAutoFit/>
              </a:bodyPr>
              <a:lstStyle/>
              <a:p>
                <a:pPr marL="285750" algn="ctr"/>
                <a:r>
                  <a:rPr lang="en-CA" altLang="en-US" sz="2400" dirty="0">
                    <a:solidFill>
                      <a:schemeClr val="accent2"/>
                    </a:solidFill>
                    <a:cs typeface="Times New Roman" panose="02020603050405020304" pitchFamily="18" charset="0"/>
                    <a:sym typeface="Symbol" panose="05050102010706020507" pitchFamily="18" charset="2"/>
                  </a:rPr>
                  <a:t>General Inputs</a:t>
                </a:r>
              </a:p>
            </p:txBody>
          </p:sp>
          <p:sp>
            <p:nvSpPr>
              <p:cNvPr id="128" name="Rectangle 127">
                <a:extLst>
                  <a:ext uri="{FF2B5EF4-FFF2-40B4-BE49-F238E27FC236}">
                    <a16:creationId xmlns:a16="http://schemas.microsoft.com/office/drawing/2014/main" id="{84570A44-7986-44C3-93CD-76DD38235AB5}"/>
                  </a:ext>
                </a:extLst>
              </p:cNvPr>
              <p:cNvSpPr/>
              <p:nvPr/>
            </p:nvSpPr>
            <p:spPr>
              <a:xfrm>
                <a:off x="6096000" y="3805535"/>
                <a:ext cx="3505200" cy="461665"/>
              </a:xfrm>
              <a:prstGeom prst="rect">
                <a:avLst/>
              </a:prstGeom>
            </p:spPr>
            <p:txBody>
              <a:bodyPr wrap="square">
                <a:spAutoFit/>
              </a:bodyPr>
              <a:lstStyle/>
              <a:p>
                <a:pPr marL="285750" algn="ctr"/>
                <a:r>
                  <a:rPr lang="en-CA" altLang="en-US" sz="2400" i="1" dirty="0">
                    <a:solidFill>
                      <a:srgbClr val="FF00FF"/>
                    </a:solidFill>
                    <a:cs typeface="Times New Roman" panose="02020603050405020304" pitchFamily="18" charset="0"/>
                    <a:sym typeface="Symbol" panose="05050102010706020507" pitchFamily="18" charset="2"/>
                  </a:rPr>
                  <a:t>D</a:t>
                </a:r>
                <a:r>
                  <a:rPr lang="en-CA" altLang="en-US" sz="2400" dirty="0">
                    <a:cs typeface="Times New Roman" panose="02020603050405020304" pitchFamily="18" charset="0"/>
                    <a:sym typeface="Symbol" panose="05050102010706020507" pitchFamily="18" charset="2"/>
                  </a:rPr>
                  <a:t> </a:t>
                </a:r>
                <a:r>
                  <a:rPr lang="en-CA" altLang="en-US" sz="2400" dirty="0">
                    <a:solidFill>
                      <a:schemeClr val="accent2"/>
                    </a:solidFill>
                    <a:cs typeface="Times New Roman" panose="02020603050405020304" pitchFamily="18" charset="0"/>
                    <a:sym typeface="Symbol" panose="05050102010706020507" pitchFamily="18" charset="2"/>
                  </a:rPr>
                  <a:t>Training Inputs</a:t>
                </a:r>
              </a:p>
            </p:txBody>
          </p:sp>
        </p:grpSp>
        <p:grpSp>
          <p:nvGrpSpPr>
            <p:cNvPr id="54" name="Group 53">
              <a:extLst>
                <a:ext uri="{FF2B5EF4-FFF2-40B4-BE49-F238E27FC236}">
                  <a16:creationId xmlns:a16="http://schemas.microsoft.com/office/drawing/2014/main" id="{9F3652B7-0C41-4FD1-9DE3-65B387F405A6}"/>
                </a:ext>
              </a:extLst>
            </p:cNvPr>
            <p:cNvGrpSpPr/>
            <p:nvPr/>
          </p:nvGrpSpPr>
          <p:grpSpPr>
            <a:xfrm>
              <a:off x="829192" y="5333308"/>
              <a:ext cx="8162408" cy="1448492"/>
              <a:chOff x="829192" y="5333308"/>
              <a:chExt cx="8162408" cy="1448492"/>
            </a:xfrm>
          </p:grpSpPr>
          <p:grpSp>
            <p:nvGrpSpPr>
              <p:cNvPr id="66" name="Group 65">
                <a:extLst>
                  <a:ext uri="{FF2B5EF4-FFF2-40B4-BE49-F238E27FC236}">
                    <a16:creationId xmlns:a16="http://schemas.microsoft.com/office/drawing/2014/main" id="{C441A2F8-6486-4C7F-93E0-676CF78A96E8}"/>
                  </a:ext>
                </a:extLst>
              </p:cNvPr>
              <p:cNvGrpSpPr/>
              <p:nvPr/>
            </p:nvGrpSpPr>
            <p:grpSpPr>
              <a:xfrm>
                <a:off x="6603434" y="5333308"/>
                <a:ext cx="2388166" cy="1442431"/>
                <a:chOff x="6483672" y="5173013"/>
                <a:chExt cx="2388166" cy="1442431"/>
              </a:xfrm>
            </p:grpSpPr>
            <p:grpSp>
              <p:nvGrpSpPr>
                <p:cNvPr id="105" name="Group 104">
                  <a:extLst>
                    <a:ext uri="{FF2B5EF4-FFF2-40B4-BE49-F238E27FC236}">
                      <a16:creationId xmlns:a16="http://schemas.microsoft.com/office/drawing/2014/main" id="{BDC26984-6903-4E5D-9F31-3FB8B8BF585D}"/>
                    </a:ext>
                  </a:extLst>
                </p:cNvPr>
                <p:cNvGrpSpPr/>
                <p:nvPr/>
              </p:nvGrpSpPr>
              <p:grpSpPr>
                <a:xfrm>
                  <a:off x="6483672" y="5173013"/>
                  <a:ext cx="2388166" cy="1442431"/>
                  <a:chOff x="6483672" y="5173013"/>
                  <a:chExt cx="2388166" cy="1442431"/>
                </a:xfrm>
              </p:grpSpPr>
              <p:cxnSp>
                <p:nvCxnSpPr>
                  <p:cNvPr id="119" name="Straight Connector 118">
                    <a:extLst>
                      <a:ext uri="{FF2B5EF4-FFF2-40B4-BE49-F238E27FC236}">
                        <a16:creationId xmlns:a16="http://schemas.microsoft.com/office/drawing/2014/main" id="{82927600-F4DD-465E-AA49-9D5F777488B7}"/>
                      </a:ext>
                    </a:extLst>
                  </p:cNvPr>
                  <p:cNvCxnSpPr/>
                  <p:nvPr/>
                </p:nvCxnSpPr>
                <p:spPr bwMode="auto">
                  <a:xfrm>
                    <a:off x="6589813" y="517301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A82EF4EB-25FB-49BA-90DB-AAD0B93F2FFC}"/>
                      </a:ext>
                    </a:extLst>
                  </p:cNvPr>
                  <p:cNvCxnSpPr/>
                  <p:nvPr/>
                </p:nvCxnSpPr>
                <p:spPr bwMode="auto">
                  <a:xfrm flipH="1">
                    <a:off x="6483672" y="6495241"/>
                    <a:ext cx="2388166" cy="0"/>
                  </a:xfrm>
                  <a:prstGeom prst="line">
                    <a:avLst/>
                  </a:prstGeom>
                  <a:noFill/>
                  <a:ln w="12700" cap="sq" cmpd="sng" algn="ctr">
                    <a:solidFill>
                      <a:schemeClr val="tx1"/>
                    </a:solidFill>
                    <a:prstDash val="solid"/>
                    <a:round/>
                    <a:headEnd type="none" w="med" len="med"/>
                    <a:tailEnd type="none" w="med" len="med"/>
                  </a:ln>
                  <a:effectLst/>
                </p:spPr>
              </p:cxnSp>
            </p:grpSp>
            <p:grpSp>
              <p:nvGrpSpPr>
                <p:cNvPr id="106" name="Group 105">
                  <a:extLst>
                    <a:ext uri="{FF2B5EF4-FFF2-40B4-BE49-F238E27FC236}">
                      <a16:creationId xmlns:a16="http://schemas.microsoft.com/office/drawing/2014/main" id="{6175A005-35AD-42D7-A6D8-3341EC408F02}"/>
                    </a:ext>
                  </a:extLst>
                </p:cNvPr>
                <p:cNvGrpSpPr/>
                <p:nvPr/>
              </p:nvGrpSpPr>
              <p:grpSpPr>
                <a:xfrm>
                  <a:off x="6805519" y="5344704"/>
                  <a:ext cx="1639329" cy="678340"/>
                  <a:chOff x="6805519" y="5344704"/>
                  <a:chExt cx="1639329" cy="678340"/>
                </a:xfrm>
              </p:grpSpPr>
              <p:sp>
                <p:nvSpPr>
                  <p:cNvPr id="107" name="Oval 106">
                    <a:extLst>
                      <a:ext uri="{FF2B5EF4-FFF2-40B4-BE49-F238E27FC236}">
                        <a16:creationId xmlns:a16="http://schemas.microsoft.com/office/drawing/2014/main" id="{A816676E-027E-44CC-99B7-AC053C2A55EC}"/>
                      </a:ext>
                    </a:extLst>
                  </p:cNvPr>
                  <p:cNvSpPr/>
                  <p:nvPr/>
                </p:nvSpPr>
                <p:spPr>
                  <a:xfrm>
                    <a:off x="6805519" y="5954330"/>
                    <a:ext cx="50145" cy="68714"/>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08" name="Oval 107">
                    <a:extLst>
                      <a:ext uri="{FF2B5EF4-FFF2-40B4-BE49-F238E27FC236}">
                        <a16:creationId xmlns:a16="http://schemas.microsoft.com/office/drawing/2014/main" id="{5DB27918-DA12-4397-83E5-C46ADF7AF9D2}"/>
                      </a:ext>
                    </a:extLst>
                  </p:cNvPr>
                  <p:cNvSpPr/>
                  <p:nvPr/>
                </p:nvSpPr>
                <p:spPr>
                  <a:xfrm>
                    <a:off x="6964729" y="5774026"/>
                    <a:ext cx="50145" cy="68714"/>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09" name="Oval 108">
                    <a:extLst>
                      <a:ext uri="{FF2B5EF4-FFF2-40B4-BE49-F238E27FC236}">
                        <a16:creationId xmlns:a16="http://schemas.microsoft.com/office/drawing/2014/main" id="{28C87BCB-74B9-4991-8F88-93D074C1D5BF}"/>
                      </a:ext>
                    </a:extLst>
                  </p:cNvPr>
                  <p:cNvSpPr/>
                  <p:nvPr/>
                </p:nvSpPr>
                <p:spPr>
                  <a:xfrm>
                    <a:off x="7123940" y="5473520"/>
                    <a:ext cx="50145" cy="68714"/>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10" name="Oval 109">
                    <a:extLst>
                      <a:ext uri="{FF2B5EF4-FFF2-40B4-BE49-F238E27FC236}">
                        <a16:creationId xmlns:a16="http://schemas.microsoft.com/office/drawing/2014/main" id="{2B4CD140-8C32-4862-89F1-F99B1CD28D37}"/>
                      </a:ext>
                    </a:extLst>
                  </p:cNvPr>
                  <p:cNvSpPr/>
                  <p:nvPr/>
                </p:nvSpPr>
                <p:spPr>
                  <a:xfrm>
                    <a:off x="7389293" y="5585109"/>
                    <a:ext cx="50145" cy="68714"/>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11" name="Oval 110">
                    <a:extLst>
                      <a:ext uri="{FF2B5EF4-FFF2-40B4-BE49-F238E27FC236}">
                        <a16:creationId xmlns:a16="http://schemas.microsoft.com/office/drawing/2014/main" id="{7D5E1765-9C30-447A-B9E0-D7A716544AA7}"/>
                      </a:ext>
                    </a:extLst>
                  </p:cNvPr>
                  <p:cNvSpPr/>
                  <p:nvPr/>
                </p:nvSpPr>
                <p:spPr>
                  <a:xfrm>
                    <a:off x="7654643" y="5353317"/>
                    <a:ext cx="50145" cy="68714"/>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12" name="Oval 111">
                    <a:extLst>
                      <a:ext uri="{FF2B5EF4-FFF2-40B4-BE49-F238E27FC236}">
                        <a16:creationId xmlns:a16="http://schemas.microsoft.com/office/drawing/2014/main" id="{481C28D2-002B-4F27-ACD0-AFB8CF2618D0}"/>
                      </a:ext>
                    </a:extLst>
                  </p:cNvPr>
                  <p:cNvSpPr/>
                  <p:nvPr/>
                </p:nvSpPr>
                <p:spPr>
                  <a:xfrm>
                    <a:off x="7919996" y="5344704"/>
                    <a:ext cx="50145" cy="68714"/>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13" name="Oval 112">
                    <a:extLst>
                      <a:ext uri="{FF2B5EF4-FFF2-40B4-BE49-F238E27FC236}">
                        <a16:creationId xmlns:a16="http://schemas.microsoft.com/office/drawing/2014/main" id="{DA7CE178-3903-4DF6-BD92-95D4031CFD46}"/>
                      </a:ext>
                    </a:extLst>
                  </p:cNvPr>
                  <p:cNvSpPr/>
                  <p:nvPr/>
                </p:nvSpPr>
                <p:spPr>
                  <a:xfrm>
                    <a:off x="8023210" y="5713925"/>
                    <a:ext cx="50145" cy="68714"/>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14" name="Oval 113">
                    <a:extLst>
                      <a:ext uri="{FF2B5EF4-FFF2-40B4-BE49-F238E27FC236}">
                        <a16:creationId xmlns:a16="http://schemas.microsoft.com/office/drawing/2014/main" id="{52A6E529-90FA-42F5-80AC-10B18C8E079F}"/>
                      </a:ext>
                    </a:extLst>
                  </p:cNvPr>
                  <p:cNvSpPr/>
                  <p:nvPr/>
                </p:nvSpPr>
                <p:spPr>
                  <a:xfrm>
                    <a:off x="7970140" y="5533621"/>
                    <a:ext cx="50145" cy="68714"/>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15" name="Oval 114">
                    <a:extLst>
                      <a:ext uri="{FF2B5EF4-FFF2-40B4-BE49-F238E27FC236}">
                        <a16:creationId xmlns:a16="http://schemas.microsoft.com/office/drawing/2014/main" id="{54B481BE-CDD8-42D0-A977-3F4E6B5071DF}"/>
                      </a:ext>
                    </a:extLst>
                  </p:cNvPr>
                  <p:cNvSpPr/>
                  <p:nvPr/>
                </p:nvSpPr>
                <p:spPr>
                  <a:xfrm>
                    <a:off x="7757859" y="5525008"/>
                    <a:ext cx="50145" cy="68714"/>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16" name="Oval 115">
                    <a:extLst>
                      <a:ext uri="{FF2B5EF4-FFF2-40B4-BE49-F238E27FC236}">
                        <a16:creationId xmlns:a16="http://schemas.microsoft.com/office/drawing/2014/main" id="{98C16028-4754-4126-A3BF-79986D034BAD}"/>
                      </a:ext>
                    </a:extLst>
                  </p:cNvPr>
                  <p:cNvSpPr/>
                  <p:nvPr/>
                </p:nvSpPr>
                <p:spPr>
                  <a:xfrm>
                    <a:off x="8185347" y="5825514"/>
                    <a:ext cx="50145" cy="68714"/>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17" name="Oval 116">
                    <a:extLst>
                      <a:ext uri="{FF2B5EF4-FFF2-40B4-BE49-F238E27FC236}">
                        <a16:creationId xmlns:a16="http://schemas.microsoft.com/office/drawing/2014/main" id="{044559B0-DD11-400D-B6B6-1E6DCDE4DFAC}"/>
                      </a:ext>
                    </a:extLst>
                  </p:cNvPr>
                  <p:cNvSpPr/>
                  <p:nvPr/>
                </p:nvSpPr>
                <p:spPr>
                  <a:xfrm>
                    <a:off x="8394703" y="5713925"/>
                    <a:ext cx="50145" cy="68714"/>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18" name="Oval 117">
                    <a:extLst>
                      <a:ext uri="{FF2B5EF4-FFF2-40B4-BE49-F238E27FC236}">
                        <a16:creationId xmlns:a16="http://schemas.microsoft.com/office/drawing/2014/main" id="{E424465E-9258-45E6-9037-B6ECD050207A}"/>
                      </a:ext>
                    </a:extLst>
                  </p:cNvPr>
                  <p:cNvSpPr/>
                  <p:nvPr/>
                </p:nvSpPr>
                <p:spPr>
                  <a:xfrm>
                    <a:off x="8288562" y="5473519"/>
                    <a:ext cx="50145" cy="68714"/>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grpSp>
          </p:grpSp>
          <p:grpSp>
            <p:nvGrpSpPr>
              <p:cNvPr id="67" name="Group 66">
                <a:extLst>
                  <a:ext uri="{FF2B5EF4-FFF2-40B4-BE49-F238E27FC236}">
                    <a16:creationId xmlns:a16="http://schemas.microsoft.com/office/drawing/2014/main" id="{D134D9A0-7C50-4C6C-9F37-ACE44C3E3742}"/>
                  </a:ext>
                </a:extLst>
              </p:cNvPr>
              <p:cNvGrpSpPr/>
              <p:nvPr/>
            </p:nvGrpSpPr>
            <p:grpSpPr>
              <a:xfrm>
                <a:off x="3707835" y="5339369"/>
                <a:ext cx="2388165" cy="1442431"/>
                <a:chOff x="2963950" y="5101903"/>
                <a:chExt cx="2388165" cy="1442431"/>
              </a:xfrm>
            </p:grpSpPr>
            <p:grpSp>
              <p:nvGrpSpPr>
                <p:cNvPr id="87" name="Group 86">
                  <a:extLst>
                    <a:ext uri="{FF2B5EF4-FFF2-40B4-BE49-F238E27FC236}">
                      <a16:creationId xmlns:a16="http://schemas.microsoft.com/office/drawing/2014/main" id="{F6A1253D-46E0-4F2F-8D0F-4C3139AEA23A}"/>
                    </a:ext>
                  </a:extLst>
                </p:cNvPr>
                <p:cNvGrpSpPr/>
                <p:nvPr/>
              </p:nvGrpSpPr>
              <p:grpSpPr>
                <a:xfrm>
                  <a:off x="2963950" y="5101903"/>
                  <a:ext cx="2388165" cy="1442431"/>
                  <a:chOff x="2963950" y="5101903"/>
                  <a:chExt cx="2388165" cy="1442431"/>
                </a:xfrm>
              </p:grpSpPr>
              <p:grpSp>
                <p:nvGrpSpPr>
                  <p:cNvPr id="89" name="Group 88">
                    <a:extLst>
                      <a:ext uri="{FF2B5EF4-FFF2-40B4-BE49-F238E27FC236}">
                        <a16:creationId xmlns:a16="http://schemas.microsoft.com/office/drawing/2014/main" id="{C4F7BD0E-5CEC-455A-97AC-F557021D5FB7}"/>
                      </a:ext>
                    </a:extLst>
                  </p:cNvPr>
                  <p:cNvGrpSpPr/>
                  <p:nvPr/>
                </p:nvGrpSpPr>
                <p:grpSpPr>
                  <a:xfrm>
                    <a:off x="2963950" y="5101903"/>
                    <a:ext cx="2388165" cy="1442431"/>
                    <a:chOff x="2963950" y="5101903"/>
                    <a:chExt cx="2388165" cy="1442431"/>
                  </a:xfrm>
                </p:grpSpPr>
                <p:cxnSp>
                  <p:nvCxnSpPr>
                    <p:cNvPr id="103" name="Straight Connector 102">
                      <a:extLst>
                        <a:ext uri="{FF2B5EF4-FFF2-40B4-BE49-F238E27FC236}">
                          <a16:creationId xmlns:a16="http://schemas.microsoft.com/office/drawing/2014/main" id="{8BF888B8-78EC-41E0-808A-8DABE76536A7}"/>
                        </a:ext>
                      </a:extLst>
                    </p:cNvPr>
                    <p:cNvCxnSpPr/>
                    <p:nvPr/>
                  </p:nvCxnSpPr>
                  <p:spPr bwMode="auto">
                    <a:xfrm>
                      <a:off x="3070091" y="510190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5F8EB5E3-8FF1-4218-994D-880DB1AC9128}"/>
                        </a:ext>
                      </a:extLst>
                    </p:cNvPr>
                    <p:cNvCxnSpPr/>
                    <p:nvPr/>
                  </p:nvCxnSpPr>
                  <p:spPr bwMode="auto">
                    <a:xfrm flipH="1">
                      <a:off x="2963950" y="6424132"/>
                      <a:ext cx="2388165" cy="0"/>
                    </a:xfrm>
                    <a:prstGeom prst="line">
                      <a:avLst/>
                    </a:prstGeom>
                    <a:noFill/>
                    <a:ln w="12700" cap="sq" cmpd="sng" algn="ctr">
                      <a:solidFill>
                        <a:schemeClr val="tx1"/>
                      </a:solidFill>
                      <a:prstDash val="solid"/>
                      <a:round/>
                      <a:headEnd type="none" w="med" len="med"/>
                      <a:tailEnd type="none" w="med" len="med"/>
                    </a:ln>
                    <a:effectLst/>
                  </p:spPr>
                </p:cxnSp>
              </p:grpSp>
              <p:grpSp>
                <p:nvGrpSpPr>
                  <p:cNvPr id="90" name="Group 89">
                    <a:extLst>
                      <a:ext uri="{FF2B5EF4-FFF2-40B4-BE49-F238E27FC236}">
                        <a16:creationId xmlns:a16="http://schemas.microsoft.com/office/drawing/2014/main" id="{AC85C85D-8568-457F-8E08-D60C508925EE}"/>
                      </a:ext>
                    </a:extLst>
                  </p:cNvPr>
                  <p:cNvGrpSpPr/>
                  <p:nvPr/>
                </p:nvGrpSpPr>
                <p:grpSpPr>
                  <a:xfrm>
                    <a:off x="3285797" y="5273594"/>
                    <a:ext cx="1639331" cy="678340"/>
                    <a:chOff x="875410" y="4942080"/>
                    <a:chExt cx="2353800" cy="860040"/>
                  </a:xfrm>
                </p:grpSpPr>
                <p:sp>
                  <p:nvSpPr>
                    <p:cNvPr id="91" name="Oval 90">
                      <a:extLst>
                        <a:ext uri="{FF2B5EF4-FFF2-40B4-BE49-F238E27FC236}">
                          <a16:creationId xmlns:a16="http://schemas.microsoft.com/office/drawing/2014/main" id="{E709AE4B-1EBC-4806-9AAC-8508D3C92F55}"/>
                        </a:ext>
                      </a:extLst>
                    </p:cNvPr>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92" name="Oval 91">
                      <a:extLst>
                        <a:ext uri="{FF2B5EF4-FFF2-40B4-BE49-F238E27FC236}">
                          <a16:creationId xmlns:a16="http://schemas.microsoft.com/office/drawing/2014/main" id="{5577C0D2-347A-499D-96AE-61AAC8510626}"/>
                        </a:ext>
                      </a:extLst>
                    </p:cNvPr>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93" name="Oval 92">
                      <a:extLst>
                        <a:ext uri="{FF2B5EF4-FFF2-40B4-BE49-F238E27FC236}">
                          <a16:creationId xmlns:a16="http://schemas.microsoft.com/office/drawing/2014/main" id="{1E74F6B1-9127-46EA-B001-683B2362204C}"/>
                        </a:ext>
                      </a:extLst>
                    </p:cNvPr>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94" name="Oval 93">
                      <a:extLst>
                        <a:ext uri="{FF2B5EF4-FFF2-40B4-BE49-F238E27FC236}">
                          <a16:creationId xmlns:a16="http://schemas.microsoft.com/office/drawing/2014/main" id="{577E75FC-7F2A-4B25-86FA-3C003F3B5974}"/>
                        </a:ext>
                      </a:extLst>
                    </p:cNvPr>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95" name="Oval 94">
                      <a:extLst>
                        <a:ext uri="{FF2B5EF4-FFF2-40B4-BE49-F238E27FC236}">
                          <a16:creationId xmlns:a16="http://schemas.microsoft.com/office/drawing/2014/main" id="{C8D5621E-5B56-4145-8EE9-5CB19918437E}"/>
                        </a:ext>
                      </a:extLst>
                    </p:cNvPr>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96" name="Oval 95">
                      <a:extLst>
                        <a:ext uri="{FF2B5EF4-FFF2-40B4-BE49-F238E27FC236}">
                          <a16:creationId xmlns:a16="http://schemas.microsoft.com/office/drawing/2014/main" id="{B932A6F0-40DA-4A85-BB0D-5694B1025B72}"/>
                        </a:ext>
                      </a:extLst>
                    </p:cNvPr>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97" name="Oval 96">
                      <a:extLst>
                        <a:ext uri="{FF2B5EF4-FFF2-40B4-BE49-F238E27FC236}">
                          <a16:creationId xmlns:a16="http://schemas.microsoft.com/office/drawing/2014/main" id="{104A5593-FDF9-4E93-A7FE-0E3110ABFCE9}"/>
                        </a:ext>
                      </a:extLst>
                    </p:cNvPr>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98" name="Oval 97">
                      <a:extLst>
                        <a:ext uri="{FF2B5EF4-FFF2-40B4-BE49-F238E27FC236}">
                          <a16:creationId xmlns:a16="http://schemas.microsoft.com/office/drawing/2014/main" id="{F37E86C4-A233-4A2C-A5E4-2388ED1B5288}"/>
                        </a:ext>
                      </a:extLst>
                    </p:cNvPr>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99" name="Oval 98">
                      <a:extLst>
                        <a:ext uri="{FF2B5EF4-FFF2-40B4-BE49-F238E27FC236}">
                          <a16:creationId xmlns:a16="http://schemas.microsoft.com/office/drawing/2014/main" id="{625C0039-C559-4105-8B82-204C252D936F}"/>
                        </a:ext>
                      </a:extLst>
                    </p:cNvPr>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00" name="Oval 99">
                      <a:extLst>
                        <a:ext uri="{FF2B5EF4-FFF2-40B4-BE49-F238E27FC236}">
                          <a16:creationId xmlns:a16="http://schemas.microsoft.com/office/drawing/2014/main" id="{F9EF26E7-7585-4F89-A760-EA9939C5717F}"/>
                        </a:ext>
                      </a:extLst>
                    </p:cNvPr>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01" name="Oval 100">
                      <a:extLst>
                        <a:ext uri="{FF2B5EF4-FFF2-40B4-BE49-F238E27FC236}">
                          <a16:creationId xmlns:a16="http://schemas.microsoft.com/office/drawing/2014/main" id="{ED6E8FCC-2CBA-4EEF-B8E4-B33A61F6B501}"/>
                        </a:ext>
                      </a:extLst>
                    </p:cNvPr>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02" name="Oval 101">
                      <a:extLst>
                        <a:ext uri="{FF2B5EF4-FFF2-40B4-BE49-F238E27FC236}">
                          <a16:creationId xmlns:a16="http://schemas.microsoft.com/office/drawing/2014/main" id="{D0860D26-BBC6-470E-88FB-DFA9DBCE370B}"/>
                        </a:ext>
                      </a:extLst>
                    </p:cNvPr>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grpSp>
            </p:grpSp>
            <p:sp>
              <p:nvSpPr>
                <p:cNvPr id="88" name="Freeform 44">
                  <a:extLst>
                    <a:ext uri="{FF2B5EF4-FFF2-40B4-BE49-F238E27FC236}">
                      <a16:creationId xmlns:a16="http://schemas.microsoft.com/office/drawing/2014/main" id="{3DFCF711-E1D2-44B8-8C6F-F36D9CE2FDF5}"/>
                    </a:ext>
                  </a:extLst>
                </p:cNvPr>
                <p:cNvSpPr/>
                <p:nvPr/>
              </p:nvSpPr>
              <p:spPr>
                <a:xfrm>
                  <a:off x="3166944" y="5387286"/>
                  <a:ext cx="1807045" cy="649192"/>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grpSp>
            <p:nvGrpSpPr>
              <p:cNvPr id="68" name="Group 67">
                <a:extLst>
                  <a:ext uri="{FF2B5EF4-FFF2-40B4-BE49-F238E27FC236}">
                    <a16:creationId xmlns:a16="http://schemas.microsoft.com/office/drawing/2014/main" id="{640D4424-71AB-4D09-9709-A08EE77F3DFF}"/>
                  </a:ext>
                </a:extLst>
              </p:cNvPr>
              <p:cNvGrpSpPr/>
              <p:nvPr/>
            </p:nvGrpSpPr>
            <p:grpSpPr>
              <a:xfrm>
                <a:off x="829192" y="5339369"/>
                <a:ext cx="2388166" cy="1442431"/>
                <a:chOff x="76200" y="5339369"/>
                <a:chExt cx="2388166" cy="1442431"/>
              </a:xfrm>
            </p:grpSpPr>
            <p:grpSp>
              <p:nvGrpSpPr>
                <p:cNvPr id="69" name="Group 68">
                  <a:extLst>
                    <a:ext uri="{FF2B5EF4-FFF2-40B4-BE49-F238E27FC236}">
                      <a16:creationId xmlns:a16="http://schemas.microsoft.com/office/drawing/2014/main" id="{F3D69023-B1AB-40F1-99E1-1CA5F182856E}"/>
                    </a:ext>
                  </a:extLst>
                </p:cNvPr>
                <p:cNvGrpSpPr/>
                <p:nvPr/>
              </p:nvGrpSpPr>
              <p:grpSpPr>
                <a:xfrm>
                  <a:off x="76200" y="5339369"/>
                  <a:ext cx="2388166" cy="1442431"/>
                  <a:chOff x="311472" y="5173013"/>
                  <a:chExt cx="2388166" cy="1442431"/>
                </a:xfrm>
              </p:grpSpPr>
              <p:grpSp>
                <p:nvGrpSpPr>
                  <p:cNvPr id="71" name="Group 70">
                    <a:extLst>
                      <a:ext uri="{FF2B5EF4-FFF2-40B4-BE49-F238E27FC236}">
                        <a16:creationId xmlns:a16="http://schemas.microsoft.com/office/drawing/2014/main" id="{F1140631-586E-410E-9E33-EC98078AE8C4}"/>
                      </a:ext>
                    </a:extLst>
                  </p:cNvPr>
                  <p:cNvGrpSpPr/>
                  <p:nvPr/>
                </p:nvGrpSpPr>
                <p:grpSpPr>
                  <a:xfrm>
                    <a:off x="311472" y="5173013"/>
                    <a:ext cx="2388166" cy="1442431"/>
                    <a:chOff x="311472" y="5173013"/>
                    <a:chExt cx="2388166" cy="1442431"/>
                  </a:xfrm>
                </p:grpSpPr>
                <p:cxnSp>
                  <p:nvCxnSpPr>
                    <p:cNvPr id="85" name="Straight Connector 84">
                      <a:extLst>
                        <a:ext uri="{FF2B5EF4-FFF2-40B4-BE49-F238E27FC236}">
                          <a16:creationId xmlns:a16="http://schemas.microsoft.com/office/drawing/2014/main" id="{62396420-ADBE-40DE-99B0-BCC35C51D739}"/>
                        </a:ext>
                      </a:extLst>
                    </p:cNvPr>
                    <p:cNvCxnSpPr/>
                    <p:nvPr/>
                  </p:nvCxnSpPr>
                  <p:spPr bwMode="auto">
                    <a:xfrm>
                      <a:off x="417612" y="517301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74266585-215B-44BE-9693-D7EDA2615497}"/>
                        </a:ext>
                      </a:extLst>
                    </p:cNvPr>
                    <p:cNvCxnSpPr/>
                    <p:nvPr/>
                  </p:nvCxnSpPr>
                  <p:spPr bwMode="auto">
                    <a:xfrm flipH="1">
                      <a:off x="311472" y="6495241"/>
                      <a:ext cx="2388166" cy="0"/>
                    </a:xfrm>
                    <a:prstGeom prst="line">
                      <a:avLst/>
                    </a:prstGeom>
                    <a:noFill/>
                    <a:ln w="12700" cap="sq" cmpd="sng" algn="ctr">
                      <a:solidFill>
                        <a:schemeClr val="tx1"/>
                      </a:solidFill>
                      <a:prstDash val="solid"/>
                      <a:round/>
                      <a:headEnd type="none" w="med" len="med"/>
                      <a:tailEnd type="none" w="med" len="med"/>
                    </a:ln>
                    <a:effectLst/>
                  </p:spPr>
                </p:cxnSp>
              </p:grpSp>
              <p:grpSp>
                <p:nvGrpSpPr>
                  <p:cNvPr id="72" name="Group 71">
                    <a:extLst>
                      <a:ext uri="{FF2B5EF4-FFF2-40B4-BE49-F238E27FC236}">
                        <a16:creationId xmlns:a16="http://schemas.microsoft.com/office/drawing/2014/main" id="{B47C246F-944B-42D8-8167-2EF96EF3279A}"/>
                      </a:ext>
                    </a:extLst>
                  </p:cNvPr>
                  <p:cNvGrpSpPr/>
                  <p:nvPr/>
                </p:nvGrpSpPr>
                <p:grpSpPr>
                  <a:xfrm>
                    <a:off x="633319" y="5344704"/>
                    <a:ext cx="1639331" cy="678340"/>
                    <a:chOff x="875410" y="4942080"/>
                    <a:chExt cx="2353800" cy="860040"/>
                  </a:xfrm>
                </p:grpSpPr>
                <p:sp>
                  <p:nvSpPr>
                    <p:cNvPr id="73" name="Oval 72">
                      <a:extLst>
                        <a:ext uri="{FF2B5EF4-FFF2-40B4-BE49-F238E27FC236}">
                          <a16:creationId xmlns:a16="http://schemas.microsoft.com/office/drawing/2014/main" id="{4E057400-C001-4D04-A49E-8B2678127E69}"/>
                        </a:ext>
                      </a:extLst>
                    </p:cNvPr>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74" name="Oval 73">
                      <a:extLst>
                        <a:ext uri="{FF2B5EF4-FFF2-40B4-BE49-F238E27FC236}">
                          <a16:creationId xmlns:a16="http://schemas.microsoft.com/office/drawing/2014/main" id="{1D215181-B524-4239-B891-EA7CB8AE8448}"/>
                        </a:ext>
                      </a:extLst>
                    </p:cNvPr>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75" name="Oval 74">
                      <a:extLst>
                        <a:ext uri="{FF2B5EF4-FFF2-40B4-BE49-F238E27FC236}">
                          <a16:creationId xmlns:a16="http://schemas.microsoft.com/office/drawing/2014/main" id="{85569210-AFCA-48D5-B2EF-982AB83C0BBB}"/>
                        </a:ext>
                      </a:extLst>
                    </p:cNvPr>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76" name="Oval 75">
                      <a:extLst>
                        <a:ext uri="{FF2B5EF4-FFF2-40B4-BE49-F238E27FC236}">
                          <a16:creationId xmlns:a16="http://schemas.microsoft.com/office/drawing/2014/main" id="{BFB4C660-B06B-4D34-8AB3-DA9DE25A7C3D}"/>
                        </a:ext>
                      </a:extLst>
                    </p:cNvPr>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77" name="Oval 76">
                      <a:extLst>
                        <a:ext uri="{FF2B5EF4-FFF2-40B4-BE49-F238E27FC236}">
                          <a16:creationId xmlns:a16="http://schemas.microsoft.com/office/drawing/2014/main" id="{9BC17658-852C-4542-BF51-8C316F6D029F}"/>
                        </a:ext>
                      </a:extLst>
                    </p:cNvPr>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78" name="Oval 77">
                      <a:extLst>
                        <a:ext uri="{FF2B5EF4-FFF2-40B4-BE49-F238E27FC236}">
                          <a16:creationId xmlns:a16="http://schemas.microsoft.com/office/drawing/2014/main" id="{8BBF1A18-5468-491A-883A-E8F0F89DB54B}"/>
                        </a:ext>
                      </a:extLst>
                    </p:cNvPr>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79" name="Oval 78">
                      <a:extLst>
                        <a:ext uri="{FF2B5EF4-FFF2-40B4-BE49-F238E27FC236}">
                          <a16:creationId xmlns:a16="http://schemas.microsoft.com/office/drawing/2014/main" id="{D30E1460-A751-49C3-A755-CA9BD4B15AA1}"/>
                        </a:ext>
                      </a:extLst>
                    </p:cNvPr>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80" name="Oval 79">
                      <a:extLst>
                        <a:ext uri="{FF2B5EF4-FFF2-40B4-BE49-F238E27FC236}">
                          <a16:creationId xmlns:a16="http://schemas.microsoft.com/office/drawing/2014/main" id="{F0AA2C82-2D2B-42C5-91BD-22101E666CA9}"/>
                        </a:ext>
                      </a:extLst>
                    </p:cNvPr>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81" name="Oval 80">
                      <a:extLst>
                        <a:ext uri="{FF2B5EF4-FFF2-40B4-BE49-F238E27FC236}">
                          <a16:creationId xmlns:a16="http://schemas.microsoft.com/office/drawing/2014/main" id="{BEC53C17-FDA1-409E-8BA2-166060625378}"/>
                        </a:ext>
                      </a:extLst>
                    </p:cNvPr>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82" name="Oval 81">
                      <a:extLst>
                        <a:ext uri="{FF2B5EF4-FFF2-40B4-BE49-F238E27FC236}">
                          <a16:creationId xmlns:a16="http://schemas.microsoft.com/office/drawing/2014/main" id="{0EED2571-4B0F-49CD-BEEE-3C4395AA9C2B}"/>
                        </a:ext>
                      </a:extLst>
                    </p:cNvPr>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83" name="Oval 82">
                      <a:extLst>
                        <a:ext uri="{FF2B5EF4-FFF2-40B4-BE49-F238E27FC236}">
                          <a16:creationId xmlns:a16="http://schemas.microsoft.com/office/drawing/2014/main" id="{599D2792-753E-4DC5-B593-41BAB13D99B6}"/>
                        </a:ext>
                      </a:extLst>
                    </p:cNvPr>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84" name="Oval 83">
                      <a:extLst>
                        <a:ext uri="{FF2B5EF4-FFF2-40B4-BE49-F238E27FC236}">
                          <a16:creationId xmlns:a16="http://schemas.microsoft.com/office/drawing/2014/main" id="{AAEFE5C7-94E6-462C-ABED-A79FB24113BD}"/>
                        </a:ext>
                      </a:extLst>
                    </p:cNvPr>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grpSp>
            </p:grpSp>
            <p:cxnSp>
              <p:nvCxnSpPr>
                <p:cNvPr id="70" name="Straight Connector 69">
                  <a:extLst>
                    <a:ext uri="{FF2B5EF4-FFF2-40B4-BE49-F238E27FC236}">
                      <a16:creationId xmlns:a16="http://schemas.microsoft.com/office/drawing/2014/main" id="{970E7DCE-8214-4C2E-9578-25A26E0ECCCE}"/>
                    </a:ext>
                  </a:extLst>
                </p:cNvPr>
                <p:cNvCxnSpPr/>
                <p:nvPr/>
              </p:nvCxnSpPr>
              <p:spPr bwMode="auto">
                <a:xfrm flipV="1">
                  <a:off x="304800" y="5707488"/>
                  <a:ext cx="1943722" cy="209104"/>
                </a:xfrm>
                <a:prstGeom prst="line">
                  <a:avLst/>
                </a:prstGeom>
                <a:noFill/>
                <a:ln w="12700" cap="sq" cmpd="sng" algn="ctr">
                  <a:solidFill>
                    <a:srgbClr val="66FF33"/>
                  </a:solidFill>
                  <a:prstDash val="solid"/>
                  <a:round/>
                  <a:headEnd type="none" w="med" len="med"/>
                  <a:tailEnd type="none" w="med" len="med"/>
                </a:ln>
                <a:effectLst/>
              </p:spPr>
            </p:cxnSp>
          </p:grpSp>
        </p:grpSp>
        <p:sp>
          <p:nvSpPr>
            <p:cNvPr id="55" name="Rectangle 54">
              <a:extLst>
                <a:ext uri="{FF2B5EF4-FFF2-40B4-BE49-F238E27FC236}">
                  <a16:creationId xmlns:a16="http://schemas.microsoft.com/office/drawing/2014/main" id="{3ADCA4B8-81B8-4795-AC1E-556FC1C57425}"/>
                </a:ext>
              </a:extLst>
            </p:cNvPr>
            <p:cNvSpPr/>
            <p:nvPr/>
          </p:nvSpPr>
          <p:spPr>
            <a:xfrm>
              <a:off x="3429000" y="5105400"/>
              <a:ext cx="2743200" cy="1676400"/>
            </a:xfrm>
            <a:prstGeom prst="rect">
              <a:avLst/>
            </a:prstGeom>
            <a:ln w="25400">
              <a:solidFill>
                <a:schemeClr val="hlink"/>
              </a:solidFill>
            </a:ln>
          </p:spPr>
          <p:txBody>
            <a:bodyPr wrap="square" rtlCol="0" anchor="ctr">
              <a:spAutoFit/>
            </a:bodyPr>
            <a:lstStyle/>
            <a:p>
              <a:pPr algn="l"/>
              <a:endParaRPr lang="en-CA" sz="2400" dirty="0"/>
            </a:p>
          </p:txBody>
        </p:sp>
        <p:grpSp>
          <p:nvGrpSpPr>
            <p:cNvPr id="56" name="Group 55">
              <a:extLst>
                <a:ext uri="{FF2B5EF4-FFF2-40B4-BE49-F238E27FC236}">
                  <a16:creationId xmlns:a16="http://schemas.microsoft.com/office/drawing/2014/main" id="{22505DF2-8963-42D9-9EDA-4B98B857C4C6}"/>
                </a:ext>
              </a:extLst>
            </p:cNvPr>
            <p:cNvGrpSpPr/>
            <p:nvPr/>
          </p:nvGrpSpPr>
          <p:grpSpPr>
            <a:xfrm>
              <a:off x="381000" y="2058608"/>
              <a:ext cx="2227029" cy="1811356"/>
              <a:chOff x="381000" y="2058608"/>
              <a:chExt cx="2227029" cy="1811356"/>
            </a:xfrm>
          </p:grpSpPr>
          <p:pic>
            <p:nvPicPr>
              <p:cNvPr id="64" name="Picture 2" descr="Related image">
                <a:extLst>
                  <a:ext uri="{FF2B5EF4-FFF2-40B4-BE49-F238E27FC236}">
                    <a16:creationId xmlns:a16="http://schemas.microsoft.com/office/drawing/2014/main" id="{CFE6DAD2-DF2B-44BB-BC95-C9800732E7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5271" y="2058608"/>
                <a:ext cx="1370391" cy="1370392"/>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F260F0C9-DA18-4F4A-A78C-630118439D63}"/>
                  </a:ext>
                </a:extLst>
              </p:cNvPr>
              <p:cNvSpPr/>
              <p:nvPr/>
            </p:nvSpPr>
            <p:spPr>
              <a:xfrm>
                <a:off x="381000" y="3346744"/>
                <a:ext cx="2227029" cy="523220"/>
              </a:xfrm>
              <a:prstGeom prst="rect">
                <a:avLst/>
              </a:prstGeom>
            </p:spPr>
            <p:txBody>
              <a:bodyPr wrap="square">
                <a:spAutoFit/>
              </a:bodyPr>
              <a:lstStyle/>
              <a:p>
                <a:pPr marL="285750"/>
                <a:r>
                  <a:rPr lang="en-CA" altLang="en-US" dirty="0" err="1">
                    <a:solidFill>
                      <a:schemeClr val="tx2"/>
                    </a:solidFill>
                    <a:cs typeface="Times New Roman" panose="02020603050405020304" pitchFamily="18" charset="0"/>
                    <a:sym typeface="Symbol" panose="05050102010706020507" pitchFamily="18" charset="2"/>
                  </a:rPr>
                  <a:t>Underfitting</a:t>
                </a:r>
                <a:endParaRPr lang="en-CA" altLang="en-US" dirty="0">
                  <a:solidFill>
                    <a:schemeClr val="tx2"/>
                  </a:solidFill>
                  <a:cs typeface="Times New Roman" panose="02020603050405020304" pitchFamily="18" charset="0"/>
                  <a:sym typeface="Symbol" panose="05050102010706020507" pitchFamily="18" charset="2"/>
                </a:endParaRPr>
              </a:p>
            </p:txBody>
          </p:sp>
        </p:grpSp>
        <p:grpSp>
          <p:nvGrpSpPr>
            <p:cNvPr id="57" name="Group 56">
              <a:extLst>
                <a:ext uri="{FF2B5EF4-FFF2-40B4-BE49-F238E27FC236}">
                  <a16:creationId xmlns:a16="http://schemas.microsoft.com/office/drawing/2014/main" id="{43236562-CF09-4250-A642-55E3AB6976E5}"/>
                </a:ext>
              </a:extLst>
            </p:cNvPr>
            <p:cNvGrpSpPr/>
            <p:nvPr/>
          </p:nvGrpSpPr>
          <p:grpSpPr>
            <a:xfrm>
              <a:off x="6866132" y="641985"/>
              <a:ext cx="2132822" cy="1786235"/>
              <a:chOff x="6866132" y="641985"/>
              <a:chExt cx="2132822" cy="1786235"/>
            </a:xfrm>
          </p:grpSpPr>
          <p:sp>
            <p:nvSpPr>
              <p:cNvPr id="62" name="Rectangle 61">
                <a:extLst>
                  <a:ext uri="{FF2B5EF4-FFF2-40B4-BE49-F238E27FC236}">
                    <a16:creationId xmlns:a16="http://schemas.microsoft.com/office/drawing/2014/main" id="{3F90ED6F-D672-47D3-9121-301A5EB9E49C}"/>
                  </a:ext>
                </a:extLst>
              </p:cNvPr>
              <p:cNvSpPr/>
              <p:nvPr/>
            </p:nvSpPr>
            <p:spPr>
              <a:xfrm>
                <a:off x="6866132" y="1905000"/>
                <a:ext cx="2132822" cy="523220"/>
              </a:xfrm>
              <a:prstGeom prst="rect">
                <a:avLst/>
              </a:prstGeom>
            </p:spPr>
            <p:txBody>
              <a:bodyPr wrap="square">
                <a:spAutoFit/>
              </a:bodyPr>
              <a:lstStyle/>
              <a:p>
                <a:pPr marL="285750"/>
                <a:r>
                  <a:rPr lang="en-CA" altLang="en-US" dirty="0">
                    <a:solidFill>
                      <a:schemeClr val="tx2"/>
                    </a:solidFill>
                    <a:cs typeface="Times New Roman" panose="02020603050405020304" pitchFamily="18" charset="0"/>
                    <a:sym typeface="Symbol" panose="05050102010706020507" pitchFamily="18" charset="2"/>
                  </a:rPr>
                  <a:t>Overfitting</a:t>
                </a:r>
              </a:p>
            </p:txBody>
          </p:sp>
          <p:pic>
            <p:nvPicPr>
              <p:cNvPr id="63" name="Picture 2" descr="Related image">
                <a:extLst>
                  <a:ext uri="{FF2B5EF4-FFF2-40B4-BE49-F238E27FC236}">
                    <a16:creationId xmlns:a16="http://schemas.microsoft.com/office/drawing/2014/main" id="{8C450DB5-8095-4BAF-83F3-9315EC6CF1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4491" y="641985"/>
                <a:ext cx="1811342" cy="13100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8306698D-8F91-44DF-ADF1-886FC952EE3F}"/>
                </a:ext>
              </a:extLst>
            </p:cNvPr>
            <p:cNvGrpSpPr/>
            <p:nvPr/>
          </p:nvGrpSpPr>
          <p:grpSpPr>
            <a:xfrm>
              <a:off x="3351194" y="723687"/>
              <a:ext cx="2668606" cy="2466533"/>
              <a:chOff x="3351194" y="723687"/>
              <a:chExt cx="2668606" cy="2466533"/>
            </a:xfrm>
          </p:grpSpPr>
          <p:sp>
            <p:nvSpPr>
              <p:cNvPr id="60" name="Rectangle 59">
                <a:extLst>
                  <a:ext uri="{FF2B5EF4-FFF2-40B4-BE49-F238E27FC236}">
                    <a16:creationId xmlns:a16="http://schemas.microsoft.com/office/drawing/2014/main" id="{00DE9CA5-B3ED-4BE2-8D96-63BFD18C2FC3}"/>
                  </a:ext>
                </a:extLst>
              </p:cNvPr>
              <p:cNvSpPr/>
              <p:nvPr/>
            </p:nvSpPr>
            <p:spPr>
              <a:xfrm>
                <a:off x="3419992" y="2667000"/>
                <a:ext cx="2447408" cy="523220"/>
              </a:xfrm>
              <a:prstGeom prst="rect">
                <a:avLst/>
              </a:prstGeom>
            </p:spPr>
            <p:txBody>
              <a:bodyPr wrap="square">
                <a:spAutoFit/>
              </a:bodyPr>
              <a:lstStyle/>
              <a:p>
                <a:pPr marL="285750"/>
                <a:r>
                  <a:rPr lang="en-CA" altLang="en-US" dirty="0">
                    <a:solidFill>
                      <a:schemeClr val="tx2"/>
                    </a:solidFill>
                    <a:cs typeface="Times New Roman" panose="02020603050405020304" pitchFamily="18" charset="0"/>
                    <a:sym typeface="Symbol" panose="05050102010706020507" pitchFamily="18" charset="2"/>
                  </a:rPr>
                  <a:t>Compression</a:t>
                </a:r>
              </a:p>
            </p:txBody>
          </p:sp>
          <p:pic>
            <p:nvPicPr>
              <p:cNvPr id="61" name="Picture 2" descr="Image result for summarize the material">
                <a:extLst>
                  <a:ext uri="{FF2B5EF4-FFF2-40B4-BE49-F238E27FC236}">
                    <a16:creationId xmlns:a16="http://schemas.microsoft.com/office/drawing/2014/main" id="{50862CA0-EF94-41CA-8419-1FAC8FEE7C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1194" y="723687"/>
                <a:ext cx="2668606" cy="2001454"/>
              </a:xfrm>
              <a:prstGeom prst="rect">
                <a:avLst/>
              </a:prstGeom>
              <a:noFill/>
              <a:extLst>
                <a:ext uri="{909E8E84-426E-40DD-AFC4-6F175D3DCCD1}">
                  <a14:hiddenFill xmlns:a14="http://schemas.microsoft.com/office/drawing/2010/main">
                    <a:solidFill>
                      <a:srgbClr val="FFFFFF"/>
                    </a:solidFill>
                  </a14:hiddenFill>
                </a:ext>
              </a:extLst>
            </p:spPr>
          </p:pic>
        </p:grpSp>
        <p:sp>
          <p:nvSpPr>
            <p:cNvPr id="59" name="Freeform 111">
              <a:extLst>
                <a:ext uri="{FF2B5EF4-FFF2-40B4-BE49-F238E27FC236}">
                  <a16:creationId xmlns:a16="http://schemas.microsoft.com/office/drawing/2014/main" id="{A5751556-F965-4C3E-824B-DADEA986ECFC}"/>
                </a:ext>
              </a:extLst>
            </p:cNvPr>
            <p:cNvSpPr/>
            <p:nvPr/>
          </p:nvSpPr>
          <p:spPr>
            <a:xfrm>
              <a:off x="6929632" y="5256291"/>
              <a:ext cx="1636262" cy="1210060"/>
            </a:xfrm>
            <a:custGeom>
              <a:avLst/>
              <a:gdLst>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65935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085975 w 2720340"/>
                <a:gd name="connsiteY10" fmla="*/ 605800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717726 w 2720340"/>
                <a:gd name="connsiteY4" fmla="*/ 210103 h 982990"/>
                <a:gd name="connsiteX5" fmla="*/ 914400 w 2720340"/>
                <a:gd name="connsiteY5" fmla="*/ 297190 h 982990"/>
                <a:gd name="connsiteX6" fmla="*/ 1348740 w 2720340"/>
                <a:gd name="connsiteY6" fmla="*/ 28585 h 982990"/>
                <a:gd name="connsiteX7" fmla="*/ 1480185 w 2720340"/>
                <a:gd name="connsiteY7" fmla="*/ 251470 h 982990"/>
                <a:gd name="connsiteX8" fmla="*/ 1714500 w 2720340"/>
                <a:gd name="connsiteY8" fmla="*/ 10 h 982990"/>
                <a:gd name="connsiteX9" fmla="*/ 1783080 w 2720340"/>
                <a:gd name="connsiteY9" fmla="*/ 262900 h 982990"/>
                <a:gd name="connsiteX10" fmla="*/ 1851660 w 2720340"/>
                <a:gd name="connsiteY10" fmla="*/ 480070 h 982990"/>
                <a:gd name="connsiteX11" fmla="*/ 2085975 w 2720340"/>
                <a:gd name="connsiteY11" fmla="*/ 605800 h 982990"/>
                <a:gd name="connsiteX12" fmla="*/ 2291715 w 2720340"/>
                <a:gd name="connsiteY12" fmla="*/ 131455 h 982990"/>
                <a:gd name="connsiteX13" fmla="*/ 2400300 w 2720340"/>
                <a:gd name="connsiteY13" fmla="*/ 451495 h 982990"/>
                <a:gd name="connsiteX14" fmla="*/ 2531745 w 2720340"/>
                <a:gd name="connsiteY14" fmla="*/ 777250 h 982990"/>
                <a:gd name="connsiteX15" fmla="*/ 2720340 w 2720340"/>
                <a:gd name="connsiteY15" fmla="*/ 982990 h 982990"/>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348740 w 2720340"/>
                <a:gd name="connsiteY6" fmla="*/ 399582 h 1353987"/>
                <a:gd name="connsiteX7" fmla="*/ 1480185 w 2720340"/>
                <a:gd name="connsiteY7" fmla="*/ 622467 h 1353987"/>
                <a:gd name="connsiteX8" fmla="*/ 1714500 w 2720340"/>
                <a:gd name="connsiteY8" fmla="*/ 371007 h 1353987"/>
                <a:gd name="connsiteX9" fmla="*/ 1783080 w 2720340"/>
                <a:gd name="connsiteY9" fmla="*/ 633897 h 1353987"/>
                <a:gd name="connsiteX10" fmla="*/ 1851660 w 2720340"/>
                <a:gd name="connsiteY10" fmla="*/ 851067 h 1353987"/>
                <a:gd name="connsiteX11" fmla="*/ 2085975 w 2720340"/>
                <a:gd name="connsiteY11" fmla="*/ 976797 h 1353987"/>
                <a:gd name="connsiteX12" fmla="*/ 2291715 w 2720340"/>
                <a:gd name="connsiteY12" fmla="*/ 502452 h 1353987"/>
                <a:gd name="connsiteX13" fmla="*/ 2400300 w 2720340"/>
                <a:gd name="connsiteY13" fmla="*/ 822492 h 1353987"/>
                <a:gd name="connsiteX14" fmla="*/ 2531745 w 2720340"/>
                <a:gd name="connsiteY14" fmla="*/ 1148247 h 1353987"/>
                <a:gd name="connsiteX15" fmla="*/ 2720340 w 2720340"/>
                <a:gd name="connsiteY15"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18897 w 2720340"/>
                <a:gd name="connsiteY6" fmla="*/ 58110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2085975 w 2720340"/>
                <a:gd name="connsiteY12" fmla="*/ 976797 h 1353987"/>
                <a:gd name="connsiteX13" fmla="*/ 2291715 w 2720340"/>
                <a:gd name="connsiteY13" fmla="*/ 502452 h 1353987"/>
                <a:gd name="connsiteX14" fmla="*/ 2400300 w 2720340"/>
                <a:gd name="connsiteY14" fmla="*/ 822492 h 1353987"/>
                <a:gd name="connsiteX15" fmla="*/ 2531745 w 2720340"/>
                <a:gd name="connsiteY15" fmla="*/ 1148247 h 1353987"/>
                <a:gd name="connsiteX16" fmla="*/ 2720340 w 2720340"/>
                <a:gd name="connsiteY16"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55367 w 2720340"/>
                <a:gd name="connsiteY6" fmla="*/ 111246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2085975 w 2720340"/>
                <a:gd name="connsiteY12" fmla="*/ 976797 h 1353987"/>
                <a:gd name="connsiteX13" fmla="*/ 2291715 w 2720340"/>
                <a:gd name="connsiteY13" fmla="*/ 502452 h 1353987"/>
                <a:gd name="connsiteX14" fmla="*/ 2400300 w 2720340"/>
                <a:gd name="connsiteY14" fmla="*/ 822492 h 1353987"/>
                <a:gd name="connsiteX15" fmla="*/ 2531745 w 2720340"/>
                <a:gd name="connsiteY15" fmla="*/ 1148247 h 1353987"/>
                <a:gd name="connsiteX16" fmla="*/ 2720340 w 2720340"/>
                <a:gd name="connsiteY16"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55367 w 2720340"/>
                <a:gd name="connsiteY6" fmla="*/ 111246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1921239 w 2720340"/>
                <a:gd name="connsiteY12" fmla="*/ 919238 h 1353987"/>
                <a:gd name="connsiteX13" fmla="*/ 2085975 w 2720340"/>
                <a:gd name="connsiteY13" fmla="*/ 976797 h 1353987"/>
                <a:gd name="connsiteX14" fmla="*/ 2291715 w 2720340"/>
                <a:gd name="connsiteY14" fmla="*/ 502452 h 1353987"/>
                <a:gd name="connsiteX15" fmla="*/ 2400300 w 2720340"/>
                <a:gd name="connsiteY15" fmla="*/ 822492 h 1353987"/>
                <a:gd name="connsiteX16" fmla="*/ 2531745 w 2720340"/>
                <a:gd name="connsiteY16" fmla="*/ 1148247 h 1353987"/>
                <a:gd name="connsiteX17" fmla="*/ 2720340 w 2720340"/>
                <a:gd name="connsiteY17" fmla="*/ 1353987 h 1353987"/>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14400 w 2720340"/>
                <a:gd name="connsiteY5" fmla="*/ 668187 h 1467600"/>
                <a:gd name="connsiteX6" fmla="*/ 1155367 w 2720340"/>
                <a:gd name="connsiteY6" fmla="*/ 1112460 h 1467600"/>
                <a:gd name="connsiteX7" fmla="*/ 1348740 w 2720340"/>
                <a:gd name="connsiteY7" fmla="*/ 399582 h 1467600"/>
                <a:gd name="connsiteX8" fmla="*/ 1480185 w 2720340"/>
                <a:gd name="connsiteY8" fmla="*/ 62246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32635 w 2720340"/>
                <a:gd name="connsiteY5" fmla="*/ 668187 h 1467600"/>
                <a:gd name="connsiteX6" fmla="*/ 1155367 w 2720340"/>
                <a:gd name="connsiteY6" fmla="*/ 1112460 h 1467600"/>
                <a:gd name="connsiteX7" fmla="*/ 1348740 w 2720340"/>
                <a:gd name="connsiteY7" fmla="*/ 399582 h 1467600"/>
                <a:gd name="connsiteX8" fmla="*/ 1480185 w 2720340"/>
                <a:gd name="connsiteY8" fmla="*/ 62246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32635 w 2720340"/>
                <a:gd name="connsiteY5" fmla="*/ 668187 h 1467600"/>
                <a:gd name="connsiteX6" fmla="*/ 1155367 w 2720340"/>
                <a:gd name="connsiteY6" fmla="*/ 1112460 h 1467600"/>
                <a:gd name="connsiteX7" fmla="*/ 1348740 w 2720340"/>
                <a:gd name="connsiteY7" fmla="*/ 399582 h 1467600"/>
                <a:gd name="connsiteX8" fmla="*/ 1626065 w 2720340"/>
                <a:gd name="connsiteY8" fmla="*/ 97670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400300 w 2720340"/>
                <a:gd name="connsiteY15" fmla="*/ 822492 h 1467828"/>
                <a:gd name="connsiteX16" fmla="*/ 2531745 w 2720340"/>
                <a:gd name="connsiteY16" fmla="*/ 1148247 h 1467828"/>
                <a:gd name="connsiteX17" fmla="*/ 2720340 w 2720340"/>
                <a:gd name="connsiteY17"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49469 w 2720340"/>
                <a:gd name="connsiteY15" fmla="*/ 355675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67705 w 2720340"/>
                <a:gd name="connsiteY15" fmla="*/ 564998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158294 w 2720340"/>
                <a:gd name="connsiteY15" fmla="*/ 291268 h 1467828"/>
                <a:gd name="connsiteX16" fmla="*/ 2267705 w 2720340"/>
                <a:gd name="connsiteY16" fmla="*/ 564998 h 1467828"/>
                <a:gd name="connsiteX17" fmla="*/ 2400300 w 2720340"/>
                <a:gd name="connsiteY17" fmla="*/ 822492 h 1467828"/>
                <a:gd name="connsiteX18" fmla="*/ 2531745 w 2720340"/>
                <a:gd name="connsiteY18" fmla="*/ 1148247 h 1467828"/>
                <a:gd name="connsiteX19" fmla="*/ 2720340 w 2720340"/>
                <a:gd name="connsiteY19"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67705 w 2720340"/>
                <a:gd name="connsiteY15" fmla="*/ 564998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7282 h 1500084"/>
                <a:gd name="connsiteX1" fmla="*/ 137160 w 2720340"/>
                <a:gd name="connsiteY1" fmla="*/ 1142977 h 1500084"/>
                <a:gd name="connsiteX2" fmla="*/ 596010 w 2720340"/>
                <a:gd name="connsiteY2" fmla="*/ 1482612 h 1500084"/>
                <a:gd name="connsiteX3" fmla="*/ 588645 w 2720340"/>
                <a:gd name="connsiteY3" fmla="*/ 502897 h 1500084"/>
                <a:gd name="connsiteX4" fmla="*/ 754196 w 2720340"/>
                <a:gd name="connsiteY4" fmla="*/ 1880 h 1500084"/>
                <a:gd name="connsiteX5" fmla="*/ 932635 w 2720340"/>
                <a:gd name="connsiteY5" fmla="*/ 668632 h 1500084"/>
                <a:gd name="connsiteX6" fmla="*/ 1155367 w 2720340"/>
                <a:gd name="connsiteY6" fmla="*/ 1112905 h 1500084"/>
                <a:gd name="connsiteX7" fmla="*/ 1348740 w 2720340"/>
                <a:gd name="connsiteY7" fmla="*/ 400027 h 1500084"/>
                <a:gd name="connsiteX8" fmla="*/ 1626065 w 2720340"/>
                <a:gd name="connsiteY8" fmla="*/ 977152 h 1500084"/>
                <a:gd name="connsiteX9" fmla="*/ 1714500 w 2720340"/>
                <a:gd name="connsiteY9" fmla="*/ 371452 h 1500084"/>
                <a:gd name="connsiteX10" fmla="*/ 1783080 w 2720340"/>
                <a:gd name="connsiteY10" fmla="*/ 634342 h 1500084"/>
                <a:gd name="connsiteX11" fmla="*/ 1851660 w 2720340"/>
                <a:gd name="connsiteY11" fmla="*/ 851512 h 1500084"/>
                <a:gd name="connsiteX12" fmla="*/ 1975944 w 2720340"/>
                <a:gd name="connsiteY12" fmla="*/ 1467145 h 1500084"/>
                <a:gd name="connsiteX13" fmla="*/ 2085975 w 2720340"/>
                <a:gd name="connsiteY13" fmla="*/ 977242 h 1500084"/>
                <a:gd name="connsiteX14" fmla="*/ 2145834 w 2720340"/>
                <a:gd name="connsiteY14" fmla="*/ 52047 h 1500084"/>
                <a:gd name="connsiteX15" fmla="*/ 2267705 w 2720340"/>
                <a:gd name="connsiteY15" fmla="*/ 565443 h 1500084"/>
                <a:gd name="connsiteX16" fmla="*/ 2400300 w 2720340"/>
                <a:gd name="connsiteY16" fmla="*/ 822937 h 1500084"/>
                <a:gd name="connsiteX17" fmla="*/ 2531745 w 2720340"/>
                <a:gd name="connsiteY17" fmla="*/ 1148692 h 1500084"/>
                <a:gd name="connsiteX18" fmla="*/ 2720340 w 2720340"/>
                <a:gd name="connsiteY18" fmla="*/ 1354432 h 1500084"/>
                <a:gd name="connsiteX0" fmla="*/ 0 w 2720340"/>
                <a:gd name="connsiteY0" fmla="*/ 1297282 h 1482648"/>
                <a:gd name="connsiteX1" fmla="*/ 173631 w 2720340"/>
                <a:gd name="connsiteY1" fmla="*/ 466701 h 1482648"/>
                <a:gd name="connsiteX2" fmla="*/ 596010 w 2720340"/>
                <a:gd name="connsiteY2" fmla="*/ 1482612 h 1482648"/>
                <a:gd name="connsiteX3" fmla="*/ 588645 w 2720340"/>
                <a:gd name="connsiteY3" fmla="*/ 502897 h 1482648"/>
                <a:gd name="connsiteX4" fmla="*/ 754196 w 2720340"/>
                <a:gd name="connsiteY4" fmla="*/ 1880 h 1482648"/>
                <a:gd name="connsiteX5" fmla="*/ 932635 w 2720340"/>
                <a:gd name="connsiteY5" fmla="*/ 668632 h 1482648"/>
                <a:gd name="connsiteX6" fmla="*/ 1155367 w 2720340"/>
                <a:gd name="connsiteY6" fmla="*/ 1112905 h 1482648"/>
                <a:gd name="connsiteX7" fmla="*/ 1348740 w 2720340"/>
                <a:gd name="connsiteY7" fmla="*/ 400027 h 1482648"/>
                <a:gd name="connsiteX8" fmla="*/ 1626065 w 2720340"/>
                <a:gd name="connsiteY8" fmla="*/ 977152 h 1482648"/>
                <a:gd name="connsiteX9" fmla="*/ 1714500 w 2720340"/>
                <a:gd name="connsiteY9" fmla="*/ 371452 h 1482648"/>
                <a:gd name="connsiteX10" fmla="*/ 1783080 w 2720340"/>
                <a:gd name="connsiteY10" fmla="*/ 634342 h 1482648"/>
                <a:gd name="connsiteX11" fmla="*/ 1851660 w 2720340"/>
                <a:gd name="connsiteY11" fmla="*/ 851512 h 1482648"/>
                <a:gd name="connsiteX12" fmla="*/ 1975944 w 2720340"/>
                <a:gd name="connsiteY12" fmla="*/ 1467145 h 1482648"/>
                <a:gd name="connsiteX13" fmla="*/ 2085975 w 2720340"/>
                <a:gd name="connsiteY13" fmla="*/ 977242 h 1482648"/>
                <a:gd name="connsiteX14" fmla="*/ 2145834 w 2720340"/>
                <a:gd name="connsiteY14" fmla="*/ 52047 h 1482648"/>
                <a:gd name="connsiteX15" fmla="*/ 2267705 w 2720340"/>
                <a:gd name="connsiteY15" fmla="*/ 565443 h 1482648"/>
                <a:gd name="connsiteX16" fmla="*/ 2400300 w 2720340"/>
                <a:gd name="connsiteY16" fmla="*/ 822937 h 1482648"/>
                <a:gd name="connsiteX17" fmla="*/ 2531745 w 2720340"/>
                <a:gd name="connsiteY17" fmla="*/ 1148692 h 1482648"/>
                <a:gd name="connsiteX18" fmla="*/ 2720340 w 2720340"/>
                <a:gd name="connsiteY18" fmla="*/ 1354432 h 1482648"/>
                <a:gd name="connsiteX0" fmla="*/ 0 w 2720340"/>
                <a:gd name="connsiteY0" fmla="*/ 1297315 h 1514885"/>
                <a:gd name="connsiteX1" fmla="*/ 173631 w 2720340"/>
                <a:gd name="connsiteY1" fmla="*/ 466734 h 1514885"/>
                <a:gd name="connsiteX2" fmla="*/ 504835 w 2720340"/>
                <a:gd name="connsiteY2" fmla="*/ 1514849 h 1514885"/>
                <a:gd name="connsiteX3" fmla="*/ 588645 w 2720340"/>
                <a:gd name="connsiteY3" fmla="*/ 502930 h 1514885"/>
                <a:gd name="connsiteX4" fmla="*/ 754196 w 2720340"/>
                <a:gd name="connsiteY4" fmla="*/ 1913 h 1514885"/>
                <a:gd name="connsiteX5" fmla="*/ 932635 w 2720340"/>
                <a:gd name="connsiteY5" fmla="*/ 668665 h 1514885"/>
                <a:gd name="connsiteX6" fmla="*/ 1155367 w 2720340"/>
                <a:gd name="connsiteY6" fmla="*/ 1112938 h 1514885"/>
                <a:gd name="connsiteX7" fmla="*/ 1348740 w 2720340"/>
                <a:gd name="connsiteY7" fmla="*/ 400060 h 1514885"/>
                <a:gd name="connsiteX8" fmla="*/ 1626065 w 2720340"/>
                <a:gd name="connsiteY8" fmla="*/ 977185 h 1514885"/>
                <a:gd name="connsiteX9" fmla="*/ 1714500 w 2720340"/>
                <a:gd name="connsiteY9" fmla="*/ 371485 h 1514885"/>
                <a:gd name="connsiteX10" fmla="*/ 1783080 w 2720340"/>
                <a:gd name="connsiteY10" fmla="*/ 634375 h 1514885"/>
                <a:gd name="connsiteX11" fmla="*/ 1851660 w 2720340"/>
                <a:gd name="connsiteY11" fmla="*/ 851545 h 1514885"/>
                <a:gd name="connsiteX12" fmla="*/ 1975944 w 2720340"/>
                <a:gd name="connsiteY12" fmla="*/ 1467178 h 1514885"/>
                <a:gd name="connsiteX13" fmla="*/ 2085975 w 2720340"/>
                <a:gd name="connsiteY13" fmla="*/ 977275 h 1514885"/>
                <a:gd name="connsiteX14" fmla="*/ 2145834 w 2720340"/>
                <a:gd name="connsiteY14" fmla="*/ 52080 h 1514885"/>
                <a:gd name="connsiteX15" fmla="*/ 2267705 w 2720340"/>
                <a:gd name="connsiteY15" fmla="*/ 565476 h 1514885"/>
                <a:gd name="connsiteX16" fmla="*/ 2400300 w 2720340"/>
                <a:gd name="connsiteY16" fmla="*/ 822970 h 1514885"/>
                <a:gd name="connsiteX17" fmla="*/ 2531745 w 2720340"/>
                <a:gd name="connsiteY17" fmla="*/ 1148725 h 1514885"/>
                <a:gd name="connsiteX18" fmla="*/ 2720340 w 2720340"/>
                <a:gd name="connsiteY18" fmla="*/ 1354465 h 1514885"/>
                <a:gd name="connsiteX0" fmla="*/ 0 w 2720340"/>
                <a:gd name="connsiteY0" fmla="*/ 1297315 h 1516386"/>
                <a:gd name="connsiteX1" fmla="*/ 173631 w 2720340"/>
                <a:gd name="connsiteY1" fmla="*/ 466734 h 1516386"/>
                <a:gd name="connsiteX2" fmla="*/ 280085 w 2720340"/>
                <a:gd name="connsiteY2" fmla="*/ 726496 h 1516386"/>
                <a:gd name="connsiteX3" fmla="*/ 504835 w 2720340"/>
                <a:gd name="connsiteY3" fmla="*/ 1514849 h 1516386"/>
                <a:gd name="connsiteX4" fmla="*/ 588645 w 2720340"/>
                <a:gd name="connsiteY4" fmla="*/ 502930 h 1516386"/>
                <a:gd name="connsiteX5" fmla="*/ 754196 w 2720340"/>
                <a:gd name="connsiteY5" fmla="*/ 1913 h 1516386"/>
                <a:gd name="connsiteX6" fmla="*/ 932635 w 2720340"/>
                <a:gd name="connsiteY6" fmla="*/ 668665 h 1516386"/>
                <a:gd name="connsiteX7" fmla="*/ 1155367 w 2720340"/>
                <a:gd name="connsiteY7" fmla="*/ 1112938 h 1516386"/>
                <a:gd name="connsiteX8" fmla="*/ 1348740 w 2720340"/>
                <a:gd name="connsiteY8" fmla="*/ 400060 h 1516386"/>
                <a:gd name="connsiteX9" fmla="*/ 1626065 w 2720340"/>
                <a:gd name="connsiteY9" fmla="*/ 977185 h 1516386"/>
                <a:gd name="connsiteX10" fmla="*/ 1714500 w 2720340"/>
                <a:gd name="connsiteY10" fmla="*/ 371485 h 1516386"/>
                <a:gd name="connsiteX11" fmla="*/ 1783080 w 2720340"/>
                <a:gd name="connsiteY11" fmla="*/ 634375 h 1516386"/>
                <a:gd name="connsiteX12" fmla="*/ 1851660 w 2720340"/>
                <a:gd name="connsiteY12" fmla="*/ 851545 h 1516386"/>
                <a:gd name="connsiteX13" fmla="*/ 1975944 w 2720340"/>
                <a:gd name="connsiteY13" fmla="*/ 1467178 h 1516386"/>
                <a:gd name="connsiteX14" fmla="*/ 2085975 w 2720340"/>
                <a:gd name="connsiteY14" fmla="*/ 977275 h 1516386"/>
                <a:gd name="connsiteX15" fmla="*/ 2145834 w 2720340"/>
                <a:gd name="connsiteY15" fmla="*/ 52080 h 1516386"/>
                <a:gd name="connsiteX16" fmla="*/ 2267705 w 2720340"/>
                <a:gd name="connsiteY16" fmla="*/ 565476 h 1516386"/>
                <a:gd name="connsiteX17" fmla="*/ 2400300 w 2720340"/>
                <a:gd name="connsiteY17" fmla="*/ 822970 h 1516386"/>
                <a:gd name="connsiteX18" fmla="*/ 2531745 w 2720340"/>
                <a:gd name="connsiteY18" fmla="*/ 1148725 h 1516386"/>
                <a:gd name="connsiteX19" fmla="*/ 2720340 w 2720340"/>
                <a:gd name="connsiteY19" fmla="*/ 1354465 h 1516386"/>
                <a:gd name="connsiteX0" fmla="*/ 0 w 2720340"/>
                <a:gd name="connsiteY0" fmla="*/ 1297315 h 1528622"/>
                <a:gd name="connsiteX1" fmla="*/ 173631 w 2720340"/>
                <a:gd name="connsiteY1" fmla="*/ 466734 h 1528622"/>
                <a:gd name="connsiteX2" fmla="*/ 407730 w 2720340"/>
                <a:gd name="connsiteY2" fmla="*/ 1048532 h 1528622"/>
                <a:gd name="connsiteX3" fmla="*/ 504835 w 2720340"/>
                <a:gd name="connsiteY3" fmla="*/ 1514849 h 1528622"/>
                <a:gd name="connsiteX4" fmla="*/ 588645 w 2720340"/>
                <a:gd name="connsiteY4" fmla="*/ 502930 h 1528622"/>
                <a:gd name="connsiteX5" fmla="*/ 754196 w 2720340"/>
                <a:gd name="connsiteY5" fmla="*/ 1913 h 1528622"/>
                <a:gd name="connsiteX6" fmla="*/ 932635 w 2720340"/>
                <a:gd name="connsiteY6" fmla="*/ 668665 h 1528622"/>
                <a:gd name="connsiteX7" fmla="*/ 1155367 w 2720340"/>
                <a:gd name="connsiteY7" fmla="*/ 1112938 h 1528622"/>
                <a:gd name="connsiteX8" fmla="*/ 1348740 w 2720340"/>
                <a:gd name="connsiteY8" fmla="*/ 400060 h 1528622"/>
                <a:gd name="connsiteX9" fmla="*/ 1626065 w 2720340"/>
                <a:gd name="connsiteY9" fmla="*/ 977185 h 1528622"/>
                <a:gd name="connsiteX10" fmla="*/ 1714500 w 2720340"/>
                <a:gd name="connsiteY10" fmla="*/ 371485 h 1528622"/>
                <a:gd name="connsiteX11" fmla="*/ 1783080 w 2720340"/>
                <a:gd name="connsiteY11" fmla="*/ 634375 h 1528622"/>
                <a:gd name="connsiteX12" fmla="*/ 1851660 w 2720340"/>
                <a:gd name="connsiteY12" fmla="*/ 851545 h 1528622"/>
                <a:gd name="connsiteX13" fmla="*/ 1975944 w 2720340"/>
                <a:gd name="connsiteY13" fmla="*/ 1467178 h 1528622"/>
                <a:gd name="connsiteX14" fmla="*/ 2085975 w 2720340"/>
                <a:gd name="connsiteY14" fmla="*/ 977275 h 1528622"/>
                <a:gd name="connsiteX15" fmla="*/ 2145834 w 2720340"/>
                <a:gd name="connsiteY15" fmla="*/ 52080 h 1528622"/>
                <a:gd name="connsiteX16" fmla="*/ 2267705 w 2720340"/>
                <a:gd name="connsiteY16" fmla="*/ 565476 h 1528622"/>
                <a:gd name="connsiteX17" fmla="*/ 2400300 w 2720340"/>
                <a:gd name="connsiteY17" fmla="*/ 822970 h 1528622"/>
                <a:gd name="connsiteX18" fmla="*/ 2531745 w 2720340"/>
                <a:gd name="connsiteY18" fmla="*/ 1148725 h 1528622"/>
                <a:gd name="connsiteX19" fmla="*/ 2720340 w 2720340"/>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57565 w 2629165"/>
                <a:gd name="connsiteY8" fmla="*/ 400060 h 1528622"/>
                <a:gd name="connsiteX9" fmla="*/ 1534890 w 2629165"/>
                <a:gd name="connsiteY9" fmla="*/ 977185 h 1528622"/>
                <a:gd name="connsiteX10" fmla="*/ 1623325 w 2629165"/>
                <a:gd name="connsiteY10" fmla="*/ 371485 h 1528622"/>
                <a:gd name="connsiteX11" fmla="*/ 1691905 w 2629165"/>
                <a:gd name="connsiteY11" fmla="*/ 634375 h 1528622"/>
                <a:gd name="connsiteX12" fmla="*/ 1760485 w 2629165"/>
                <a:gd name="connsiteY12" fmla="*/ 851545 h 1528622"/>
                <a:gd name="connsiteX13" fmla="*/ 1884769 w 2629165"/>
                <a:gd name="connsiteY13" fmla="*/ 1467178 h 1528622"/>
                <a:gd name="connsiteX14" fmla="*/ 1994800 w 2629165"/>
                <a:gd name="connsiteY14" fmla="*/ 977275 h 1528622"/>
                <a:gd name="connsiteX15" fmla="*/ 2054659 w 2629165"/>
                <a:gd name="connsiteY15" fmla="*/ 52080 h 1528622"/>
                <a:gd name="connsiteX16" fmla="*/ 2176530 w 2629165"/>
                <a:gd name="connsiteY16" fmla="*/ 565476 h 1528622"/>
                <a:gd name="connsiteX17" fmla="*/ 2309125 w 2629165"/>
                <a:gd name="connsiteY17" fmla="*/ 822970 h 1528622"/>
                <a:gd name="connsiteX18" fmla="*/ 2440570 w 2629165"/>
                <a:gd name="connsiteY18" fmla="*/ 1148725 h 1528622"/>
                <a:gd name="connsiteX19" fmla="*/ 2629165 w 2629165"/>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534890 w 2629165"/>
                <a:gd name="connsiteY9" fmla="*/ 977185 h 1528622"/>
                <a:gd name="connsiteX10" fmla="*/ 1623325 w 2629165"/>
                <a:gd name="connsiteY10" fmla="*/ 371485 h 1528622"/>
                <a:gd name="connsiteX11" fmla="*/ 1691905 w 2629165"/>
                <a:gd name="connsiteY11" fmla="*/ 634375 h 1528622"/>
                <a:gd name="connsiteX12" fmla="*/ 1760485 w 2629165"/>
                <a:gd name="connsiteY12" fmla="*/ 851545 h 1528622"/>
                <a:gd name="connsiteX13" fmla="*/ 1884769 w 2629165"/>
                <a:gd name="connsiteY13" fmla="*/ 1467178 h 1528622"/>
                <a:gd name="connsiteX14" fmla="*/ 1994800 w 2629165"/>
                <a:gd name="connsiteY14" fmla="*/ 977275 h 1528622"/>
                <a:gd name="connsiteX15" fmla="*/ 2054659 w 2629165"/>
                <a:gd name="connsiteY15" fmla="*/ 52080 h 1528622"/>
                <a:gd name="connsiteX16" fmla="*/ 2176530 w 2629165"/>
                <a:gd name="connsiteY16" fmla="*/ 565476 h 1528622"/>
                <a:gd name="connsiteX17" fmla="*/ 2309125 w 2629165"/>
                <a:gd name="connsiteY17" fmla="*/ 822970 h 1528622"/>
                <a:gd name="connsiteX18" fmla="*/ 2440570 w 2629165"/>
                <a:gd name="connsiteY18" fmla="*/ 1148725 h 1528622"/>
                <a:gd name="connsiteX19" fmla="*/ 2629165 w 2629165"/>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410658 w 2629165"/>
                <a:gd name="connsiteY9" fmla="*/ 436662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447128 w 2629165"/>
                <a:gd name="connsiteY9" fmla="*/ 549375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94035 w 2629165"/>
                <a:gd name="connsiteY8" fmla="*/ 126329 h 1528622"/>
                <a:gd name="connsiteX9" fmla="*/ 1447128 w 2629165"/>
                <a:gd name="connsiteY9" fmla="*/ 549375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94035 w 2629165"/>
                <a:gd name="connsiteY8" fmla="*/ 126329 h 1528622"/>
                <a:gd name="connsiteX9" fmla="*/ 1392422 w 2629165"/>
                <a:gd name="connsiteY9" fmla="*/ 645986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1545"/>
                <a:gd name="connsiteX1" fmla="*/ 82456 w 2629165"/>
                <a:gd name="connsiteY1" fmla="*/ 466734 h 1521545"/>
                <a:gd name="connsiteX2" fmla="*/ 261850 w 2629165"/>
                <a:gd name="connsiteY2" fmla="*/ 919718 h 1521545"/>
                <a:gd name="connsiteX3" fmla="*/ 413660 w 2629165"/>
                <a:gd name="connsiteY3" fmla="*/ 1514849 h 1521545"/>
                <a:gd name="connsiteX4" fmla="*/ 497470 w 2629165"/>
                <a:gd name="connsiteY4" fmla="*/ 502930 h 1521545"/>
                <a:gd name="connsiteX5" fmla="*/ 663021 w 2629165"/>
                <a:gd name="connsiteY5" fmla="*/ 1913 h 1521545"/>
                <a:gd name="connsiteX6" fmla="*/ 841460 w 2629165"/>
                <a:gd name="connsiteY6" fmla="*/ 668665 h 1521545"/>
                <a:gd name="connsiteX7" fmla="*/ 1064192 w 2629165"/>
                <a:gd name="connsiteY7" fmla="*/ 1112938 h 1521545"/>
                <a:gd name="connsiteX8" fmla="*/ 1294035 w 2629165"/>
                <a:gd name="connsiteY8" fmla="*/ 126329 h 1521545"/>
                <a:gd name="connsiteX9" fmla="*/ 1392422 w 2629165"/>
                <a:gd name="connsiteY9" fmla="*/ 645986 h 1521545"/>
                <a:gd name="connsiteX10" fmla="*/ 1534890 w 2629165"/>
                <a:gd name="connsiteY10" fmla="*/ 977185 h 1521545"/>
                <a:gd name="connsiteX11" fmla="*/ 1623325 w 2629165"/>
                <a:gd name="connsiteY11" fmla="*/ 371485 h 1521545"/>
                <a:gd name="connsiteX12" fmla="*/ 1691905 w 2629165"/>
                <a:gd name="connsiteY12" fmla="*/ 634375 h 1521545"/>
                <a:gd name="connsiteX13" fmla="*/ 1760485 w 2629165"/>
                <a:gd name="connsiteY13" fmla="*/ 851545 h 1521545"/>
                <a:gd name="connsiteX14" fmla="*/ 1884769 w 2629165"/>
                <a:gd name="connsiteY14" fmla="*/ 1467178 h 1521545"/>
                <a:gd name="connsiteX15" fmla="*/ 1994800 w 2629165"/>
                <a:gd name="connsiteY15" fmla="*/ 977275 h 1521545"/>
                <a:gd name="connsiteX16" fmla="*/ 2054659 w 2629165"/>
                <a:gd name="connsiteY16" fmla="*/ 52080 h 1521545"/>
                <a:gd name="connsiteX17" fmla="*/ 2176530 w 2629165"/>
                <a:gd name="connsiteY17" fmla="*/ 565476 h 1521545"/>
                <a:gd name="connsiteX18" fmla="*/ 2309125 w 2629165"/>
                <a:gd name="connsiteY18" fmla="*/ 822970 h 1521545"/>
                <a:gd name="connsiteX19" fmla="*/ 2440570 w 2629165"/>
                <a:gd name="connsiteY19" fmla="*/ 1148725 h 1521545"/>
                <a:gd name="connsiteX20" fmla="*/ 2629165 w 2629165"/>
                <a:gd name="connsiteY20" fmla="*/ 1354465 h 1521545"/>
                <a:gd name="connsiteX0" fmla="*/ 0 w 2629165"/>
                <a:gd name="connsiteY0" fmla="*/ 1329519 h 1542676"/>
                <a:gd name="connsiteX1" fmla="*/ 82456 w 2629165"/>
                <a:gd name="connsiteY1" fmla="*/ 466734 h 1542676"/>
                <a:gd name="connsiteX2" fmla="*/ 261850 w 2629165"/>
                <a:gd name="connsiteY2" fmla="*/ 919718 h 1542676"/>
                <a:gd name="connsiteX3" fmla="*/ 413660 w 2629165"/>
                <a:gd name="connsiteY3" fmla="*/ 1514849 h 1542676"/>
                <a:gd name="connsiteX4" fmla="*/ 497470 w 2629165"/>
                <a:gd name="connsiteY4" fmla="*/ 502930 h 1542676"/>
                <a:gd name="connsiteX5" fmla="*/ 663021 w 2629165"/>
                <a:gd name="connsiteY5" fmla="*/ 1913 h 1542676"/>
                <a:gd name="connsiteX6" fmla="*/ 841460 w 2629165"/>
                <a:gd name="connsiteY6" fmla="*/ 668665 h 1542676"/>
                <a:gd name="connsiteX7" fmla="*/ 1064192 w 2629165"/>
                <a:gd name="connsiteY7" fmla="*/ 1112938 h 1542676"/>
                <a:gd name="connsiteX8" fmla="*/ 1294035 w 2629165"/>
                <a:gd name="connsiteY8" fmla="*/ 126329 h 1542676"/>
                <a:gd name="connsiteX9" fmla="*/ 1392422 w 2629165"/>
                <a:gd name="connsiteY9" fmla="*/ 645986 h 1542676"/>
                <a:gd name="connsiteX10" fmla="*/ 1534890 w 2629165"/>
                <a:gd name="connsiteY10" fmla="*/ 977185 h 1542676"/>
                <a:gd name="connsiteX11" fmla="*/ 1623325 w 2629165"/>
                <a:gd name="connsiteY11" fmla="*/ 371485 h 1542676"/>
                <a:gd name="connsiteX12" fmla="*/ 1691905 w 2629165"/>
                <a:gd name="connsiteY12" fmla="*/ 634375 h 1542676"/>
                <a:gd name="connsiteX13" fmla="*/ 1760485 w 2629165"/>
                <a:gd name="connsiteY13" fmla="*/ 851545 h 1542676"/>
                <a:gd name="connsiteX14" fmla="*/ 1884769 w 2629165"/>
                <a:gd name="connsiteY14" fmla="*/ 1467178 h 1542676"/>
                <a:gd name="connsiteX15" fmla="*/ 1994800 w 2629165"/>
                <a:gd name="connsiteY15" fmla="*/ 977275 h 1542676"/>
                <a:gd name="connsiteX16" fmla="*/ 2054659 w 2629165"/>
                <a:gd name="connsiteY16" fmla="*/ 52080 h 1542676"/>
                <a:gd name="connsiteX17" fmla="*/ 2176530 w 2629165"/>
                <a:gd name="connsiteY17" fmla="*/ 565476 h 1542676"/>
                <a:gd name="connsiteX18" fmla="*/ 2309126 w 2629165"/>
                <a:gd name="connsiteY18" fmla="*/ 1531450 h 1542676"/>
                <a:gd name="connsiteX19" fmla="*/ 2440570 w 2629165"/>
                <a:gd name="connsiteY19" fmla="*/ 1148725 h 1542676"/>
                <a:gd name="connsiteX20" fmla="*/ 2629165 w 2629165"/>
                <a:gd name="connsiteY20" fmla="*/ 1354465 h 1542676"/>
                <a:gd name="connsiteX0" fmla="*/ 0 w 2629165"/>
                <a:gd name="connsiteY0" fmla="*/ 1329519 h 1534185"/>
                <a:gd name="connsiteX1" fmla="*/ 82456 w 2629165"/>
                <a:gd name="connsiteY1" fmla="*/ 466734 h 1534185"/>
                <a:gd name="connsiteX2" fmla="*/ 261850 w 2629165"/>
                <a:gd name="connsiteY2" fmla="*/ 919718 h 1534185"/>
                <a:gd name="connsiteX3" fmla="*/ 413660 w 2629165"/>
                <a:gd name="connsiteY3" fmla="*/ 1514849 h 1534185"/>
                <a:gd name="connsiteX4" fmla="*/ 497470 w 2629165"/>
                <a:gd name="connsiteY4" fmla="*/ 502930 h 1534185"/>
                <a:gd name="connsiteX5" fmla="*/ 663021 w 2629165"/>
                <a:gd name="connsiteY5" fmla="*/ 1913 h 1534185"/>
                <a:gd name="connsiteX6" fmla="*/ 841460 w 2629165"/>
                <a:gd name="connsiteY6" fmla="*/ 668665 h 1534185"/>
                <a:gd name="connsiteX7" fmla="*/ 1064192 w 2629165"/>
                <a:gd name="connsiteY7" fmla="*/ 1112938 h 1534185"/>
                <a:gd name="connsiteX8" fmla="*/ 1294035 w 2629165"/>
                <a:gd name="connsiteY8" fmla="*/ 126329 h 1534185"/>
                <a:gd name="connsiteX9" fmla="*/ 1392422 w 2629165"/>
                <a:gd name="connsiteY9" fmla="*/ 645986 h 1534185"/>
                <a:gd name="connsiteX10" fmla="*/ 1534890 w 2629165"/>
                <a:gd name="connsiteY10" fmla="*/ 977185 h 1534185"/>
                <a:gd name="connsiteX11" fmla="*/ 1623325 w 2629165"/>
                <a:gd name="connsiteY11" fmla="*/ 371485 h 1534185"/>
                <a:gd name="connsiteX12" fmla="*/ 1691905 w 2629165"/>
                <a:gd name="connsiteY12" fmla="*/ 634375 h 1534185"/>
                <a:gd name="connsiteX13" fmla="*/ 1760485 w 2629165"/>
                <a:gd name="connsiteY13" fmla="*/ 851545 h 1534185"/>
                <a:gd name="connsiteX14" fmla="*/ 1884769 w 2629165"/>
                <a:gd name="connsiteY14" fmla="*/ 1467178 h 1534185"/>
                <a:gd name="connsiteX15" fmla="*/ 1994800 w 2629165"/>
                <a:gd name="connsiteY15" fmla="*/ 977275 h 1534185"/>
                <a:gd name="connsiteX16" fmla="*/ 2054659 w 2629165"/>
                <a:gd name="connsiteY16" fmla="*/ 52080 h 1534185"/>
                <a:gd name="connsiteX17" fmla="*/ 2176530 w 2629165"/>
                <a:gd name="connsiteY17" fmla="*/ 565476 h 1534185"/>
                <a:gd name="connsiteX18" fmla="*/ 2309126 w 2629165"/>
                <a:gd name="connsiteY18" fmla="*/ 1531450 h 1534185"/>
                <a:gd name="connsiteX19" fmla="*/ 2349395 w 2629165"/>
                <a:gd name="connsiteY19" fmla="*/ 214821 h 1534185"/>
                <a:gd name="connsiteX20" fmla="*/ 2629165 w 2629165"/>
                <a:gd name="connsiteY20" fmla="*/ 1354465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97470 w 2349395"/>
                <a:gd name="connsiteY4" fmla="*/ 502930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8853 h 1533519"/>
                <a:gd name="connsiteX1" fmla="*/ 82456 w 2349395"/>
                <a:gd name="connsiteY1" fmla="*/ 466068 h 1533519"/>
                <a:gd name="connsiteX2" fmla="*/ 261850 w 2349395"/>
                <a:gd name="connsiteY2" fmla="*/ 919052 h 1533519"/>
                <a:gd name="connsiteX3" fmla="*/ 413660 w 2349395"/>
                <a:gd name="connsiteY3" fmla="*/ 1514183 h 1533519"/>
                <a:gd name="connsiteX4" fmla="*/ 479234 w 2349395"/>
                <a:gd name="connsiteY4" fmla="*/ 663282 h 1533519"/>
                <a:gd name="connsiteX5" fmla="*/ 663021 w 2349395"/>
                <a:gd name="connsiteY5" fmla="*/ 1247 h 1533519"/>
                <a:gd name="connsiteX6" fmla="*/ 841460 w 2349395"/>
                <a:gd name="connsiteY6" fmla="*/ 667999 h 1533519"/>
                <a:gd name="connsiteX7" fmla="*/ 1064192 w 2349395"/>
                <a:gd name="connsiteY7" fmla="*/ 1112272 h 1533519"/>
                <a:gd name="connsiteX8" fmla="*/ 1294035 w 2349395"/>
                <a:gd name="connsiteY8" fmla="*/ 125663 h 1533519"/>
                <a:gd name="connsiteX9" fmla="*/ 1392422 w 2349395"/>
                <a:gd name="connsiteY9" fmla="*/ 645320 h 1533519"/>
                <a:gd name="connsiteX10" fmla="*/ 1534890 w 2349395"/>
                <a:gd name="connsiteY10" fmla="*/ 976519 h 1533519"/>
                <a:gd name="connsiteX11" fmla="*/ 1623325 w 2349395"/>
                <a:gd name="connsiteY11" fmla="*/ 370819 h 1533519"/>
                <a:gd name="connsiteX12" fmla="*/ 1691905 w 2349395"/>
                <a:gd name="connsiteY12" fmla="*/ 633709 h 1533519"/>
                <a:gd name="connsiteX13" fmla="*/ 1760485 w 2349395"/>
                <a:gd name="connsiteY13" fmla="*/ 850879 h 1533519"/>
                <a:gd name="connsiteX14" fmla="*/ 1884769 w 2349395"/>
                <a:gd name="connsiteY14" fmla="*/ 1466512 h 1533519"/>
                <a:gd name="connsiteX15" fmla="*/ 1994800 w 2349395"/>
                <a:gd name="connsiteY15" fmla="*/ 976609 h 1533519"/>
                <a:gd name="connsiteX16" fmla="*/ 2054659 w 2349395"/>
                <a:gd name="connsiteY16" fmla="*/ 51414 h 1533519"/>
                <a:gd name="connsiteX17" fmla="*/ 2176530 w 2349395"/>
                <a:gd name="connsiteY17" fmla="*/ 564810 h 1533519"/>
                <a:gd name="connsiteX18" fmla="*/ 2309126 w 2349395"/>
                <a:gd name="connsiteY18" fmla="*/ 1530784 h 1533519"/>
                <a:gd name="connsiteX19" fmla="*/ 2349395 w 2349395"/>
                <a:gd name="connsiteY19" fmla="*/ 214155 h 1533519"/>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97469 w 2349395"/>
                <a:gd name="connsiteY4" fmla="*/ 502931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550385 w 2349395"/>
                <a:gd name="connsiteY11" fmla="*/ 49449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59695 w 2349395"/>
                <a:gd name="connsiteY6" fmla="*/ 652563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550385 w 2349395"/>
                <a:gd name="connsiteY11" fmla="*/ 49449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49395" h="1534185">
                  <a:moveTo>
                    <a:pt x="0" y="1329519"/>
                  </a:moveTo>
                  <a:cubicBezTo>
                    <a:pt x="37147" y="1285227"/>
                    <a:pt x="38814" y="535034"/>
                    <a:pt x="82456" y="466734"/>
                  </a:cubicBezTo>
                  <a:cubicBezTo>
                    <a:pt x="126098" y="398434"/>
                    <a:pt x="206649" y="745032"/>
                    <a:pt x="261850" y="919718"/>
                  </a:cubicBezTo>
                  <a:cubicBezTo>
                    <a:pt x="317051" y="1094404"/>
                    <a:pt x="380468" y="1584313"/>
                    <a:pt x="413660" y="1514849"/>
                  </a:cubicBezTo>
                  <a:cubicBezTo>
                    <a:pt x="446852" y="1445385"/>
                    <a:pt x="419439" y="755088"/>
                    <a:pt x="460999" y="502932"/>
                  </a:cubicBezTo>
                  <a:cubicBezTo>
                    <a:pt x="502559" y="250776"/>
                    <a:pt x="608729" y="-25709"/>
                    <a:pt x="663021" y="1913"/>
                  </a:cubicBezTo>
                  <a:cubicBezTo>
                    <a:pt x="717313" y="29535"/>
                    <a:pt x="792833" y="467392"/>
                    <a:pt x="859695" y="652563"/>
                  </a:cubicBezTo>
                  <a:cubicBezTo>
                    <a:pt x="926557" y="837734"/>
                    <a:pt x="991802" y="1157705"/>
                    <a:pt x="1064192" y="1112938"/>
                  </a:cubicBezTo>
                  <a:cubicBezTo>
                    <a:pt x="1136582" y="1068171"/>
                    <a:pt x="1239330" y="204154"/>
                    <a:pt x="1294035" y="126329"/>
                  </a:cubicBezTo>
                  <a:cubicBezTo>
                    <a:pt x="1348740" y="48504"/>
                    <a:pt x="1361397" y="506860"/>
                    <a:pt x="1392422" y="645986"/>
                  </a:cubicBezTo>
                  <a:cubicBezTo>
                    <a:pt x="1423447" y="785112"/>
                    <a:pt x="1508563" y="1076608"/>
                    <a:pt x="1534890" y="977185"/>
                  </a:cubicBezTo>
                  <a:cubicBezTo>
                    <a:pt x="1561217" y="877762"/>
                    <a:pt x="1524216" y="106584"/>
                    <a:pt x="1550385" y="49449"/>
                  </a:cubicBezTo>
                  <a:cubicBezTo>
                    <a:pt x="1576554" y="-7686"/>
                    <a:pt x="1656888" y="500692"/>
                    <a:pt x="1691905" y="634375"/>
                  </a:cubicBezTo>
                  <a:cubicBezTo>
                    <a:pt x="1726922" y="768058"/>
                    <a:pt x="1728341" y="712745"/>
                    <a:pt x="1760485" y="851545"/>
                  </a:cubicBezTo>
                  <a:cubicBezTo>
                    <a:pt x="1792629" y="990345"/>
                    <a:pt x="1845717" y="1446223"/>
                    <a:pt x="1884769" y="1467178"/>
                  </a:cubicBezTo>
                  <a:cubicBezTo>
                    <a:pt x="1923822" y="1488133"/>
                    <a:pt x="1966485" y="1213125"/>
                    <a:pt x="1994800" y="977275"/>
                  </a:cubicBezTo>
                  <a:cubicBezTo>
                    <a:pt x="2023115" y="741425"/>
                    <a:pt x="2024371" y="120713"/>
                    <a:pt x="2054659" y="52080"/>
                  </a:cubicBezTo>
                  <a:cubicBezTo>
                    <a:pt x="2084947" y="-16553"/>
                    <a:pt x="2134119" y="436994"/>
                    <a:pt x="2176530" y="565476"/>
                  </a:cubicBezTo>
                  <a:cubicBezTo>
                    <a:pt x="2218941" y="693958"/>
                    <a:pt x="2280315" y="1589892"/>
                    <a:pt x="2309126" y="1531450"/>
                  </a:cubicBezTo>
                  <a:cubicBezTo>
                    <a:pt x="2337937" y="1473008"/>
                    <a:pt x="2296055" y="126239"/>
                    <a:pt x="2349395" y="214821"/>
                  </a:cubicBezTo>
                </a:path>
              </a:pathLst>
            </a:custGeom>
            <a:noFill/>
            <a:ln>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308357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CC02E41-2E4C-B373-A9C9-A1523281D451}"/>
              </a:ext>
            </a:extLst>
          </p:cNvPr>
          <p:cNvSpPr>
            <a:spLocks noGrp="1" noChangeArrowheads="1"/>
          </p:cNvSpPr>
          <p:nvPr>
            <p:ph type="title"/>
          </p:nvPr>
        </p:nvSpPr>
        <p:spPr>
          <a:xfrm>
            <a:off x="685800" y="0"/>
            <a:ext cx="7772400" cy="1143000"/>
          </a:xfrm>
        </p:spPr>
        <p:txBody>
          <a:bodyPr/>
          <a:lstStyle/>
          <a:p>
            <a:pPr eaLnBrk="1" hangingPunct="1"/>
            <a:r>
              <a:rPr lang="en-CA" altLang="en-US" sz="7200" dirty="0"/>
              <a:t>Canada</a:t>
            </a:r>
          </a:p>
        </p:txBody>
      </p:sp>
      <p:pic>
        <p:nvPicPr>
          <p:cNvPr id="74756" name="Picture 4" descr="Algonquin Park">
            <a:extLst>
              <a:ext uri="{FF2B5EF4-FFF2-40B4-BE49-F238E27FC236}">
                <a16:creationId xmlns:a16="http://schemas.microsoft.com/office/drawing/2014/main" id="{31646DA9-B6C1-31DA-1F50-702AF1408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99957"/>
            <a:ext cx="8212657" cy="546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83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4756"/>
                                        </p:tgtEl>
                                        <p:attrNameLst>
                                          <p:attrName>style.visibility</p:attrName>
                                        </p:attrNameLst>
                                      </p:cBhvr>
                                      <p:to>
                                        <p:strVal val="visible"/>
                                      </p:to>
                                    </p:set>
                                    <p:anim calcmode="lin" valueType="num">
                                      <p:cBhvr additive="base">
                                        <p:cTn id="11" dur="500" fill="hold"/>
                                        <p:tgtEl>
                                          <p:spTgt spid="74756"/>
                                        </p:tgtEl>
                                        <p:attrNameLst>
                                          <p:attrName>ppt_x</p:attrName>
                                        </p:attrNameLst>
                                      </p:cBhvr>
                                      <p:tavLst>
                                        <p:tav tm="0">
                                          <p:val>
                                            <p:strVal val="#ppt_x"/>
                                          </p:val>
                                        </p:tav>
                                        <p:tav tm="100000">
                                          <p:val>
                                            <p:strVal val="#ppt_x"/>
                                          </p:val>
                                        </p:tav>
                                      </p:tavLst>
                                    </p:anim>
                                    <p:anim calcmode="lin" valueType="num">
                                      <p:cBhvr additive="base">
                                        <p:cTn id="12" dur="500" fill="hold"/>
                                        <p:tgtEl>
                                          <p:spTgt spid="747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ChangeArrowheads="1"/>
          </p:cNvSpPr>
          <p:nvPr/>
        </p:nvSpPr>
        <p:spPr bwMode="auto">
          <a:xfrm>
            <a:off x="228600" y="76200"/>
            <a:ext cx="8763000" cy="1143000"/>
          </a:xfrm>
          <a:prstGeom prst="rect">
            <a:avLst/>
          </a:prstGeom>
          <a:noFill/>
          <a:ln w="9525">
            <a:noFill/>
            <a:miter lim="800000"/>
            <a:headEnd/>
            <a:tailEnd/>
          </a:ln>
          <a:effectLst/>
        </p:spPr>
        <p:txBody>
          <a:bodyPr anchor="ctr"/>
          <a:lstStyle/>
          <a:p>
            <a:pPr algn="ctr"/>
            <a:r>
              <a:rPr lang="en-US" sz="3600" dirty="0">
                <a:solidFill>
                  <a:schemeClr val="tx2"/>
                </a:solidFill>
              </a:rPr>
              <a:t>4: Reinforcement Learning </a:t>
            </a:r>
          </a:p>
          <a:p>
            <a:pPr algn="ctr"/>
            <a:r>
              <a:rPr lang="en-US" sz="3600" dirty="0">
                <a:solidFill>
                  <a:schemeClr val="tx2"/>
                </a:solidFill>
              </a:rPr>
              <a:t>Game Tree / Markoff Chains</a:t>
            </a:r>
          </a:p>
        </p:txBody>
      </p:sp>
      <p:sp>
        <p:nvSpPr>
          <p:cNvPr id="4" name="Content Placeholder 2">
            <a:extLst>
              <a:ext uri="{FF2B5EF4-FFF2-40B4-BE49-F238E27FC236}">
                <a16:creationId xmlns:a16="http://schemas.microsoft.com/office/drawing/2014/main" id="{8F5660E3-F151-4DB4-97EE-E4A8EE5955A2}"/>
              </a:ext>
            </a:extLst>
          </p:cNvPr>
          <p:cNvSpPr>
            <a:spLocks noGrp="1"/>
          </p:cNvSpPr>
          <p:nvPr>
            <p:ph idx="1"/>
          </p:nvPr>
        </p:nvSpPr>
        <p:spPr>
          <a:xfrm>
            <a:off x="0" y="1219200"/>
            <a:ext cx="9144000" cy="4510087"/>
          </a:xfrm>
        </p:spPr>
        <p:txBody>
          <a:bodyPr/>
          <a:lstStyle/>
          <a:p>
            <a:pPr marL="973138" lvl="2" indent="-457200" eaLnBrk="1" hangingPunct="1">
              <a:buFont typeface="Arial" panose="020B0604020202020204" pitchFamily="34" charset="0"/>
              <a:buChar char="•"/>
            </a:pPr>
            <a:r>
              <a:rPr lang="en-CA" altLang="en-US" dirty="0">
                <a:latin typeface="Times New Roman" panose="02020603050405020304" pitchFamily="18" charset="0"/>
                <a:cs typeface="Times New Roman" panose="02020603050405020304" pitchFamily="18" charset="0"/>
              </a:rPr>
              <a:t>Learn from future rewards what steps to take</a:t>
            </a:r>
          </a:p>
        </p:txBody>
      </p:sp>
      <p:pic>
        <p:nvPicPr>
          <p:cNvPr id="5" name="Picture 14" descr="Image result for future rewards robotics">
            <a:extLst>
              <a:ext uri="{FF2B5EF4-FFF2-40B4-BE49-F238E27FC236}">
                <a16:creationId xmlns:a16="http://schemas.microsoft.com/office/drawing/2014/main" id="{0063DBDA-9E99-4838-8FB4-8F63A79CA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078227"/>
            <a:ext cx="6096000" cy="36576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markov chain">
            <a:extLst>
              <a:ext uri="{FF2B5EF4-FFF2-40B4-BE49-F238E27FC236}">
                <a16:creationId xmlns:a16="http://schemas.microsoft.com/office/drawing/2014/main" id="{0E58E1C2-9A69-4B21-A847-026CB8F0F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52" y="1838323"/>
            <a:ext cx="4783748" cy="353383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8271B43-D714-49F6-80CC-53EA55ACE3C0}"/>
              </a:ext>
            </a:extLst>
          </p:cNvPr>
          <p:cNvGrpSpPr/>
          <p:nvPr/>
        </p:nvGrpSpPr>
        <p:grpSpPr>
          <a:xfrm>
            <a:off x="457200" y="1257300"/>
            <a:ext cx="7471015" cy="5052341"/>
            <a:chOff x="2635490" y="2806700"/>
            <a:chExt cx="6127509" cy="3840480"/>
          </a:xfrm>
        </p:grpSpPr>
        <p:sp>
          <p:nvSpPr>
            <p:cNvPr id="9" name="Rectangle 8">
              <a:extLst>
                <a:ext uri="{FF2B5EF4-FFF2-40B4-BE49-F238E27FC236}">
                  <a16:creationId xmlns:a16="http://schemas.microsoft.com/office/drawing/2014/main" id="{A1758558-3B0D-455E-ADAD-92365323FE85}"/>
                </a:ext>
              </a:extLst>
            </p:cNvPr>
            <p:cNvSpPr/>
            <p:nvPr/>
          </p:nvSpPr>
          <p:spPr>
            <a:xfrm>
              <a:off x="2635490" y="2806700"/>
              <a:ext cx="6127509" cy="3840480"/>
            </a:xfrm>
            <a:prstGeom prst="rect">
              <a:avLst/>
            </a:prstGeom>
            <a:solidFill>
              <a:schemeClr val="tx1"/>
            </a:solidFill>
            <a:ln w="25400">
              <a:solidFill>
                <a:schemeClr val="tx1"/>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pic>
          <p:nvPicPr>
            <p:cNvPr id="10" name="Picture 9">
              <a:extLst>
                <a:ext uri="{FF2B5EF4-FFF2-40B4-BE49-F238E27FC236}">
                  <a16:creationId xmlns:a16="http://schemas.microsoft.com/office/drawing/2014/main" id="{63D8E1B8-2E89-4E56-8253-A1BEB93B240D}"/>
                </a:ext>
              </a:extLst>
            </p:cNvPr>
            <p:cNvPicPr>
              <a:picLocks noChangeAspect="1"/>
            </p:cNvPicPr>
            <p:nvPr/>
          </p:nvPicPr>
          <p:blipFill>
            <a:blip r:embed="rId4"/>
            <a:stretch>
              <a:fillRect/>
            </a:stretch>
          </p:blipFill>
          <p:spPr>
            <a:xfrm>
              <a:off x="2689027" y="2863850"/>
              <a:ext cx="6000750" cy="3714750"/>
            </a:xfrm>
            <a:prstGeom prst="rect">
              <a:avLst/>
            </a:prstGeom>
          </p:spPr>
        </p:pic>
      </p:grpSp>
      <p:grpSp>
        <p:nvGrpSpPr>
          <p:cNvPr id="11" name="Group 10">
            <a:extLst>
              <a:ext uri="{FF2B5EF4-FFF2-40B4-BE49-F238E27FC236}">
                <a16:creationId xmlns:a16="http://schemas.microsoft.com/office/drawing/2014/main" id="{5F39D9E0-3476-4681-ACB3-9409793FA4DB}"/>
              </a:ext>
            </a:extLst>
          </p:cNvPr>
          <p:cNvGrpSpPr/>
          <p:nvPr/>
        </p:nvGrpSpPr>
        <p:grpSpPr>
          <a:xfrm>
            <a:off x="1215785" y="1838323"/>
            <a:ext cx="6912969" cy="5124450"/>
            <a:chOff x="2819399" y="2209800"/>
            <a:chExt cx="6096001" cy="4343400"/>
          </a:xfrm>
        </p:grpSpPr>
        <p:sp>
          <p:nvSpPr>
            <p:cNvPr id="12" name="Rectangle 11">
              <a:extLst>
                <a:ext uri="{FF2B5EF4-FFF2-40B4-BE49-F238E27FC236}">
                  <a16:creationId xmlns:a16="http://schemas.microsoft.com/office/drawing/2014/main" id="{EFF323E6-37B5-4A57-A478-A00698D579CE}"/>
                </a:ext>
              </a:extLst>
            </p:cNvPr>
            <p:cNvSpPr/>
            <p:nvPr/>
          </p:nvSpPr>
          <p:spPr>
            <a:xfrm>
              <a:off x="2819399" y="2209800"/>
              <a:ext cx="6096001" cy="4343400"/>
            </a:xfrm>
            <a:prstGeom prst="rect">
              <a:avLst/>
            </a:prstGeom>
            <a:solidFill>
              <a:schemeClr val="tx1"/>
            </a:solidFill>
            <a:ln w="25400">
              <a:solidFill>
                <a:schemeClr val="tx1"/>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pic>
          <p:nvPicPr>
            <p:cNvPr id="13" name="Picture 12">
              <a:extLst>
                <a:ext uri="{FF2B5EF4-FFF2-40B4-BE49-F238E27FC236}">
                  <a16:creationId xmlns:a16="http://schemas.microsoft.com/office/drawing/2014/main" id="{A0221742-21EA-43D7-8DA2-D147651EA7D8}"/>
                </a:ext>
              </a:extLst>
            </p:cNvPr>
            <p:cNvPicPr>
              <a:picLocks noChangeAspect="1"/>
            </p:cNvPicPr>
            <p:nvPr/>
          </p:nvPicPr>
          <p:blipFill>
            <a:blip r:embed="rId5"/>
            <a:stretch>
              <a:fillRect/>
            </a:stretch>
          </p:blipFill>
          <p:spPr>
            <a:xfrm>
              <a:off x="2870199" y="2286000"/>
              <a:ext cx="5981700" cy="4210050"/>
            </a:xfrm>
            <a:prstGeom prst="rect">
              <a:avLst/>
            </a:prstGeom>
          </p:spPr>
        </p:pic>
      </p:grpSp>
    </p:spTree>
    <p:extLst>
      <p:ext uri="{BB962C8B-B14F-4D97-AF65-F5344CB8AC3E}">
        <p14:creationId xmlns:p14="http://schemas.microsoft.com/office/powerpoint/2010/main" val="1975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ChangeArrowheads="1"/>
          </p:cNvSpPr>
          <p:nvPr/>
        </p:nvSpPr>
        <p:spPr bwMode="auto">
          <a:xfrm>
            <a:off x="228600" y="76200"/>
            <a:ext cx="8763000" cy="1143000"/>
          </a:xfrm>
          <a:prstGeom prst="rect">
            <a:avLst/>
          </a:prstGeom>
          <a:noFill/>
          <a:ln w="9525">
            <a:noFill/>
            <a:miter lim="800000"/>
            <a:headEnd/>
            <a:tailEnd/>
          </a:ln>
          <a:effectLst/>
        </p:spPr>
        <p:txBody>
          <a:bodyPr anchor="ctr"/>
          <a:lstStyle/>
          <a:p>
            <a:pPr algn="ctr"/>
            <a:r>
              <a:rPr lang="en-US" sz="3600" dirty="0">
                <a:solidFill>
                  <a:schemeClr val="tx2"/>
                </a:solidFill>
              </a:rPr>
              <a:t>5: Dimension Reduction </a:t>
            </a:r>
            <a:br>
              <a:rPr lang="en-US" sz="3600" dirty="0">
                <a:solidFill>
                  <a:schemeClr val="tx2"/>
                </a:solidFill>
              </a:rPr>
            </a:br>
            <a:r>
              <a:rPr lang="en-US" sz="3600" dirty="0">
                <a:solidFill>
                  <a:schemeClr val="tx2"/>
                </a:solidFill>
              </a:rPr>
              <a:t>&amp; Maximum Likelihood</a:t>
            </a:r>
          </a:p>
        </p:txBody>
      </p:sp>
      <p:grpSp>
        <p:nvGrpSpPr>
          <p:cNvPr id="4" name="Group 3">
            <a:extLst>
              <a:ext uri="{FF2B5EF4-FFF2-40B4-BE49-F238E27FC236}">
                <a16:creationId xmlns:a16="http://schemas.microsoft.com/office/drawing/2014/main" id="{17235E2D-418F-488D-A716-A882DEBD2E9B}"/>
              </a:ext>
            </a:extLst>
          </p:cNvPr>
          <p:cNvGrpSpPr/>
          <p:nvPr/>
        </p:nvGrpSpPr>
        <p:grpSpPr>
          <a:xfrm>
            <a:off x="609600" y="1229380"/>
            <a:ext cx="8181678" cy="6390620"/>
            <a:chOff x="914400" y="457200"/>
            <a:chExt cx="8181678" cy="6390620"/>
          </a:xfrm>
        </p:grpSpPr>
        <p:grpSp>
          <p:nvGrpSpPr>
            <p:cNvPr id="5" name="Group 4">
              <a:extLst>
                <a:ext uri="{FF2B5EF4-FFF2-40B4-BE49-F238E27FC236}">
                  <a16:creationId xmlns:a16="http://schemas.microsoft.com/office/drawing/2014/main" id="{97BB9850-43FE-463A-B79F-D72BE4CEAF23}"/>
                </a:ext>
              </a:extLst>
            </p:cNvPr>
            <p:cNvGrpSpPr/>
            <p:nvPr/>
          </p:nvGrpSpPr>
          <p:grpSpPr>
            <a:xfrm>
              <a:off x="2362200" y="2756002"/>
              <a:ext cx="4022276" cy="4091818"/>
              <a:chOff x="0" y="2756002"/>
              <a:chExt cx="4022276" cy="4091818"/>
            </a:xfrm>
          </p:grpSpPr>
          <p:cxnSp>
            <p:nvCxnSpPr>
              <p:cNvPr id="55" name="Straight Connector 54">
                <a:extLst>
                  <a:ext uri="{FF2B5EF4-FFF2-40B4-BE49-F238E27FC236}">
                    <a16:creationId xmlns:a16="http://schemas.microsoft.com/office/drawing/2014/main" id="{DCCDAFF6-6449-4529-A746-DFAB5DCFC88D}"/>
                  </a:ext>
                </a:extLst>
              </p:cNvPr>
              <p:cNvCxnSpPr/>
              <p:nvPr/>
            </p:nvCxnSpPr>
            <p:spPr bwMode="auto">
              <a:xfrm>
                <a:off x="578406" y="2953200"/>
                <a:ext cx="0" cy="3600000"/>
              </a:xfrm>
              <a:prstGeom prst="line">
                <a:avLst/>
              </a:prstGeom>
              <a:noFill/>
              <a:ln w="12700" cap="sq" cmpd="sng" algn="ctr">
                <a:solidFill>
                  <a:schemeClr val="tx1"/>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D802EFCF-C713-43CA-9468-73AB1F5C0BCB}"/>
                  </a:ext>
                </a:extLst>
              </p:cNvPr>
              <p:cNvCxnSpPr/>
              <p:nvPr/>
            </p:nvCxnSpPr>
            <p:spPr bwMode="auto">
              <a:xfrm flipH="1">
                <a:off x="422276" y="6395319"/>
                <a:ext cx="3600000" cy="0"/>
              </a:xfrm>
              <a:prstGeom prst="line">
                <a:avLst/>
              </a:prstGeom>
              <a:noFill/>
              <a:ln w="12700" cap="sq" cmpd="sng" algn="ctr">
                <a:solidFill>
                  <a:schemeClr val="tx1"/>
                </a:solidFill>
                <a:prstDash val="solid"/>
                <a:round/>
                <a:headEnd type="none" w="med" len="med"/>
                <a:tailEnd type="none" w="med" len="med"/>
              </a:ln>
              <a:effectLst/>
            </p:spPr>
          </p:cxnSp>
          <p:sp>
            <p:nvSpPr>
              <p:cNvPr id="57" name="Text Box 33">
                <a:extLst>
                  <a:ext uri="{FF2B5EF4-FFF2-40B4-BE49-F238E27FC236}">
                    <a16:creationId xmlns:a16="http://schemas.microsoft.com/office/drawing/2014/main" id="{72F58770-4276-4DF0-B14D-BC910DD9088B}"/>
                  </a:ext>
                </a:extLst>
              </p:cNvPr>
              <p:cNvSpPr txBox="1">
                <a:spLocks noChangeArrowheads="1"/>
              </p:cNvSpPr>
              <p:nvPr/>
            </p:nvSpPr>
            <p:spPr bwMode="auto">
              <a:xfrm>
                <a:off x="1247170" y="6318185"/>
                <a:ext cx="2654198" cy="52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sym typeface="Symbol" panose="05050102010706020507" pitchFamily="18" charset="2"/>
                  </a:rPr>
                  <a:t>pixel</a:t>
                </a:r>
                <a:r>
                  <a:rPr lang="en-US" altLang="en-US" sz="2800" i="1" dirty="0">
                    <a:latin typeface="Times New Roman" pitchFamily="18" charset="0"/>
                    <a:sym typeface="Symbol" panose="05050102010706020507" pitchFamily="18" charset="2"/>
                  </a:rPr>
                  <a:t> x</a:t>
                </a:r>
                <a:r>
                  <a:rPr lang="en-US" altLang="en-US" sz="2800" i="1" baseline="-25000" dirty="0">
                    <a:latin typeface="Times New Roman" pitchFamily="18" charset="0"/>
                    <a:sym typeface="Symbol" panose="05050102010706020507" pitchFamily="18" charset="2"/>
                  </a:rPr>
                  <a:t>1</a:t>
                </a:r>
                <a:endParaRPr lang="en-CA" altLang="en-US" sz="2800" baseline="-25000" dirty="0">
                  <a:latin typeface="Times New Roman" pitchFamily="18" charset="0"/>
                </a:endParaRPr>
              </a:p>
            </p:txBody>
          </p:sp>
          <p:sp>
            <p:nvSpPr>
              <p:cNvPr id="58" name="Text Box 33">
                <a:extLst>
                  <a:ext uri="{FF2B5EF4-FFF2-40B4-BE49-F238E27FC236}">
                    <a16:creationId xmlns:a16="http://schemas.microsoft.com/office/drawing/2014/main" id="{5F45CB40-AF1B-45DC-B009-7BAD92579A8A}"/>
                  </a:ext>
                </a:extLst>
              </p:cNvPr>
              <p:cNvSpPr txBox="1">
                <a:spLocks noChangeArrowheads="1"/>
              </p:cNvSpPr>
              <p:nvPr/>
            </p:nvSpPr>
            <p:spPr bwMode="auto">
              <a:xfrm rot="16200000">
                <a:off x="-1062281" y="3818283"/>
                <a:ext cx="2654198" cy="52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sym typeface="Symbol" panose="05050102010706020507" pitchFamily="18" charset="2"/>
                  </a:rPr>
                  <a:t>pixel</a:t>
                </a:r>
                <a:r>
                  <a:rPr lang="en-US" altLang="en-US" sz="2800" i="1" dirty="0">
                    <a:latin typeface="Times New Roman" pitchFamily="18" charset="0"/>
                    <a:sym typeface="Symbol" panose="05050102010706020507" pitchFamily="18" charset="2"/>
                  </a:rPr>
                  <a:t> x</a:t>
                </a:r>
                <a:r>
                  <a:rPr lang="en-US" altLang="en-US" sz="2800" i="1" baseline="-25000" dirty="0">
                    <a:latin typeface="Times New Roman" pitchFamily="18" charset="0"/>
                    <a:sym typeface="Symbol" panose="05050102010706020507" pitchFamily="18" charset="2"/>
                  </a:rPr>
                  <a:t>2</a:t>
                </a:r>
                <a:endParaRPr lang="en-CA" altLang="en-US" sz="2800" baseline="-25000" dirty="0">
                  <a:latin typeface="Times New Roman" pitchFamily="18" charset="0"/>
                </a:endParaRPr>
              </a:p>
            </p:txBody>
          </p:sp>
        </p:grpSp>
        <p:grpSp>
          <p:nvGrpSpPr>
            <p:cNvPr id="6" name="Group 5">
              <a:extLst>
                <a:ext uri="{FF2B5EF4-FFF2-40B4-BE49-F238E27FC236}">
                  <a16:creationId xmlns:a16="http://schemas.microsoft.com/office/drawing/2014/main" id="{530EBA28-70C1-4EDB-AAE7-52AF968A534F}"/>
                </a:ext>
              </a:extLst>
            </p:cNvPr>
            <p:cNvGrpSpPr/>
            <p:nvPr/>
          </p:nvGrpSpPr>
          <p:grpSpPr>
            <a:xfrm>
              <a:off x="3429000" y="4561080"/>
              <a:ext cx="2358000" cy="1382520"/>
              <a:chOff x="1066800" y="4561080"/>
              <a:chExt cx="2358000" cy="1382520"/>
            </a:xfrm>
          </p:grpSpPr>
          <p:sp>
            <p:nvSpPr>
              <p:cNvPr id="37" name="Oval 36">
                <a:extLst>
                  <a:ext uri="{FF2B5EF4-FFF2-40B4-BE49-F238E27FC236}">
                    <a16:creationId xmlns:a16="http://schemas.microsoft.com/office/drawing/2014/main" id="{C8EB0C98-3D52-4BF5-93F7-25CF40B10B2E}"/>
                  </a:ext>
                </a:extLst>
              </p:cNvPr>
              <p:cNvSpPr/>
              <p:nvPr/>
            </p:nvSpPr>
            <p:spPr>
              <a:xfrm>
                <a:off x="1066800" y="56388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38" name="Oval 37">
                <a:extLst>
                  <a:ext uri="{FF2B5EF4-FFF2-40B4-BE49-F238E27FC236}">
                    <a16:creationId xmlns:a16="http://schemas.microsoft.com/office/drawing/2014/main" id="{94F0670A-04F0-43B3-B0A0-38B4BEA1B3E3}"/>
                  </a:ext>
                </a:extLst>
              </p:cNvPr>
              <p:cNvSpPr/>
              <p:nvPr/>
            </p:nvSpPr>
            <p:spPr>
              <a:xfrm>
                <a:off x="122340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39" name="Oval 38">
                <a:extLst>
                  <a:ext uri="{FF2B5EF4-FFF2-40B4-BE49-F238E27FC236}">
                    <a16:creationId xmlns:a16="http://schemas.microsoft.com/office/drawing/2014/main" id="{193F1F48-867B-4DF3-AF79-07BE7D359224}"/>
                  </a:ext>
                </a:extLst>
              </p:cNvPr>
              <p:cNvSpPr/>
              <p:nvPr/>
            </p:nvSpPr>
            <p:spPr>
              <a:xfrm>
                <a:off x="152820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40" name="Oval 39">
                <a:extLst>
                  <a:ext uri="{FF2B5EF4-FFF2-40B4-BE49-F238E27FC236}">
                    <a16:creationId xmlns:a16="http://schemas.microsoft.com/office/drawing/2014/main" id="{442CAC96-F5E4-489A-A999-19EE2958A198}"/>
                  </a:ext>
                </a:extLst>
              </p:cNvPr>
              <p:cNvSpPr/>
              <p:nvPr/>
            </p:nvSpPr>
            <p:spPr>
              <a:xfrm>
                <a:off x="190920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41" name="Oval 40">
                <a:extLst>
                  <a:ext uri="{FF2B5EF4-FFF2-40B4-BE49-F238E27FC236}">
                    <a16:creationId xmlns:a16="http://schemas.microsoft.com/office/drawing/2014/main" id="{F6C13DE8-C5CC-4CFA-A0BF-43F19C84EC63}"/>
                  </a:ext>
                </a:extLst>
              </p:cNvPr>
              <p:cNvSpPr/>
              <p:nvPr/>
            </p:nvSpPr>
            <p:spPr>
              <a:xfrm>
                <a:off x="2290200" y="4800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42" name="Oval 41">
                <a:extLst>
                  <a:ext uri="{FF2B5EF4-FFF2-40B4-BE49-F238E27FC236}">
                    <a16:creationId xmlns:a16="http://schemas.microsoft.com/office/drawing/2014/main" id="{724E2F23-C643-4ED9-B35D-98843D136C87}"/>
                  </a:ext>
                </a:extLst>
              </p:cNvPr>
              <p:cNvSpPr/>
              <p:nvPr/>
            </p:nvSpPr>
            <p:spPr>
              <a:xfrm>
                <a:off x="2518800" y="4724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43" name="Oval 42">
                <a:extLst>
                  <a:ext uri="{FF2B5EF4-FFF2-40B4-BE49-F238E27FC236}">
                    <a16:creationId xmlns:a16="http://schemas.microsoft.com/office/drawing/2014/main" id="{F68B2B9E-936A-403A-98C5-B7119E6131FC}"/>
                  </a:ext>
                </a:extLst>
              </p:cNvPr>
              <p:cNvSpPr/>
              <p:nvPr/>
            </p:nvSpPr>
            <p:spPr>
              <a:xfrm>
                <a:off x="2514600" y="5323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44" name="Oval 43">
                <a:extLst>
                  <a:ext uri="{FF2B5EF4-FFF2-40B4-BE49-F238E27FC236}">
                    <a16:creationId xmlns:a16="http://schemas.microsoft.com/office/drawing/2014/main" id="{BA9E2C62-3775-42F1-A2DE-BD3457551361}"/>
                  </a:ext>
                </a:extLst>
              </p:cNvPr>
              <p:cNvSpPr/>
              <p:nvPr/>
            </p:nvSpPr>
            <p:spPr>
              <a:xfrm>
                <a:off x="266700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45" name="Oval 44">
                <a:extLst>
                  <a:ext uri="{FF2B5EF4-FFF2-40B4-BE49-F238E27FC236}">
                    <a16:creationId xmlns:a16="http://schemas.microsoft.com/office/drawing/2014/main" id="{2981083D-C294-4C43-A29E-108C7307EE44}"/>
                  </a:ext>
                </a:extLst>
              </p:cNvPr>
              <p:cNvSpPr/>
              <p:nvPr/>
            </p:nvSpPr>
            <p:spPr>
              <a:xfrm>
                <a:off x="312420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46" name="Oval 45">
                <a:extLst>
                  <a:ext uri="{FF2B5EF4-FFF2-40B4-BE49-F238E27FC236}">
                    <a16:creationId xmlns:a16="http://schemas.microsoft.com/office/drawing/2014/main" id="{DCAE42A3-029D-4ABC-87F1-1FB1A65F2BB1}"/>
                  </a:ext>
                </a:extLst>
              </p:cNvPr>
              <p:cNvSpPr/>
              <p:nvPr/>
            </p:nvSpPr>
            <p:spPr>
              <a:xfrm>
                <a:off x="1299600" y="58564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47" name="Oval 46">
                <a:extLst>
                  <a:ext uri="{FF2B5EF4-FFF2-40B4-BE49-F238E27FC236}">
                    <a16:creationId xmlns:a16="http://schemas.microsoft.com/office/drawing/2014/main" id="{B974CF62-1671-42AC-B742-9B23015A893B}"/>
                  </a:ext>
                </a:extLst>
              </p:cNvPr>
              <p:cNvSpPr/>
              <p:nvPr/>
            </p:nvSpPr>
            <p:spPr>
              <a:xfrm>
                <a:off x="1756800" y="5562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48" name="Oval 47">
                <a:extLst>
                  <a:ext uri="{FF2B5EF4-FFF2-40B4-BE49-F238E27FC236}">
                    <a16:creationId xmlns:a16="http://schemas.microsoft.com/office/drawing/2014/main" id="{063B302F-D633-4F6A-A478-A5AE0E235C3E}"/>
                  </a:ext>
                </a:extLst>
              </p:cNvPr>
              <p:cNvSpPr/>
              <p:nvPr/>
            </p:nvSpPr>
            <p:spPr>
              <a:xfrm>
                <a:off x="2057400" y="53992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49" name="Oval 48">
                <a:extLst>
                  <a:ext uri="{FF2B5EF4-FFF2-40B4-BE49-F238E27FC236}">
                    <a16:creationId xmlns:a16="http://schemas.microsoft.com/office/drawing/2014/main" id="{222F1232-5C27-4C24-AEAA-38B4C7D38829}"/>
                  </a:ext>
                </a:extLst>
              </p:cNvPr>
              <p:cNvSpPr/>
              <p:nvPr/>
            </p:nvSpPr>
            <p:spPr>
              <a:xfrm>
                <a:off x="1981200" y="5562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50" name="Oval 49">
                <a:extLst>
                  <a:ext uri="{FF2B5EF4-FFF2-40B4-BE49-F238E27FC236}">
                    <a16:creationId xmlns:a16="http://schemas.microsoft.com/office/drawing/2014/main" id="{79B548B2-192E-43DA-B6B0-1C9981C231EA}"/>
                  </a:ext>
                </a:extLst>
              </p:cNvPr>
              <p:cNvSpPr/>
              <p:nvPr/>
            </p:nvSpPr>
            <p:spPr>
              <a:xfrm>
                <a:off x="3352800" y="4724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52" name="Oval 51">
                <a:extLst>
                  <a:ext uri="{FF2B5EF4-FFF2-40B4-BE49-F238E27FC236}">
                    <a16:creationId xmlns:a16="http://schemas.microsoft.com/office/drawing/2014/main" id="{2EFB50ED-0845-4C7D-B1D6-DE502462615C}"/>
                  </a:ext>
                </a:extLst>
              </p:cNvPr>
              <p:cNvSpPr/>
              <p:nvPr/>
            </p:nvSpPr>
            <p:spPr>
              <a:xfrm>
                <a:off x="3128400" y="4561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53" name="Oval 52">
                <a:extLst>
                  <a:ext uri="{FF2B5EF4-FFF2-40B4-BE49-F238E27FC236}">
                    <a16:creationId xmlns:a16="http://schemas.microsoft.com/office/drawing/2014/main" id="{5FB828AE-3C00-46DC-8F7B-2B3E35E63359}"/>
                  </a:ext>
                </a:extLst>
              </p:cNvPr>
              <p:cNvSpPr/>
              <p:nvPr/>
            </p:nvSpPr>
            <p:spPr>
              <a:xfrm>
                <a:off x="2743200" y="47134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54" name="Oval 53">
                <a:extLst>
                  <a:ext uri="{FF2B5EF4-FFF2-40B4-BE49-F238E27FC236}">
                    <a16:creationId xmlns:a16="http://schemas.microsoft.com/office/drawing/2014/main" id="{A47C5DEC-147A-473F-B785-6431EF098739}"/>
                  </a:ext>
                </a:extLst>
              </p:cNvPr>
              <p:cNvSpPr/>
              <p:nvPr/>
            </p:nvSpPr>
            <p:spPr>
              <a:xfrm>
                <a:off x="278284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grpSp>
        <p:grpSp>
          <p:nvGrpSpPr>
            <p:cNvPr id="8" name="Group 7">
              <a:extLst>
                <a:ext uri="{FF2B5EF4-FFF2-40B4-BE49-F238E27FC236}">
                  <a16:creationId xmlns:a16="http://schemas.microsoft.com/office/drawing/2014/main" id="{C11D4463-C687-4BB5-91A5-17A3CE7F8B20}"/>
                </a:ext>
              </a:extLst>
            </p:cNvPr>
            <p:cNvGrpSpPr/>
            <p:nvPr/>
          </p:nvGrpSpPr>
          <p:grpSpPr>
            <a:xfrm>
              <a:off x="3200400" y="4343400"/>
              <a:ext cx="3276600" cy="1600200"/>
              <a:chOff x="838200" y="4343400"/>
              <a:chExt cx="3276600" cy="1600200"/>
            </a:xfrm>
          </p:grpSpPr>
          <p:cxnSp>
            <p:nvCxnSpPr>
              <p:cNvPr id="35" name="Straight Arrow Connector 34">
                <a:extLst>
                  <a:ext uri="{FF2B5EF4-FFF2-40B4-BE49-F238E27FC236}">
                    <a16:creationId xmlns:a16="http://schemas.microsoft.com/office/drawing/2014/main" id="{7D881A80-F4A0-4713-9019-3105DFB872BD}"/>
                  </a:ext>
                </a:extLst>
              </p:cNvPr>
              <p:cNvCxnSpPr/>
              <p:nvPr/>
            </p:nvCxnSpPr>
            <p:spPr bwMode="auto">
              <a:xfrm flipV="1">
                <a:off x="838200" y="4343400"/>
                <a:ext cx="3276600" cy="1600200"/>
              </a:xfrm>
              <a:prstGeom prst="straightConnector1">
                <a:avLst/>
              </a:prstGeom>
              <a:noFill/>
              <a:ln w="38100" cap="sq" cmpd="sng" algn="ctr">
                <a:solidFill>
                  <a:schemeClr val="hlink"/>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1D899258-4BDC-4475-BD9F-D518BA385D77}"/>
                  </a:ext>
                </a:extLst>
              </p:cNvPr>
              <p:cNvCxnSpPr/>
              <p:nvPr/>
            </p:nvCxnSpPr>
            <p:spPr bwMode="auto">
              <a:xfrm flipH="1" flipV="1">
                <a:off x="2001344" y="4561080"/>
                <a:ext cx="567300" cy="1260390"/>
              </a:xfrm>
              <a:prstGeom prst="straightConnector1">
                <a:avLst/>
              </a:prstGeom>
              <a:noFill/>
              <a:ln w="38100" cap="sq" cmpd="sng" algn="ctr">
                <a:solidFill>
                  <a:schemeClr val="hlink"/>
                </a:solidFill>
                <a:prstDash val="solid"/>
                <a:round/>
                <a:headEnd type="none" w="med" len="med"/>
                <a:tailEnd type="triangle"/>
              </a:ln>
              <a:effectLst/>
            </p:spPr>
          </p:cxnSp>
        </p:grpSp>
        <p:grpSp>
          <p:nvGrpSpPr>
            <p:cNvPr id="9" name="Group 8">
              <a:extLst>
                <a:ext uri="{FF2B5EF4-FFF2-40B4-BE49-F238E27FC236}">
                  <a16:creationId xmlns:a16="http://schemas.microsoft.com/office/drawing/2014/main" id="{766DDCC2-A313-4517-A21D-C69402FB11FD}"/>
                </a:ext>
              </a:extLst>
            </p:cNvPr>
            <p:cNvGrpSpPr/>
            <p:nvPr/>
          </p:nvGrpSpPr>
          <p:grpSpPr>
            <a:xfrm rot="20069230">
              <a:off x="3360484" y="5208772"/>
              <a:ext cx="2527275" cy="87120"/>
              <a:chOff x="969746" y="4765004"/>
              <a:chExt cx="2527275" cy="87120"/>
            </a:xfrm>
          </p:grpSpPr>
          <p:sp>
            <p:nvSpPr>
              <p:cNvPr id="18" name="Oval 17">
                <a:extLst>
                  <a:ext uri="{FF2B5EF4-FFF2-40B4-BE49-F238E27FC236}">
                    <a16:creationId xmlns:a16="http://schemas.microsoft.com/office/drawing/2014/main" id="{EEAC6D75-7B2D-4A92-9DD4-785D6FE8AF5B}"/>
                  </a:ext>
                </a:extLst>
              </p:cNvPr>
              <p:cNvSpPr/>
              <p:nvPr/>
            </p:nvSpPr>
            <p:spPr>
              <a:xfrm rot="1564055">
                <a:off x="969746"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19" name="Oval 18">
                <a:extLst>
                  <a:ext uri="{FF2B5EF4-FFF2-40B4-BE49-F238E27FC236}">
                    <a16:creationId xmlns:a16="http://schemas.microsoft.com/office/drawing/2014/main" id="{C7A48C29-4CA2-474F-8AF0-29BC5ED51CE3}"/>
                  </a:ext>
                </a:extLst>
              </p:cNvPr>
              <p:cNvSpPr/>
              <p:nvPr/>
            </p:nvSpPr>
            <p:spPr>
              <a:xfrm rot="1564055">
                <a:off x="1177385"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20" name="Oval 19">
                <a:extLst>
                  <a:ext uri="{FF2B5EF4-FFF2-40B4-BE49-F238E27FC236}">
                    <a16:creationId xmlns:a16="http://schemas.microsoft.com/office/drawing/2014/main" id="{8BB643CB-A5C1-4477-8FBE-EBA474F79050}"/>
                  </a:ext>
                </a:extLst>
              </p:cNvPr>
              <p:cNvSpPr/>
              <p:nvPr/>
            </p:nvSpPr>
            <p:spPr>
              <a:xfrm rot="1564055">
                <a:off x="1585119"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21" name="Oval 20">
                <a:extLst>
                  <a:ext uri="{FF2B5EF4-FFF2-40B4-BE49-F238E27FC236}">
                    <a16:creationId xmlns:a16="http://schemas.microsoft.com/office/drawing/2014/main" id="{11660DC2-7C5B-450F-941F-DF75802ADE5A}"/>
                  </a:ext>
                </a:extLst>
              </p:cNvPr>
              <p:cNvSpPr/>
              <p:nvPr/>
            </p:nvSpPr>
            <p:spPr>
              <a:xfrm rot="1564055">
                <a:off x="1960847"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22" name="Oval 21">
                <a:extLst>
                  <a:ext uri="{FF2B5EF4-FFF2-40B4-BE49-F238E27FC236}">
                    <a16:creationId xmlns:a16="http://schemas.microsoft.com/office/drawing/2014/main" id="{8CB0975D-C433-4A24-9980-072247613419}"/>
                  </a:ext>
                </a:extLst>
              </p:cNvPr>
              <p:cNvSpPr/>
              <p:nvPr/>
            </p:nvSpPr>
            <p:spPr>
              <a:xfrm rot="1564055">
                <a:off x="2437028"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23" name="Oval 22">
                <a:extLst>
                  <a:ext uri="{FF2B5EF4-FFF2-40B4-BE49-F238E27FC236}">
                    <a16:creationId xmlns:a16="http://schemas.microsoft.com/office/drawing/2014/main" id="{D6ACBB6E-E805-4312-B9A4-E350CC0A4611}"/>
                  </a:ext>
                </a:extLst>
              </p:cNvPr>
              <p:cNvSpPr/>
              <p:nvPr/>
            </p:nvSpPr>
            <p:spPr>
              <a:xfrm rot="1564055">
                <a:off x="2675859"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24" name="Oval 23">
                <a:extLst>
                  <a:ext uri="{FF2B5EF4-FFF2-40B4-BE49-F238E27FC236}">
                    <a16:creationId xmlns:a16="http://schemas.microsoft.com/office/drawing/2014/main" id="{F99FF00B-CBFB-494C-95BB-EE8F0C0C0E29}"/>
                  </a:ext>
                </a:extLst>
              </p:cNvPr>
              <p:cNvSpPr/>
              <p:nvPr/>
            </p:nvSpPr>
            <p:spPr>
              <a:xfrm rot="1564055">
                <a:off x="2409008"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25" name="Oval 24">
                <a:extLst>
                  <a:ext uri="{FF2B5EF4-FFF2-40B4-BE49-F238E27FC236}">
                    <a16:creationId xmlns:a16="http://schemas.microsoft.com/office/drawing/2014/main" id="{3BC08B81-44DA-48FA-8204-FC9078D66FB7}"/>
                  </a:ext>
                </a:extLst>
              </p:cNvPr>
              <p:cNvSpPr/>
              <p:nvPr/>
            </p:nvSpPr>
            <p:spPr>
              <a:xfrm rot="1564055">
                <a:off x="2708530"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26" name="Oval 25">
                <a:extLst>
                  <a:ext uri="{FF2B5EF4-FFF2-40B4-BE49-F238E27FC236}">
                    <a16:creationId xmlns:a16="http://schemas.microsoft.com/office/drawing/2014/main" id="{C0B10216-EB9A-4590-95B1-A71CE62D45A2}"/>
                  </a:ext>
                </a:extLst>
              </p:cNvPr>
              <p:cNvSpPr/>
              <p:nvPr/>
            </p:nvSpPr>
            <p:spPr>
              <a:xfrm rot="1564055">
                <a:off x="3052252"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27" name="Oval 26">
                <a:extLst>
                  <a:ext uri="{FF2B5EF4-FFF2-40B4-BE49-F238E27FC236}">
                    <a16:creationId xmlns:a16="http://schemas.microsoft.com/office/drawing/2014/main" id="{7B1EAB69-2FEC-4DCE-837C-5E8EEFE134C6}"/>
                  </a:ext>
                </a:extLst>
              </p:cNvPr>
              <p:cNvSpPr/>
              <p:nvPr/>
            </p:nvSpPr>
            <p:spPr>
              <a:xfrm rot="1564055">
                <a:off x="1083209"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28" name="Oval 27">
                <a:extLst>
                  <a:ext uri="{FF2B5EF4-FFF2-40B4-BE49-F238E27FC236}">
                    <a16:creationId xmlns:a16="http://schemas.microsoft.com/office/drawing/2014/main" id="{3F1BDDAC-CF04-4DA0-B6F2-3367925D17F5}"/>
                  </a:ext>
                </a:extLst>
              </p:cNvPr>
              <p:cNvSpPr/>
              <p:nvPr/>
            </p:nvSpPr>
            <p:spPr>
              <a:xfrm rot="1564055">
                <a:off x="1623041"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29" name="Oval 28">
                <a:extLst>
                  <a:ext uri="{FF2B5EF4-FFF2-40B4-BE49-F238E27FC236}">
                    <a16:creationId xmlns:a16="http://schemas.microsoft.com/office/drawing/2014/main" id="{04FD0685-5530-4FB4-A7FB-A61E0C27F285}"/>
                  </a:ext>
                </a:extLst>
              </p:cNvPr>
              <p:cNvSpPr/>
              <p:nvPr/>
            </p:nvSpPr>
            <p:spPr>
              <a:xfrm rot="1564055">
                <a:off x="1964831"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30" name="Oval 29">
                <a:extLst>
                  <a:ext uri="{FF2B5EF4-FFF2-40B4-BE49-F238E27FC236}">
                    <a16:creationId xmlns:a16="http://schemas.microsoft.com/office/drawing/2014/main" id="{E4572997-0FFF-4B94-8365-0F8BB9977ADC}"/>
                  </a:ext>
                </a:extLst>
              </p:cNvPr>
              <p:cNvSpPr/>
              <p:nvPr/>
            </p:nvSpPr>
            <p:spPr>
              <a:xfrm rot="1564055">
                <a:off x="1824615"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31" name="Oval 30">
                <a:extLst>
                  <a:ext uri="{FF2B5EF4-FFF2-40B4-BE49-F238E27FC236}">
                    <a16:creationId xmlns:a16="http://schemas.microsoft.com/office/drawing/2014/main" id="{79FAE232-94C5-4D15-B3A5-62BBFB3400E6}"/>
                  </a:ext>
                </a:extLst>
              </p:cNvPr>
              <p:cNvSpPr/>
              <p:nvPr/>
            </p:nvSpPr>
            <p:spPr>
              <a:xfrm rot="1564055">
                <a:off x="3425021"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32" name="Oval 31">
                <a:extLst>
                  <a:ext uri="{FF2B5EF4-FFF2-40B4-BE49-F238E27FC236}">
                    <a16:creationId xmlns:a16="http://schemas.microsoft.com/office/drawing/2014/main" id="{F4719642-DA0F-45E4-85E6-35B1369D5B8E}"/>
                  </a:ext>
                </a:extLst>
              </p:cNvPr>
              <p:cNvSpPr/>
              <p:nvPr/>
            </p:nvSpPr>
            <p:spPr>
              <a:xfrm rot="1564055">
                <a:off x="3295216"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33" name="Oval 32">
                <a:extLst>
                  <a:ext uri="{FF2B5EF4-FFF2-40B4-BE49-F238E27FC236}">
                    <a16:creationId xmlns:a16="http://schemas.microsoft.com/office/drawing/2014/main" id="{6BAE2604-FE57-48AF-B0A4-227325101146}"/>
                  </a:ext>
                </a:extLst>
              </p:cNvPr>
              <p:cNvSpPr/>
              <p:nvPr/>
            </p:nvSpPr>
            <p:spPr>
              <a:xfrm rot="1564055">
                <a:off x="2882231"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34" name="Oval 33">
                <a:extLst>
                  <a:ext uri="{FF2B5EF4-FFF2-40B4-BE49-F238E27FC236}">
                    <a16:creationId xmlns:a16="http://schemas.microsoft.com/office/drawing/2014/main" id="{FE5D9F9A-BCB4-48B8-B8A7-58CB3453302F}"/>
                  </a:ext>
                </a:extLst>
              </p:cNvPr>
              <p:cNvSpPr/>
              <p:nvPr/>
            </p:nvSpPr>
            <p:spPr>
              <a:xfrm rot="1564055">
                <a:off x="2712132" y="4765004"/>
                <a:ext cx="72000" cy="87120"/>
              </a:xfrm>
              <a:prstGeom prst="ellipse">
                <a:avLst/>
              </a:prstGeom>
              <a:solidFill>
                <a:schemeClr val="tx2"/>
              </a:solidFill>
              <a:ln>
                <a:noFill/>
              </a:ln>
            </p:spPr>
            <p:txBody>
              <a:bodyPr wrap="square" rtlCol="0" anchor="ctr">
                <a:spAutoFit/>
              </a:bodyPr>
              <a:lstStyle/>
              <a:p>
                <a:pPr algn="l"/>
                <a:endParaRPr lang="en-CA" sz="2400" dirty="0"/>
              </a:p>
            </p:txBody>
          </p:sp>
        </p:grpSp>
        <p:pic>
          <p:nvPicPr>
            <p:cNvPr id="10" name="Picture 2" descr="Image result for lamp">
              <a:extLst>
                <a:ext uri="{FF2B5EF4-FFF2-40B4-BE49-F238E27FC236}">
                  <a16:creationId xmlns:a16="http://schemas.microsoft.com/office/drawing/2014/main" id="{A8C49FFA-369F-48AA-A2AB-2517A095E57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219" t="3006" r="30247" b="49856"/>
            <a:stretch/>
          </p:blipFill>
          <p:spPr bwMode="auto">
            <a:xfrm rot="2333929" flipH="1">
              <a:off x="3633652" y="3621912"/>
              <a:ext cx="867003" cy="715277"/>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3">
              <a:extLst>
                <a:ext uri="{FF2B5EF4-FFF2-40B4-BE49-F238E27FC236}">
                  <a16:creationId xmlns:a16="http://schemas.microsoft.com/office/drawing/2014/main" id="{6B7BCC95-E2CD-42BB-896D-F601187AAF85}"/>
                </a:ext>
              </a:extLst>
            </p:cNvPr>
            <p:cNvSpPr txBox="1">
              <a:spLocks noChangeArrowheads="1"/>
            </p:cNvSpPr>
            <p:nvPr/>
          </p:nvSpPr>
          <p:spPr bwMode="auto">
            <a:xfrm rot="19975377">
              <a:off x="6085169" y="4162509"/>
              <a:ext cx="1006766" cy="52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a:latin typeface="Times New Roman" pitchFamily="18" charset="0"/>
                  <a:sym typeface="Symbol" panose="05050102010706020507" pitchFamily="18" charset="2"/>
                </a:rPr>
                <a:t>z</a:t>
              </a:r>
              <a:r>
                <a:rPr lang="en-US" altLang="en-US" sz="2800" i="1" baseline="-25000" dirty="0">
                  <a:latin typeface="Times New Roman" pitchFamily="18" charset="0"/>
                  <a:sym typeface="Symbol" panose="05050102010706020507" pitchFamily="18" charset="2"/>
                </a:rPr>
                <a:t>1</a:t>
              </a:r>
              <a:endParaRPr lang="en-CA" altLang="en-US" sz="2800" baseline="-25000" dirty="0">
                <a:latin typeface="Times New Roman" pitchFamily="18" charset="0"/>
              </a:endParaRPr>
            </a:p>
          </p:txBody>
        </p:sp>
        <p:grpSp>
          <p:nvGrpSpPr>
            <p:cNvPr id="12" name="Group 11">
              <a:extLst>
                <a:ext uri="{FF2B5EF4-FFF2-40B4-BE49-F238E27FC236}">
                  <a16:creationId xmlns:a16="http://schemas.microsoft.com/office/drawing/2014/main" id="{E4754570-2214-4E1E-8D0F-31FB1C26112B}"/>
                </a:ext>
              </a:extLst>
            </p:cNvPr>
            <p:cNvGrpSpPr/>
            <p:nvPr/>
          </p:nvGrpSpPr>
          <p:grpSpPr>
            <a:xfrm>
              <a:off x="914400" y="459195"/>
              <a:ext cx="3533478" cy="2741205"/>
              <a:chOff x="-152400" y="1941493"/>
              <a:chExt cx="5077430" cy="4470327"/>
            </a:xfrm>
          </p:grpSpPr>
          <p:pic>
            <p:nvPicPr>
              <p:cNvPr id="16" name="Picture 15">
                <a:extLst>
                  <a:ext uri="{FF2B5EF4-FFF2-40B4-BE49-F238E27FC236}">
                    <a16:creationId xmlns:a16="http://schemas.microsoft.com/office/drawing/2014/main" id="{A5C5E623-C65F-4E7B-A407-934D065B5A5A}"/>
                  </a:ext>
                </a:extLst>
              </p:cNvPr>
              <p:cNvPicPr>
                <a:picLocks noChangeAspect="1"/>
              </p:cNvPicPr>
              <p:nvPr/>
            </p:nvPicPr>
            <p:blipFill>
              <a:blip r:embed="rId3"/>
              <a:stretch>
                <a:fillRect/>
              </a:stretch>
            </p:blipFill>
            <p:spPr>
              <a:xfrm>
                <a:off x="91691" y="2819850"/>
                <a:ext cx="4297439" cy="3591970"/>
              </a:xfrm>
              <a:prstGeom prst="rect">
                <a:avLst/>
              </a:prstGeom>
            </p:spPr>
          </p:pic>
          <p:sp>
            <p:nvSpPr>
              <p:cNvPr id="17" name="Text Box 33">
                <a:extLst>
                  <a:ext uri="{FF2B5EF4-FFF2-40B4-BE49-F238E27FC236}">
                    <a16:creationId xmlns:a16="http://schemas.microsoft.com/office/drawing/2014/main" id="{4D8F2E79-F35C-4921-B44A-279A1AAD2234}"/>
                  </a:ext>
                </a:extLst>
              </p:cNvPr>
              <p:cNvSpPr txBox="1">
                <a:spLocks noChangeArrowheads="1"/>
              </p:cNvSpPr>
              <p:nvPr/>
            </p:nvSpPr>
            <p:spPr bwMode="auto">
              <a:xfrm>
                <a:off x="-152400" y="1941493"/>
                <a:ext cx="5077430" cy="155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sym typeface="Symbol" panose="05050102010706020507" pitchFamily="18" charset="2"/>
                  </a:rPr>
                  <a:t>Described by </a:t>
                </a:r>
                <a:br>
                  <a:rPr lang="en-US" altLang="en-US" sz="2800" dirty="0">
                    <a:latin typeface="Times New Roman" pitchFamily="18" charset="0"/>
                    <a:sym typeface="Symbol" panose="05050102010706020507" pitchFamily="18" charset="2"/>
                  </a:rPr>
                </a:br>
                <a:r>
                  <a:rPr lang="en-US" altLang="en-US" sz="2800" dirty="0">
                    <a:latin typeface="Times New Roman" pitchFamily="18" charset="0"/>
                    <a:sym typeface="Symbol" panose="05050102010706020507" pitchFamily="18" charset="2"/>
                  </a:rPr>
                  <a:t>10,000 numbers</a:t>
                </a:r>
                <a:endParaRPr lang="en-CA" altLang="en-US" sz="2800" baseline="-25000" dirty="0">
                  <a:latin typeface="Times New Roman" pitchFamily="18" charset="0"/>
                </a:endParaRPr>
              </a:p>
            </p:txBody>
          </p:sp>
        </p:grpSp>
        <p:grpSp>
          <p:nvGrpSpPr>
            <p:cNvPr id="13" name="Group 12">
              <a:extLst>
                <a:ext uri="{FF2B5EF4-FFF2-40B4-BE49-F238E27FC236}">
                  <a16:creationId xmlns:a16="http://schemas.microsoft.com/office/drawing/2014/main" id="{44B0ABB1-5B34-4097-99A9-F8C1C04048F0}"/>
                </a:ext>
              </a:extLst>
            </p:cNvPr>
            <p:cNvGrpSpPr/>
            <p:nvPr/>
          </p:nvGrpSpPr>
          <p:grpSpPr>
            <a:xfrm>
              <a:off x="5562600" y="457200"/>
              <a:ext cx="3533478" cy="2738042"/>
              <a:chOff x="4495800" y="1941493"/>
              <a:chExt cx="5077430" cy="4465169"/>
            </a:xfrm>
          </p:grpSpPr>
          <p:pic>
            <p:nvPicPr>
              <p:cNvPr id="14" name="Picture 13">
                <a:extLst>
                  <a:ext uri="{FF2B5EF4-FFF2-40B4-BE49-F238E27FC236}">
                    <a16:creationId xmlns:a16="http://schemas.microsoft.com/office/drawing/2014/main" id="{09A825CF-1E75-4B38-933A-CDB58286CFF2}"/>
                  </a:ext>
                </a:extLst>
              </p:cNvPr>
              <p:cNvPicPr>
                <a:picLocks noChangeAspect="1"/>
              </p:cNvPicPr>
              <p:nvPr/>
            </p:nvPicPr>
            <p:blipFill>
              <a:blip r:embed="rId4"/>
              <a:stretch>
                <a:fillRect/>
              </a:stretch>
            </p:blipFill>
            <p:spPr>
              <a:xfrm>
                <a:off x="4508406" y="2825262"/>
                <a:ext cx="4577708" cy="3581400"/>
              </a:xfrm>
              <a:prstGeom prst="rect">
                <a:avLst/>
              </a:prstGeom>
            </p:spPr>
          </p:pic>
          <p:sp>
            <p:nvSpPr>
              <p:cNvPr id="15" name="Text Box 33">
                <a:extLst>
                  <a:ext uri="{FF2B5EF4-FFF2-40B4-BE49-F238E27FC236}">
                    <a16:creationId xmlns:a16="http://schemas.microsoft.com/office/drawing/2014/main" id="{A30F9E48-56B2-4AA0-A29A-BE0B31BE2829}"/>
                  </a:ext>
                </a:extLst>
              </p:cNvPr>
              <p:cNvSpPr txBox="1">
                <a:spLocks noChangeArrowheads="1"/>
              </p:cNvSpPr>
              <p:nvPr/>
            </p:nvSpPr>
            <p:spPr bwMode="auto">
              <a:xfrm>
                <a:off x="4495800" y="1941493"/>
                <a:ext cx="5077430" cy="155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sym typeface="Symbol" panose="05050102010706020507" pitchFamily="18" charset="2"/>
                  </a:rPr>
                  <a:t>Described by </a:t>
                </a:r>
                <a:br>
                  <a:rPr lang="en-US" altLang="en-US" sz="2800" dirty="0">
                    <a:latin typeface="Times New Roman" pitchFamily="18" charset="0"/>
                    <a:sym typeface="Symbol" panose="05050102010706020507" pitchFamily="18" charset="2"/>
                  </a:rPr>
                </a:br>
                <a:r>
                  <a:rPr lang="en-US" altLang="en-US" sz="2800" dirty="0">
                    <a:latin typeface="Times New Roman" pitchFamily="18" charset="0"/>
                    <a:sym typeface="Symbol" panose="05050102010706020507" pitchFamily="18" charset="2"/>
                  </a:rPr>
                  <a:t>100 numbers</a:t>
                </a:r>
                <a:endParaRPr lang="en-CA" altLang="en-US" sz="2800" baseline="-25000" dirty="0">
                  <a:latin typeface="Times New Roman" pitchFamily="18" charset="0"/>
                </a:endParaRPr>
              </a:p>
            </p:txBody>
          </p:sp>
        </p:grpSp>
      </p:grpSp>
    </p:spTree>
    <p:extLst>
      <p:ext uri="{BB962C8B-B14F-4D97-AF65-F5344CB8AC3E}">
        <p14:creationId xmlns:p14="http://schemas.microsoft.com/office/powerpoint/2010/main" val="376080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ChangeArrowheads="1"/>
          </p:cNvSpPr>
          <p:nvPr/>
        </p:nvSpPr>
        <p:spPr bwMode="auto">
          <a:xfrm>
            <a:off x="228600" y="-152400"/>
            <a:ext cx="8763000" cy="1143000"/>
          </a:xfrm>
          <a:prstGeom prst="rect">
            <a:avLst/>
          </a:prstGeom>
          <a:noFill/>
          <a:ln w="9525">
            <a:noFill/>
            <a:miter lim="800000"/>
            <a:headEnd/>
            <a:tailEnd/>
          </a:ln>
          <a:effectLst/>
        </p:spPr>
        <p:txBody>
          <a:bodyPr anchor="ctr"/>
          <a:lstStyle/>
          <a:p>
            <a:pPr algn="ctr"/>
            <a:r>
              <a:rPr lang="en-US" dirty="0">
                <a:solidFill>
                  <a:schemeClr val="tx2"/>
                </a:solidFill>
              </a:rPr>
              <a:t>6: </a:t>
            </a:r>
            <a:r>
              <a:rPr lang="en-US" sz="3600" dirty="0">
                <a:solidFill>
                  <a:schemeClr val="tx2"/>
                </a:solidFill>
              </a:rPr>
              <a:t>Generative Adversarial Networks</a:t>
            </a:r>
          </a:p>
        </p:txBody>
      </p:sp>
      <p:grpSp>
        <p:nvGrpSpPr>
          <p:cNvPr id="26" name="Group 25">
            <a:extLst>
              <a:ext uri="{FF2B5EF4-FFF2-40B4-BE49-F238E27FC236}">
                <a16:creationId xmlns:a16="http://schemas.microsoft.com/office/drawing/2014/main" id="{1567B45D-84E3-472F-BA04-2CC8DAD0F016}"/>
              </a:ext>
            </a:extLst>
          </p:cNvPr>
          <p:cNvGrpSpPr/>
          <p:nvPr/>
        </p:nvGrpSpPr>
        <p:grpSpPr>
          <a:xfrm>
            <a:off x="242668" y="623668"/>
            <a:ext cx="8686799" cy="6629400"/>
            <a:chOff x="228600" y="304800"/>
            <a:chExt cx="8686799" cy="6629400"/>
          </a:xfrm>
        </p:grpSpPr>
        <p:sp>
          <p:nvSpPr>
            <p:cNvPr id="27" name="Rectangle 5">
              <a:extLst>
                <a:ext uri="{FF2B5EF4-FFF2-40B4-BE49-F238E27FC236}">
                  <a16:creationId xmlns:a16="http://schemas.microsoft.com/office/drawing/2014/main" id="{93CE6A6A-1903-40AC-B1E0-91935C11F5AE}"/>
                </a:ext>
              </a:extLst>
            </p:cNvPr>
            <p:cNvSpPr>
              <a:spLocks noChangeArrowheads="1"/>
            </p:cNvSpPr>
            <p:nvPr/>
          </p:nvSpPr>
          <p:spPr bwMode="auto">
            <a:xfrm>
              <a:off x="1219200" y="1893862"/>
              <a:ext cx="18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anose="02020603050405020304" pitchFamily="18" charset="0"/>
                </a:rPr>
                <a:t>01001011</a:t>
              </a:r>
            </a:p>
          </p:txBody>
        </p:sp>
        <p:sp>
          <p:nvSpPr>
            <p:cNvPr id="28" name="Rectangle 5">
              <a:extLst>
                <a:ext uri="{FF2B5EF4-FFF2-40B4-BE49-F238E27FC236}">
                  <a16:creationId xmlns:a16="http://schemas.microsoft.com/office/drawing/2014/main" id="{708474C9-569E-46F1-94A5-1485A80EE891}"/>
                </a:ext>
              </a:extLst>
            </p:cNvPr>
            <p:cNvSpPr>
              <a:spLocks noChangeArrowheads="1"/>
            </p:cNvSpPr>
            <p:nvPr/>
          </p:nvSpPr>
          <p:spPr bwMode="auto">
            <a:xfrm rot="5400000">
              <a:off x="-638624" y="1683868"/>
              <a:ext cx="2688557" cy="954107"/>
            </a:xfrm>
            <a:prstGeom prst="rect">
              <a:avLst/>
            </a:prstGeom>
            <a:noFill/>
            <a:ln w="38100" cap="sq">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rgbClr val="00FFFF"/>
                  </a:solidFill>
                  <a:latin typeface="Times New Roman" pitchFamily="18" charset="0"/>
                </a:rPr>
                <a:t>A distribution</a:t>
              </a:r>
            </a:p>
            <a:p>
              <a:pPr algn="ctr">
                <a:spcBef>
                  <a:spcPct val="0"/>
                </a:spcBef>
              </a:pPr>
              <a:r>
                <a:rPr lang="en-US" altLang="en-US" sz="2800" dirty="0">
                  <a:solidFill>
                    <a:srgbClr val="00FFFF"/>
                  </a:solidFill>
                  <a:latin typeface="Times New Roman" pitchFamily="18" charset="0"/>
                </a:rPr>
                <a:t>of  random  bits</a:t>
              </a:r>
            </a:p>
          </p:txBody>
        </p:sp>
        <p:sp>
          <p:nvSpPr>
            <p:cNvPr id="29" name="Rectangle 5">
              <a:extLst>
                <a:ext uri="{FF2B5EF4-FFF2-40B4-BE49-F238E27FC236}">
                  <a16:creationId xmlns:a16="http://schemas.microsoft.com/office/drawing/2014/main" id="{37E3667D-1CAA-4745-9B72-7BB052B2CACB}"/>
                </a:ext>
              </a:extLst>
            </p:cNvPr>
            <p:cNvSpPr>
              <a:spLocks noChangeArrowheads="1"/>
            </p:cNvSpPr>
            <p:nvPr/>
          </p:nvSpPr>
          <p:spPr bwMode="auto">
            <a:xfrm rot="5400000">
              <a:off x="-563796" y="4970887"/>
              <a:ext cx="2538900" cy="954107"/>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rgbClr val="FF00FF"/>
                  </a:solidFill>
                  <a:latin typeface="Times New Roman" pitchFamily="18" charset="0"/>
                </a:rPr>
                <a:t>A distributions</a:t>
              </a:r>
            </a:p>
            <a:p>
              <a:pPr algn="ctr">
                <a:spcBef>
                  <a:spcPct val="0"/>
                </a:spcBef>
              </a:pPr>
              <a:r>
                <a:rPr lang="en-US" altLang="en-US" sz="2800" dirty="0">
                  <a:solidFill>
                    <a:srgbClr val="FF00FF"/>
                  </a:solidFill>
                  <a:latin typeface="Times New Roman" pitchFamily="18" charset="0"/>
                </a:rPr>
                <a:t>on legal inputs</a:t>
              </a:r>
            </a:p>
          </p:txBody>
        </p:sp>
        <p:grpSp>
          <p:nvGrpSpPr>
            <p:cNvPr id="30" name="Group 29">
              <a:extLst>
                <a:ext uri="{FF2B5EF4-FFF2-40B4-BE49-F238E27FC236}">
                  <a16:creationId xmlns:a16="http://schemas.microsoft.com/office/drawing/2014/main" id="{D1D74AAE-565F-44CA-B48C-3C37F3BB4327}"/>
                </a:ext>
              </a:extLst>
            </p:cNvPr>
            <p:cNvGrpSpPr/>
            <p:nvPr/>
          </p:nvGrpSpPr>
          <p:grpSpPr>
            <a:xfrm>
              <a:off x="3097229" y="1284262"/>
              <a:ext cx="3370089" cy="1793128"/>
              <a:chOff x="2030429" y="1042596"/>
              <a:chExt cx="4827571" cy="3814392"/>
            </a:xfrm>
          </p:grpSpPr>
          <p:pic>
            <p:nvPicPr>
              <p:cNvPr id="44" name="Picture 5">
                <a:extLst>
                  <a:ext uri="{FF2B5EF4-FFF2-40B4-BE49-F238E27FC236}">
                    <a16:creationId xmlns:a16="http://schemas.microsoft.com/office/drawing/2014/main" id="{AC354401-3375-465A-AD7C-A8C3EF6511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57"/>
              <a:stretch/>
            </p:blipFill>
            <p:spPr bwMode="auto">
              <a:xfrm>
                <a:off x="2030429" y="1042596"/>
                <a:ext cx="4827571" cy="368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sp>
            <p:nvSpPr>
              <p:cNvPr id="45" name="Rectangle 44">
                <a:extLst>
                  <a:ext uri="{FF2B5EF4-FFF2-40B4-BE49-F238E27FC236}">
                    <a16:creationId xmlns:a16="http://schemas.microsoft.com/office/drawing/2014/main" id="{7C7B6C52-971B-4347-B0FF-AB68AE48349B}"/>
                  </a:ext>
                </a:extLst>
              </p:cNvPr>
              <p:cNvSpPr/>
              <p:nvPr/>
            </p:nvSpPr>
            <p:spPr>
              <a:xfrm>
                <a:off x="2412718" y="1187182"/>
                <a:ext cx="778893" cy="1113008"/>
              </a:xfrm>
              <a:prstGeom prst="rect">
                <a:avLst/>
              </a:prstGeom>
            </p:spPr>
            <p:txBody>
              <a:bodyPr wrap="none">
                <a:spAutoFit/>
              </a:bodyPr>
              <a:lstStyle/>
              <a:p>
                <a:r>
                  <a:rPr lang="en-US" altLang="en-US" i="1" dirty="0">
                    <a:solidFill>
                      <a:srgbClr val="00B050"/>
                    </a:solidFill>
                    <a:cs typeface="Times New Roman" pitchFamily="18" charset="0"/>
                  </a:rPr>
                  <a:t>w</a:t>
                </a:r>
                <a:r>
                  <a:rPr lang="en-US" altLang="en-US" i="1" baseline="-25000" dirty="0">
                    <a:solidFill>
                      <a:srgbClr val="00B050"/>
                    </a:solidFill>
                    <a:cs typeface="Times New Roman" pitchFamily="18" charset="0"/>
                  </a:rPr>
                  <a:t>1</a:t>
                </a:r>
                <a:endParaRPr lang="en-CA" dirty="0">
                  <a:solidFill>
                    <a:srgbClr val="00B050"/>
                  </a:solidFill>
                </a:endParaRPr>
              </a:p>
            </p:txBody>
          </p:sp>
          <p:sp>
            <p:nvSpPr>
              <p:cNvPr id="46" name="Rectangle 45">
                <a:extLst>
                  <a:ext uri="{FF2B5EF4-FFF2-40B4-BE49-F238E27FC236}">
                    <a16:creationId xmlns:a16="http://schemas.microsoft.com/office/drawing/2014/main" id="{743589A2-2578-4D18-9187-B6F37DDD70BF}"/>
                  </a:ext>
                </a:extLst>
              </p:cNvPr>
              <p:cNvSpPr/>
              <p:nvPr/>
            </p:nvSpPr>
            <p:spPr>
              <a:xfrm>
                <a:off x="5956562" y="3743980"/>
                <a:ext cx="854670" cy="1113008"/>
              </a:xfrm>
              <a:prstGeom prst="rect">
                <a:avLst/>
              </a:prstGeom>
            </p:spPr>
            <p:txBody>
              <a:bodyPr wrap="none">
                <a:spAutoFit/>
              </a:bodyPr>
              <a:lstStyle/>
              <a:p>
                <a:r>
                  <a:rPr lang="en-US" altLang="en-US" i="1" dirty="0" err="1">
                    <a:solidFill>
                      <a:srgbClr val="00B050"/>
                    </a:solidFill>
                    <a:cs typeface="Times New Roman" pitchFamily="18" charset="0"/>
                  </a:rPr>
                  <a:t>w</a:t>
                </a:r>
                <a:r>
                  <a:rPr lang="en-US" altLang="en-US" i="1" baseline="-25000" dirty="0" err="1">
                    <a:solidFill>
                      <a:srgbClr val="00B050"/>
                    </a:solidFill>
                    <a:cs typeface="Times New Roman" pitchFamily="18" charset="0"/>
                  </a:rPr>
                  <a:t>m</a:t>
                </a:r>
                <a:endParaRPr lang="en-CA" dirty="0">
                  <a:solidFill>
                    <a:srgbClr val="00B050"/>
                  </a:solidFill>
                </a:endParaRPr>
              </a:p>
            </p:txBody>
          </p:sp>
        </p:grpSp>
        <p:sp>
          <p:nvSpPr>
            <p:cNvPr id="31" name="Rectangle 30">
              <a:extLst>
                <a:ext uri="{FF2B5EF4-FFF2-40B4-BE49-F238E27FC236}">
                  <a16:creationId xmlns:a16="http://schemas.microsoft.com/office/drawing/2014/main" id="{EE7C44FC-3B36-43A3-A278-F7F1B819C841}"/>
                </a:ext>
              </a:extLst>
            </p:cNvPr>
            <p:cNvSpPr/>
            <p:nvPr/>
          </p:nvSpPr>
          <p:spPr>
            <a:xfrm>
              <a:off x="2318384" y="642640"/>
              <a:ext cx="6597015" cy="523220"/>
            </a:xfrm>
            <a:prstGeom prst="rect">
              <a:avLst/>
            </a:prstGeom>
          </p:spPr>
          <p:txBody>
            <a:bodyPr wrap="square">
              <a:spAutoFit/>
            </a:bodyPr>
            <a:lstStyle/>
            <a:p>
              <a:r>
                <a:rPr lang="en-US" altLang="en-US" dirty="0"/>
                <a:t>Lets just try to mimic the true distribution.</a:t>
              </a:r>
            </a:p>
          </p:txBody>
        </p:sp>
        <p:sp>
          <p:nvSpPr>
            <p:cNvPr id="32" name="Rectangle 31">
              <a:extLst>
                <a:ext uri="{FF2B5EF4-FFF2-40B4-BE49-F238E27FC236}">
                  <a16:creationId xmlns:a16="http://schemas.microsoft.com/office/drawing/2014/main" id="{CEC77175-4308-4A79-92C8-DD4B5DD64F30}"/>
                </a:ext>
              </a:extLst>
            </p:cNvPr>
            <p:cNvSpPr/>
            <p:nvPr/>
          </p:nvSpPr>
          <p:spPr>
            <a:xfrm>
              <a:off x="2362200" y="3124200"/>
              <a:ext cx="6216015" cy="1384995"/>
            </a:xfrm>
            <a:prstGeom prst="rect">
              <a:avLst/>
            </a:prstGeom>
          </p:spPr>
          <p:txBody>
            <a:bodyPr wrap="square">
              <a:spAutoFit/>
            </a:bodyPr>
            <a:lstStyle/>
            <a:p>
              <a:r>
                <a:rPr lang="en-US" altLang="en-US" dirty="0"/>
                <a:t>Discerner tries to tell if its input came </a:t>
              </a:r>
              <a:br>
                <a:rPr lang="en-US" altLang="en-US" dirty="0"/>
              </a:br>
              <a:r>
                <a:rPr lang="en-US" altLang="en-US" dirty="0"/>
                <a:t>    from the true </a:t>
              </a:r>
              <a:r>
                <a:rPr lang="en-US" altLang="en-US" dirty="0">
                  <a:solidFill>
                    <a:srgbClr val="FF00FF"/>
                  </a:solidFill>
                </a:rPr>
                <a:t>distribution</a:t>
              </a:r>
              <a:r>
                <a:rPr lang="en-US" altLang="en-US" dirty="0"/>
                <a:t> </a:t>
              </a:r>
              <a:br>
                <a:rPr lang="en-US" altLang="en-US" dirty="0"/>
              </a:br>
              <a:r>
                <a:rPr lang="en-US" altLang="en-US" dirty="0"/>
                <a:t>    or the </a:t>
              </a:r>
              <a:r>
                <a:rPr lang="en-US" altLang="en-US" dirty="0">
                  <a:solidFill>
                    <a:srgbClr val="00FFFF"/>
                  </a:solidFill>
                </a:rPr>
                <a:t>mimic</a:t>
              </a:r>
            </a:p>
          </p:txBody>
        </p:sp>
        <p:grpSp>
          <p:nvGrpSpPr>
            <p:cNvPr id="33" name="Group 32">
              <a:extLst>
                <a:ext uri="{FF2B5EF4-FFF2-40B4-BE49-F238E27FC236}">
                  <a16:creationId xmlns:a16="http://schemas.microsoft.com/office/drawing/2014/main" id="{5E35F4B2-79DE-432F-B6EE-239DA0D0AA96}"/>
                </a:ext>
              </a:extLst>
            </p:cNvPr>
            <p:cNvGrpSpPr/>
            <p:nvPr/>
          </p:nvGrpSpPr>
          <p:grpSpPr>
            <a:xfrm>
              <a:off x="2666103" y="4592401"/>
              <a:ext cx="3658497" cy="1808399"/>
              <a:chOff x="2666103" y="4821001"/>
              <a:chExt cx="3658497" cy="1808399"/>
            </a:xfrm>
          </p:grpSpPr>
          <p:sp>
            <p:nvSpPr>
              <p:cNvPr id="40" name="Rectangle 39">
                <a:extLst>
                  <a:ext uri="{FF2B5EF4-FFF2-40B4-BE49-F238E27FC236}">
                    <a16:creationId xmlns:a16="http://schemas.microsoft.com/office/drawing/2014/main" id="{E2AA57B4-0421-4A7A-9CE5-7E7A4F56110D}"/>
                  </a:ext>
                </a:extLst>
              </p:cNvPr>
              <p:cNvSpPr/>
              <p:nvPr/>
            </p:nvSpPr>
            <p:spPr>
              <a:xfrm>
                <a:off x="2666103" y="4821001"/>
                <a:ext cx="3658497" cy="1808399"/>
              </a:xfrm>
              <a:prstGeom prst="rect">
                <a:avLst/>
              </a:prstGeom>
              <a:solidFill>
                <a:schemeClr val="tx1"/>
              </a:solidFill>
              <a:ln>
                <a:noFill/>
              </a:ln>
            </p:spPr>
            <p:txBody>
              <a:bodyPr wrap="square" rtlCol="0" anchor="ctr">
                <a:spAutoFit/>
              </a:bodyPr>
              <a:lstStyle/>
              <a:p>
                <a:pPr algn="l"/>
                <a:endParaRPr lang="en-CA" sz="2400" dirty="0"/>
              </a:p>
            </p:txBody>
          </p:sp>
          <p:pic>
            <p:nvPicPr>
              <p:cNvPr id="41" name="Picture 6" descr="Image result for convolutional neural network">
                <a:extLst>
                  <a:ext uri="{FF2B5EF4-FFF2-40B4-BE49-F238E27FC236}">
                    <a16:creationId xmlns:a16="http://schemas.microsoft.com/office/drawing/2014/main" id="{704AE639-A2E8-419E-BF41-DD2345AC9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103" y="4876800"/>
                <a:ext cx="3506019" cy="1727888"/>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D6C1BE9-EDC5-4316-8CF4-4DED70DD6092}"/>
                  </a:ext>
                </a:extLst>
              </p:cNvPr>
              <p:cNvSpPr/>
              <p:nvPr/>
            </p:nvSpPr>
            <p:spPr>
              <a:xfrm>
                <a:off x="2966445" y="4953000"/>
                <a:ext cx="767355" cy="461665"/>
              </a:xfrm>
              <a:prstGeom prst="rect">
                <a:avLst/>
              </a:prstGeom>
              <a:noFill/>
            </p:spPr>
            <p:txBody>
              <a:bodyPr wrap="square">
                <a:spAutoFit/>
              </a:bodyPr>
              <a:lstStyle/>
              <a:p>
                <a:pPr algn="ctr"/>
                <a:r>
                  <a:rPr lang="en-US" altLang="en-US" sz="2400" i="1" dirty="0">
                    <a:solidFill>
                      <a:srgbClr val="008000"/>
                    </a:solidFill>
                  </a:rPr>
                  <a:t>w</a:t>
                </a:r>
                <a:r>
                  <a:rPr lang="en-US" altLang="en-US" sz="2400" i="1" baseline="-25000" dirty="0">
                    <a:solidFill>
                      <a:srgbClr val="008000"/>
                    </a:solidFill>
                  </a:rPr>
                  <a:t>1</a:t>
                </a:r>
                <a:endParaRPr lang="en-CA" sz="2400" i="1" dirty="0">
                  <a:solidFill>
                    <a:srgbClr val="008000"/>
                  </a:solidFill>
                </a:endParaRPr>
              </a:p>
            </p:txBody>
          </p:sp>
          <p:sp>
            <p:nvSpPr>
              <p:cNvPr id="43" name="Rectangle 42">
                <a:extLst>
                  <a:ext uri="{FF2B5EF4-FFF2-40B4-BE49-F238E27FC236}">
                    <a16:creationId xmlns:a16="http://schemas.microsoft.com/office/drawing/2014/main" id="{2D002900-97D7-4B61-A9EC-1F430FF80D84}"/>
                  </a:ext>
                </a:extLst>
              </p:cNvPr>
              <p:cNvSpPr/>
              <p:nvPr/>
            </p:nvSpPr>
            <p:spPr>
              <a:xfrm>
                <a:off x="5091875" y="5943600"/>
                <a:ext cx="699325" cy="461665"/>
              </a:xfrm>
              <a:prstGeom prst="rect">
                <a:avLst/>
              </a:prstGeom>
              <a:noFill/>
            </p:spPr>
            <p:txBody>
              <a:bodyPr wrap="square">
                <a:spAutoFit/>
              </a:bodyPr>
              <a:lstStyle/>
              <a:p>
                <a:pPr algn="ctr"/>
                <a:r>
                  <a:rPr lang="en-US" altLang="en-US" sz="2400" i="1" dirty="0" err="1">
                    <a:solidFill>
                      <a:srgbClr val="008000"/>
                    </a:solidFill>
                  </a:rPr>
                  <a:t>w</a:t>
                </a:r>
                <a:r>
                  <a:rPr lang="en-US" altLang="en-US" sz="2400" i="1" baseline="-25000" dirty="0" err="1">
                    <a:solidFill>
                      <a:srgbClr val="008000"/>
                    </a:solidFill>
                  </a:rPr>
                  <a:t>m</a:t>
                </a:r>
                <a:endParaRPr lang="en-CA" sz="2400" i="1" dirty="0">
                  <a:solidFill>
                    <a:srgbClr val="008000"/>
                  </a:solidFill>
                </a:endParaRPr>
              </a:p>
            </p:txBody>
          </p:sp>
        </p:grpSp>
        <p:cxnSp>
          <p:nvCxnSpPr>
            <p:cNvPr id="34" name="Straight Arrow Connector 33">
              <a:extLst>
                <a:ext uri="{FF2B5EF4-FFF2-40B4-BE49-F238E27FC236}">
                  <a16:creationId xmlns:a16="http://schemas.microsoft.com/office/drawing/2014/main" id="{F5F88383-DBCE-4E26-94BF-D60AAD206AF4}"/>
                </a:ext>
              </a:extLst>
            </p:cNvPr>
            <p:cNvCxnSpPr/>
            <p:nvPr/>
          </p:nvCxnSpPr>
          <p:spPr bwMode="auto">
            <a:xfrm>
              <a:off x="1295400" y="5638800"/>
              <a:ext cx="1370703" cy="0"/>
            </a:xfrm>
            <a:prstGeom prst="straightConnector1">
              <a:avLst/>
            </a:prstGeom>
            <a:noFill/>
            <a:ln w="76200" cap="sq" cmpd="sng" algn="ctr">
              <a:solidFill>
                <a:srgbClr val="FF00FF"/>
              </a:solidFill>
              <a:prstDash val="solid"/>
              <a:round/>
              <a:headEnd type="none" w="med" len="med"/>
              <a:tailEnd type="triangle"/>
            </a:ln>
            <a:effectLst/>
          </p:spPr>
        </p:cxnSp>
        <p:sp>
          <p:nvSpPr>
            <p:cNvPr id="35" name="Freeform 25">
              <a:extLst>
                <a:ext uri="{FF2B5EF4-FFF2-40B4-BE49-F238E27FC236}">
                  <a16:creationId xmlns:a16="http://schemas.microsoft.com/office/drawing/2014/main" id="{5DD85722-3E6B-4239-9FC8-A241D8C35D08}"/>
                </a:ext>
              </a:extLst>
            </p:cNvPr>
            <p:cNvSpPr/>
            <p:nvPr/>
          </p:nvSpPr>
          <p:spPr>
            <a:xfrm>
              <a:off x="1420990" y="2244608"/>
              <a:ext cx="6379953" cy="3369479"/>
            </a:xfrm>
            <a:custGeom>
              <a:avLst/>
              <a:gdLst>
                <a:gd name="connsiteX0" fmla="*/ 5881379 w 6424211"/>
                <a:gd name="connsiteY0" fmla="*/ 0 h 2954655"/>
                <a:gd name="connsiteX1" fmla="*/ 5904239 w 6424211"/>
                <a:gd name="connsiteY1" fmla="*/ 1183005 h 2954655"/>
                <a:gd name="connsiteX2" fmla="*/ 423554 w 6424211"/>
                <a:gd name="connsiteY2" fmla="*/ 1788795 h 2954655"/>
                <a:gd name="connsiteX3" fmla="*/ 469274 w 6424211"/>
                <a:gd name="connsiteY3" fmla="*/ 2737485 h 2954655"/>
                <a:gd name="connsiteX4" fmla="*/ 1292234 w 6424211"/>
                <a:gd name="connsiteY4" fmla="*/ 2954655 h 2954655"/>
                <a:gd name="connsiteX0" fmla="*/ 5996747 w 6539579"/>
                <a:gd name="connsiteY0" fmla="*/ 0 h 3019479"/>
                <a:gd name="connsiteX1" fmla="*/ 6019607 w 6539579"/>
                <a:gd name="connsiteY1" fmla="*/ 1183005 h 3019479"/>
                <a:gd name="connsiteX2" fmla="*/ 538922 w 6539579"/>
                <a:gd name="connsiteY2" fmla="*/ 1788795 h 3019479"/>
                <a:gd name="connsiteX3" fmla="*/ 302009 w 6539579"/>
                <a:gd name="connsiteY3" fmla="*/ 2928677 h 3019479"/>
                <a:gd name="connsiteX4" fmla="*/ 1407602 w 6539579"/>
                <a:gd name="connsiteY4" fmla="*/ 2954655 h 3019479"/>
                <a:gd name="connsiteX0" fmla="*/ 5981994 w 6524826"/>
                <a:gd name="connsiteY0" fmla="*/ 0 h 3061774"/>
                <a:gd name="connsiteX1" fmla="*/ 6004854 w 6524826"/>
                <a:gd name="connsiteY1" fmla="*/ 1183005 h 3061774"/>
                <a:gd name="connsiteX2" fmla="*/ 524169 w 6524826"/>
                <a:gd name="connsiteY2" fmla="*/ 1788795 h 3061774"/>
                <a:gd name="connsiteX3" fmla="*/ 287256 w 6524826"/>
                <a:gd name="connsiteY3" fmla="*/ 2928677 h 3061774"/>
                <a:gd name="connsiteX4" fmla="*/ 1110217 w 6524826"/>
                <a:gd name="connsiteY4" fmla="*/ 3046095 h 3061774"/>
                <a:gd name="connsiteX0" fmla="*/ 6073312 w 6616144"/>
                <a:gd name="connsiteY0" fmla="*/ 0 h 3046095"/>
                <a:gd name="connsiteX1" fmla="*/ 6096172 w 6616144"/>
                <a:gd name="connsiteY1" fmla="*/ 1183005 h 3046095"/>
                <a:gd name="connsiteX2" fmla="*/ 615487 w 6616144"/>
                <a:gd name="connsiteY2" fmla="*/ 1788795 h 3046095"/>
                <a:gd name="connsiteX3" fmla="*/ 195694 w 6616144"/>
                <a:gd name="connsiteY3" fmla="*/ 2695921 h 3046095"/>
                <a:gd name="connsiteX4" fmla="*/ 1201535 w 6616144"/>
                <a:gd name="connsiteY4" fmla="*/ 3046095 h 3046095"/>
                <a:gd name="connsiteX0" fmla="*/ 6012273 w 6555105"/>
                <a:gd name="connsiteY0" fmla="*/ 0 h 3046095"/>
                <a:gd name="connsiteX1" fmla="*/ 6035133 w 6555105"/>
                <a:gd name="connsiteY1" fmla="*/ 1183005 h 3046095"/>
                <a:gd name="connsiteX2" fmla="*/ 554448 w 6555105"/>
                <a:gd name="connsiteY2" fmla="*/ 1788795 h 3046095"/>
                <a:gd name="connsiteX3" fmla="*/ 134655 w 6555105"/>
                <a:gd name="connsiteY3" fmla="*/ 2695921 h 3046095"/>
                <a:gd name="connsiteX4" fmla="*/ 1140496 w 6555105"/>
                <a:gd name="connsiteY4" fmla="*/ 3046095 h 3046095"/>
                <a:gd name="connsiteX0" fmla="*/ 6046031 w 6588863"/>
                <a:gd name="connsiteY0" fmla="*/ 0 h 3046095"/>
                <a:gd name="connsiteX1" fmla="*/ 6068891 w 6588863"/>
                <a:gd name="connsiteY1" fmla="*/ 1183005 h 3046095"/>
                <a:gd name="connsiteX2" fmla="*/ 588206 w 6588863"/>
                <a:gd name="connsiteY2" fmla="*/ 1788795 h 3046095"/>
                <a:gd name="connsiteX3" fmla="*/ 101911 w 6588863"/>
                <a:gd name="connsiteY3" fmla="*/ 2388350 h 3046095"/>
                <a:gd name="connsiteX4" fmla="*/ 1174254 w 6588863"/>
                <a:gd name="connsiteY4" fmla="*/ 3046095 h 3046095"/>
                <a:gd name="connsiteX0" fmla="*/ 6104612 w 6647444"/>
                <a:gd name="connsiteY0" fmla="*/ 0 h 3046095"/>
                <a:gd name="connsiteX1" fmla="*/ 6127472 w 6647444"/>
                <a:gd name="connsiteY1" fmla="*/ 1183005 h 3046095"/>
                <a:gd name="connsiteX2" fmla="*/ 646787 w 6647444"/>
                <a:gd name="connsiteY2" fmla="*/ 1788795 h 3046095"/>
                <a:gd name="connsiteX3" fmla="*/ 160492 w 6647444"/>
                <a:gd name="connsiteY3" fmla="*/ 2388350 h 3046095"/>
                <a:gd name="connsiteX4" fmla="*/ 1232835 w 6647444"/>
                <a:gd name="connsiteY4" fmla="*/ 3046095 h 3046095"/>
                <a:gd name="connsiteX0" fmla="*/ 5944120 w 6521507"/>
                <a:gd name="connsiteY0" fmla="*/ 0 h 3046095"/>
                <a:gd name="connsiteX1" fmla="*/ 5966980 w 6521507"/>
                <a:gd name="connsiteY1" fmla="*/ 1183005 h 3046095"/>
                <a:gd name="connsiteX2" fmla="*/ 0 w 6521507"/>
                <a:gd name="connsiteY2" fmla="*/ 2388350 h 3046095"/>
                <a:gd name="connsiteX3" fmla="*/ 1072343 w 6521507"/>
                <a:gd name="connsiteY3" fmla="*/ 3046095 h 3046095"/>
                <a:gd name="connsiteX0" fmla="*/ 5958091 w 6535478"/>
                <a:gd name="connsiteY0" fmla="*/ 0 h 3046095"/>
                <a:gd name="connsiteX1" fmla="*/ 5980951 w 6535478"/>
                <a:gd name="connsiteY1" fmla="*/ 1183005 h 3046095"/>
                <a:gd name="connsiteX2" fmla="*/ 13971 w 6535478"/>
                <a:gd name="connsiteY2" fmla="*/ 2388350 h 3046095"/>
                <a:gd name="connsiteX3" fmla="*/ 1086314 w 6535478"/>
                <a:gd name="connsiteY3" fmla="*/ 3046095 h 3046095"/>
                <a:gd name="connsiteX0" fmla="*/ 6456854 w 6803799"/>
                <a:gd name="connsiteY0" fmla="*/ 0 h 3079345"/>
                <a:gd name="connsiteX1" fmla="*/ 5980951 w 6803799"/>
                <a:gd name="connsiteY1" fmla="*/ 1216255 h 3079345"/>
                <a:gd name="connsiteX2" fmla="*/ 13971 w 6803799"/>
                <a:gd name="connsiteY2" fmla="*/ 2421600 h 3079345"/>
                <a:gd name="connsiteX3" fmla="*/ 1086314 w 6803799"/>
                <a:gd name="connsiteY3" fmla="*/ 3079345 h 3079345"/>
                <a:gd name="connsiteX0" fmla="*/ 5110192 w 6269040"/>
                <a:gd name="connsiteY0" fmla="*/ 0 h 3245600"/>
                <a:gd name="connsiteX1" fmla="*/ 5980951 w 6269040"/>
                <a:gd name="connsiteY1" fmla="*/ 1382510 h 3245600"/>
                <a:gd name="connsiteX2" fmla="*/ 13971 w 6269040"/>
                <a:gd name="connsiteY2" fmla="*/ 2587855 h 3245600"/>
                <a:gd name="connsiteX3" fmla="*/ 1086314 w 6269040"/>
                <a:gd name="connsiteY3" fmla="*/ 3245600 h 3245600"/>
                <a:gd name="connsiteX0" fmla="*/ 5351109 w 6785483"/>
                <a:gd name="connsiteY0" fmla="*/ 0 h 3245600"/>
                <a:gd name="connsiteX1" fmla="*/ 6537752 w 6785483"/>
                <a:gd name="connsiteY1" fmla="*/ 933622 h 3245600"/>
                <a:gd name="connsiteX2" fmla="*/ 254888 w 6785483"/>
                <a:gd name="connsiteY2" fmla="*/ 2587855 h 3245600"/>
                <a:gd name="connsiteX3" fmla="*/ 1327231 w 6785483"/>
                <a:gd name="connsiteY3" fmla="*/ 3245600 h 3245600"/>
                <a:gd name="connsiteX0" fmla="*/ 5351109 w 6547605"/>
                <a:gd name="connsiteY0" fmla="*/ 0 h 3245600"/>
                <a:gd name="connsiteX1" fmla="*/ 6537752 w 6547605"/>
                <a:gd name="connsiteY1" fmla="*/ 933622 h 3245600"/>
                <a:gd name="connsiteX2" fmla="*/ 254888 w 6547605"/>
                <a:gd name="connsiteY2" fmla="*/ 2587855 h 3245600"/>
                <a:gd name="connsiteX3" fmla="*/ 1327231 w 6547605"/>
                <a:gd name="connsiteY3" fmla="*/ 3245600 h 3245600"/>
                <a:gd name="connsiteX0" fmla="*/ 5351109 w 6554995"/>
                <a:gd name="connsiteY0" fmla="*/ 0 h 3245600"/>
                <a:gd name="connsiteX1" fmla="*/ 6537752 w 6554995"/>
                <a:gd name="connsiteY1" fmla="*/ 933622 h 3245600"/>
                <a:gd name="connsiteX2" fmla="*/ 254888 w 6554995"/>
                <a:gd name="connsiteY2" fmla="*/ 2587855 h 3245600"/>
                <a:gd name="connsiteX3" fmla="*/ 1327231 w 6554995"/>
                <a:gd name="connsiteY3" fmla="*/ 3245600 h 3245600"/>
                <a:gd name="connsiteX0" fmla="*/ 5352195 w 6572207"/>
                <a:gd name="connsiteY0" fmla="*/ 0 h 3245600"/>
                <a:gd name="connsiteX1" fmla="*/ 6555463 w 6572207"/>
                <a:gd name="connsiteY1" fmla="*/ 775680 h 3245600"/>
                <a:gd name="connsiteX2" fmla="*/ 255974 w 6572207"/>
                <a:gd name="connsiteY2" fmla="*/ 2587855 h 3245600"/>
                <a:gd name="connsiteX3" fmla="*/ 1328317 w 6572207"/>
                <a:gd name="connsiteY3" fmla="*/ 3245600 h 3245600"/>
                <a:gd name="connsiteX0" fmla="*/ 5352195 w 6560107"/>
                <a:gd name="connsiteY0" fmla="*/ 0 h 3245600"/>
                <a:gd name="connsiteX1" fmla="*/ 6555463 w 6560107"/>
                <a:gd name="connsiteY1" fmla="*/ 775680 h 3245600"/>
                <a:gd name="connsiteX2" fmla="*/ 255974 w 6560107"/>
                <a:gd name="connsiteY2" fmla="*/ 2587855 h 3245600"/>
                <a:gd name="connsiteX3" fmla="*/ 1328317 w 6560107"/>
                <a:gd name="connsiteY3" fmla="*/ 3245600 h 3245600"/>
              </a:gdLst>
              <a:ahLst/>
              <a:cxnLst>
                <a:cxn ang="0">
                  <a:pos x="connsiteX0" y="connsiteY0"/>
                </a:cxn>
                <a:cxn ang="0">
                  <a:pos x="connsiteX1" y="connsiteY1"/>
                </a:cxn>
                <a:cxn ang="0">
                  <a:pos x="connsiteX2" y="connsiteY2"/>
                </a:cxn>
                <a:cxn ang="0">
                  <a:pos x="connsiteX3" y="connsiteY3"/>
                </a:cxn>
              </a:cxnLst>
              <a:rect l="l" t="t" r="r" b="b"/>
              <a:pathLst>
                <a:path w="6560107" h="3245600">
                  <a:moveTo>
                    <a:pt x="5352195" y="0"/>
                  </a:moveTo>
                  <a:cubicBezTo>
                    <a:pt x="6234080" y="118240"/>
                    <a:pt x="6606812" y="119927"/>
                    <a:pt x="6555463" y="775680"/>
                  </a:cubicBezTo>
                  <a:cubicBezTo>
                    <a:pt x="6504114" y="1431433"/>
                    <a:pt x="1127165" y="2176202"/>
                    <a:pt x="255974" y="2587855"/>
                  </a:cubicBezTo>
                  <a:cubicBezTo>
                    <a:pt x="-615217" y="2999508"/>
                    <a:pt x="989227" y="3234170"/>
                    <a:pt x="1328317" y="3245600"/>
                  </a:cubicBezTo>
                </a:path>
              </a:pathLst>
            </a:custGeom>
            <a:noFill/>
            <a:ln w="76200">
              <a:solidFill>
                <a:srgbClr val="00FFFF"/>
              </a:solidFill>
              <a:tailEnd type="triangle"/>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6" name="Rectangle 5">
              <a:extLst>
                <a:ext uri="{FF2B5EF4-FFF2-40B4-BE49-F238E27FC236}">
                  <a16:creationId xmlns:a16="http://schemas.microsoft.com/office/drawing/2014/main" id="{F4D3BE39-BAAA-4FCE-9530-78DECFC3C431}"/>
                </a:ext>
              </a:extLst>
            </p:cNvPr>
            <p:cNvSpPr>
              <a:spLocks noChangeArrowheads="1"/>
            </p:cNvSpPr>
            <p:nvPr/>
          </p:nvSpPr>
          <p:spPr bwMode="auto">
            <a:xfrm>
              <a:off x="6248400" y="6410980"/>
              <a:ext cx="1398203" cy="523220"/>
            </a:xfrm>
            <a:prstGeom prst="rect">
              <a:avLst/>
            </a:prstGeom>
            <a:noFill/>
            <a:ln w="38100" cap="sq">
              <a:no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rgbClr val="FF0000"/>
                  </a:solidFill>
                  <a:latin typeface="Times New Roman" panose="02020603050405020304" pitchFamily="18" charset="0"/>
                </a:rPr>
                <a:t>Wrong</a:t>
              </a:r>
            </a:p>
          </p:txBody>
        </p:sp>
        <p:pic>
          <p:nvPicPr>
            <p:cNvPr id="37" name="Picture 6" descr="https://encrypted-tbn2.gstatic.com/images?q=tbn:ANd9GcQxi0BXRGGWwpZlLt6x5i_eKwXhaJLwx7Ku7fvdkqS2tzyVEg1gRg">
              <a:extLst>
                <a:ext uri="{FF2B5EF4-FFF2-40B4-BE49-F238E27FC236}">
                  <a16:creationId xmlns:a16="http://schemas.microsoft.com/office/drawing/2014/main" id="{85273188-1E5D-4132-8EE2-747E9741DC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504" y="5127422"/>
              <a:ext cx="1217213" cy="81000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5">
              <a:extLst>
                <a:ext uri="{FF2B5EF4-FFF2-40B4-BE49-F238E27FC236}">
                  <a16:creationId xmlns:a16="http://schemas.microsoft.com/office/drawing/2014/main" id="{EDD33E33-25B3-46BB-9338-B46CB0A5F647}"/>
                </a:ext>
              </a:extLst>
            </p:cNvPr>
            <p:cNvSpPr>
              <a:spLocks noChangeArrowheads="1"/>
            </p:cNvSpPr>
            <p:nvPr/>
          </p:nvSpPr>
          <p:spPr bwMode="auto">
            <a:xfrm>
              <a:off x="6248400" y="5344180"/>
              <a:ext cx="13708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rgbClr val="00FFFF"/>
                  </a:solidFill>
                  <a:latin typeface="Times New Roman" panose="02020603050405020304" pitchFamily="18" charset="0"/>
                </a:rPr>
                <a:t>Mimic</a:t>
              </a:r>
            </a:p>
          </p:txBody>
        </p:sp>
        <p:sp>
          <p:nvSpPr>
            <p:cNvPr id="39" name="Rectangle 63">
              <a:extLst>
                <a:ext uri="{FF2B5EF4-FFF2-40B4-BE49-F238E27FC236}">
                  <a16:creationId xmlns:a16="http://schemas.microsoft.com/office/drawing/2014/main" id="{0AA24F6C-11D9-4D53-95BD-14F8A0DADB77}"/>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2400" b="1" dirty="0">
                  <a:solidFill>
                    <a:srgbClr val="FF0000"/>
                  </a:solidFill>
                  <a:effectLst>
                    <a:outerShdw blurRad="38100" dist="38100" dir="2700000" algn="tl">
                      <a:srgbClr val="000000"/>
                    </a:outerShdw>
                  </a:effectLst>
                </a:rPr>
                <a:t>Un</a:t>
              </a:r>
              <a:r>
                <a:rPr lang="en-US" sz="2400" b="1" dirty="0">
                  <a:solidFill>
                    <a:schemeClr val="tx2"/>
                  </a:solidFill>
                  <a:effectLst>
                    <a:outerShdw blurRad="38100" dist="38100" dir="2700000" algn="tl">
                      <a:srgbClr val="000000"/>
                    </a:outerShdw>
                  </a:effectLst>
                </a:rPr>
                <a:t>supervised Machine Learning</a:t>
              </a:r>
            </a:p>
            <a:p>
              <a:pPr algn="ctr" eaLnBrk="0" hangingPunct="0">
                <a:defRPr/>
              </a:pPr>
              <a:endParaRPr lang="en-US" sz="3600" b="1" dirty="0">
                <a:solidFill>
                  <a:schemeClr val="tx2"/>
                </a:solidFill>
                <a:effectLst>
                  <a:outerShdw blurRad="38100" dist="38100" dir="2700000" algn="tl">
                    <a:srgbClr val="000000"/>
                  </a:outerShdw>
                </a:effectLst>
                <a:cs typeface="+mn-cs"/>
              </a:endParaRPr>
            </a:p>
          </p:txBody>
        </p:sp>
      </p:grpSp>
      <p:grpSp>
        <p:nvGrpSpPr>
          <p:cNvPr id="24" name="Group 23">
            <a:extLst>
              <a:ext uri="{FF2B5EF4-FFF2-40B4-BE49-F238E27FC236}">
                <a16:creationId xmlns:a16="http://schemas.microsoft.com/office/drawing/2014/main" id="{F778C03E-9C0C-4BD6-944F-3DF8B73BA45B}"/>
              </a:ext>
            </a:extLst>
          </p:cNvPr>
          <p:cNvGrpSpPr/>
          <p:nvPr/>
        </p:nvGrpSpPr>
        <p:grpSpPr>
          <a:xfrm>
            <a:off x="933450" y="799884"/>
            <a:ext cx="8058150" cy="6058116"/>
            <a:chOff x="2635491" y="2806700"/>
            <a:chExt cx="5594109" cy="3840480"/>
          </a:xfrm>
        </p:grpSpPr>
        <p:sp>
          <p:nvSpPr>
            <p:cNvPr id="25" name="Rectangle 24">
              <a:extLst>
                <a:ext uri="{FF2B5EF4-FFF2-40B4-BE49-F238E27FC236}">
                  <a16:creationId xmlns:a16="http://schemas.microsoft.com/office/drawing/2014/main" id="{51C5FF33-81F9-4806-A68E-07D9CCFAE43E}"/>
                </a:ext>
              </a:extLst>
            </p:cNvPr>
            <p:cNvSpPr/>
            <p:nvPr/>
          </p:nvSpPr>
          <p:spPr>
            <a:xfrm>
              <a:off x="2635491" y="2806700"/>
              <a:ext cx="5594109" cy="3840480"/>
            </a:xfrm>
            <a:prstGeom prst="rect">
              <a:avLst/>
            </a:prstGeom>
            <a:solidFill>
              <a:schemeClr val="tx1"/>
            </a:solidFill>
            <a:ln w="25400">
              <a:solidFill>
                <a:schemeClr val="tx1"/>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pic>
          <p:nvPicPr>
            <p:cNvPr id="47" name="Picture 46">
              <a:extLst>
                <a:ext uri="{FF2B5EF4-FFF2-40B4-BE49-F238E27FC236}">
                  <a16:creationId xmlns:a16="http://schemas.microsoft.com/office/drawing/2014/main" id="{6801B400-B9E0-4F1C-A056-1DB78A5FB50D}"/>
                </a:ext>
              </a:extLst>
            </p:cNvPr>
            <p:cNvPicPr>
              <a:picLocks noChangeAspect="1"/>
            </p:cNvPicPr>
            <p:nvPr/>
          </p:nvPicPr>
          <p:blipFill>
            <a:blip r:embed="rId5"/>
            <a:stretch>
              <a:fillRect/>
            </a:stretch>
          </p:blipFill>
          <p:spPr>
            <a:xfrm>
              <a:off x="2741899" y="2838450"/>
              <a:ext cx="5398801" cy="3765550"/>
            </a:xfrm>
            <a:prstGeom prst="rect">
              <a:avLst/>
            </a:prstGeom>
          </p:spPr>
        </p:pic>
      </p:grpSp>
    </p:spTree>
    <p:extLst>
      <p:ext uri="{BB962C8B-B14F-4D97-AF65-F5344CB8AC3E}">
        <p14:creationId xmlns:p14="http://schemas.microsoft.com/office/powerpoint/2010/main" val="398462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ChangeArrowheads="1"/>
          </p:cNvSpPr>
          <p:nvPr/>
        </p:nvSpPr>
        <p:spPr bwMode="auto">
          <a:xfrm>
            <a:off x="228600" y="-152400"/>
            <a:ext cx="8763000" cy="1143000"/>
          </a:xfrm>
          <a:prstGeom prst="rect">
            <a:avLst/>
          </a:prstGeom>
          <a:noFill/>
          <a:ln w="9525">
            <a:noFill/>
            <a:miter lim="800000"/>
            <a:headEnd/>
            <a:tailEnd/>
          </a:ln>
          <a:effectLst/>
        </p:spPr>
        <p:txBody>
          <a:bodyPr anchor="ctr"/>
          <a:lstStyle/>
          <a:p>
            <a:pPr algn="ctr"/>
            <a:r>
              <a:rPr lang="en-US" sz="3600" dirty="0">
                <a:solidFill>
                  <a:schemeClr val="tx2"/>
                </a:solidFill>
              </a:rPr>
              <a:t>7: Ethics</a:t>
            </a:r>
          </a:p>
        </p:txBody>
      </p:sp>
      <p:grpSp>
        <p:nvGrpSpPr>
          <p:cNvPr id="3" name="Group 2">
            <a:extLst>
              <a:ext uri="{FF2B5EF4-FFF2-40B4-BE49-F238E27FC236}">
                <a16:creationId xmlns:a16="http://schemas.microsoft.com/office/drawing/2014/main" id="{FADBA23A-4D1C-4E56-84DF-CF3E3E957718}"/>
              </a:ext>
            </a:extLst>
          </p:cNvPr>
          <p:cNvGrpSpPr/>
          <p:nvPr/>
        </p:nvGrpSpPr>
        <p:grpSpPr>
          <a:xfrm>
            <a:off x="-243228" y="722108"/>
            <a:ext cx="9439783" cy="6288292"/>
            <a:chOff x="-243228" y="598437"/>
            <a:chExt cx="9439783" cy="6288292"/>
          </a:xfrm>
        </p:grpSpPr>
        <p:pic>
          <p:nvPicPr>
            <p:cNvPr id="4" name="Picture 2" descr="https://c1.dq1.me/uploads/article_block/10112/article_featured_image/32458/thumb_unemployed_pad_c.jpg">
              <a:extLst>
                <a:ext uri="{FF2B5EF4-FFF2-40B4-BE49-F238E27FC236}">
                  <a16:creationId xmlns:a16="http://schemas.microsoft.com/office/drawing/2014/main" id="{A4E7A9FE-CBB7-4CE2-92ED-894ECD411E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6" r="38333"/>
            <a:stretch/>
          </p:blipFill>
          <p:spPr bwMode="auto">
            <a:xfrm>
              <a:off x="60442" y="761436"/>
              <a:ext cx="2774714" cy="25653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047AD12-F57F-471B-8ED2-FDFD6AC4B347}"/>
                </a:ext>
              </a:extLst>
            </p:cNvPr>
            <p:cNvGrpSpPr/>
            <p:nvPr/>
          </p:nvGrpSpPr>
          <p:grpSpPr>
            <a:xfrm>
              <a:off x="5954973" y="598437"/>
              <a:ext cx="2979169" cy="1734406"/>
              <a:chOff x="533400" y="3886200"/>
              <a:chExt cx="4048839" cy="2896323"/>
            </a:xfrm>
          </p:grpSpPr>
          <p:pic>
            <p:nvPicPr>
              <p:cNvPr id="22" name="Picture 4" descr="Image result for personalized ads">
                <a:extLst>
                  <a:ext uri="{FF2B5EF4-FFF2-40B4-BE49-F238E27FC236}">
                    <a16:creationId xmlns:a16="http://schemas.microsoft.com/office/drawing/2014/main" id="{B235A2D6-B4DE-45CA-B17E-8E2C82DB5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86200"/>
                <a:ext cx="3896439" cy="2475386"/>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
                <a:extLst>
                  <a:ext uri="{FF2B5EF4-FFF2-40B4-BE49-F238E27FC236}">
                    <a16:creationId xmlns:a16="http://schemas.microsoft.com/office/drawing/2014/main" id="{1D31EE6B-E4DF-4301-8CBB-008D6375239F}"/>
                  </a:ext>
                </a:extLst>
              </p:cNvPr>
              <p:cNvSpPr txBox="1">
                <a:spLocks/>
              </p:cNvSpPr>
              <p:nvPr/>
            </p:nvSpPr>
            <p:spPr bwMode="auto">
              <a:xfrm>
                <a:off x="533400" y="6325323"/>
                <a:ext cx="4038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r>
                  <a:rPr lang="en-US" sz="2400" kern="0" dirty="0">
                    <a:latin typeface="Times New Roman" panose="02020603050405020304" pitchFamily="18" charset="0"/>
                    <a:cs typeface="Times New Roman" panose="02020603050405020304" pitchFamily="18" charset="0"/>
                  </a:rPr>
                  <a:t>Customizing your world</a:t>
                </a:r>
              </a:p>
            </p:txBody>
          </p:sp>
        </p:grpSp>
        <p:grpSp>
          <p:nvGrpSpPr>
            <p:cNvPr id="6" name="Group 5">
              <a:extLst>
                <a:ext uri="{FF2B5EF4-FFF2-40B4-BE49-F238E27FC236}">
                  <a16:creationId xmlns:a16="http://schemas.microsoft.com/office/drawing/2014/main" id="{B7C6AADB-A08B-4B37-A9F5-94426C0E1DBF}"/>
                </a:ext>
              </a:extLst>
            </p:cNvPr>
            <p:cNvGrpSpPr/>
            <p:nvPr/>
          </p:nvGrpSpPr>
          <p:grpSpPr>
            <a:xfrm>
              <a:off x="3030484" y="820847"/>
              <a:ext cx="3012751" cy="1522917"/>
              <a:chOff x="990600" y="3933302"/>
              <a:chExt cx="5183672" cy="2624363"/>
            </a:xfrm>
          </p:grpSpPr>
          <p:pic>
            <p:nvPicPr>
              <p:cNvPr id="20" name="Picture 2" descr="main article image">
                <a:extLst>
                  <a:ext uri="{FF2B5EF4-FFF2-40B4-BE49-F238E27FC236}">
                    <a16:creationId xmlns:a16="http://schemas.microsoft.com/office/drawing/2014/main" id="{1A14C6E9-B4A1-461C-9BE9-5BF37CFFCE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3933302"/>
                <a:ext cx="4774111" cy="193482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E0A513E-F6F4-4987-9DD3-AFD86B3043B7}"/>
                  </a:ext>
                </a:extLst>
              </p:cNvPr>
              <p:cNvSpPr/>
              <p:nvPr/>
            </p:nvSpPr>
            <p:spPr>
              <a:xfrm>
                <a:off x="2006245" y="5762102"/>
                <a:ext cx="4168027" cy="795563"/>
              </a:xfrm>
              <a:prstGeom prst="rect">
                <a:avLst/>
              </a:prstGeom>
            </p:spPr>
            <p:txBody>
              <a:bodyPr wrap="none">
                <a:spAutoFit/>
              </a:bodyPr>
              <a:lstStyle/>
              <a:p>
                <a:r>
                  <a:rPr lang="en-US" sz="2400" kern="0" dirty="0">
                    <a:cs typeface="Times New Roman" panose="02020603050405020304" pitchFamily="18" charset="0"/>
                  </a:rPr>
                  <a:t>By Watching You</a:t>
                </a:r>
                <a:endParaRPr lang="en-CA" sz="2400" dirty="0"/>
              </a:p>
            </p:txBody>
          </p:sp>
        </p:grpSp>
        <p:grpSp>
          <p:nvGrpSpPr>
            <p:cNvPr id="8" name="Group 7">
              <a:extLst>
                <a:ext uri="{FF2B5EF4-FFF2-40B4-BE49-F238E27FC236}">
                  <a16:creationId xmlns:a16="http://schemas.microsoft.com/office/drawing/2014/main" id="{305BDF5D-AFA6-4259-BD26-EB2F958BEC98}"/>
                </a:ext>
              </a:extLst>
            </p:cNvPr>
            <p:cNvGrpSpPr/>
            <p:nvPr/>
          </p:nvGrpSpPr>
          <p:grpSpPr>
            <a:xfrm>
              <a:off x="-243228" y="3824283"/>
              <a:ext cx="3240028" cy="2058627"/>
              <a:chOff x="4724400" y="851595"/>
              <a:chExt cx="4403360" cy="3437747"/>
            </a:xfrm>
          </p:grpSpPr>
          <p:sp>
            <p:nvSpPr>
              <p:cNvPr id="18" name="Rectangle 17">
                <a:extLst>
                  <a:ext uri="{FF2B5EF4-FFF2-40B4-BE49-F238E27FC236}">
                    <a16:creationId xmlns:a16="http://schemas.microsoft.com/office/drawing/2014/main" id="{D0947CD2-AF8E-4835-9742-71F3BD4AB4D5}"/>
                  </a:ext>
                </a:extLst>
              </p:cNvPr>
              <p:cNvSpPr/>
              <p:nvPr/>
            </p:nvSpPr>
            <p:spPr>
              <a:xfrm>
                <a:off x="4724400" y="3415605"/>
                <a:ext cx="4403360" cy="873737"/>
              </a:xfrm>
              <a:prstGeom prst="rect">
                <a:avLst/>
              </a:prstGeom>
            </p:spPr>
            <p:txBody>
              <a:bodyPr wrap="square">
                <a:spAutoFit/>
              </a:bodyPr>
              <a:lstStyle/>
              <a:p>
                <a:pPr algn="ctr"/>
                <a:r>
                  <a:rPr lang="en-US" dirty="0">
                    <a:cs typeface="Times New Roman" panose="02020603050405020304" pitchFamily="18" charset="0"/>
                  </a:rPr>
                  <a:t>Cyber Security</a:t>
                </a:r>
              </a:p>
            </p:txBody>
          </p:sp>
          <p:pic>
            <p:nvPicPr>
              <p:cNvPr id="19" name="Picture 18">
                <a:extLst>
                  <a:ext uri="{FF2B5EF4-FFF2-40B4-BE49-F238E27FC236}">
                    <a16:creationId xmlns:a16="http://schemas.microsoft.com/office/drawing/2014/main" id="{469D9C6F-A4D8-4F9E-8CBC-2F5D14708C2B}"/>
                  </a:ext>
                </a:extLst>
              </p:cNvPr>
              <p:cNvPicPr>
                <a:picLocks noChangeAspect="1"/>
              </p:cNvPicPr>
              <p:nvPr/>
            </p:nvPicPr>
            <p:blipFill>
              <a:blip r:embed="rId5"/>
              <a:stretch>
                <a:fillRect/>
              </a:stretch>
            </p:blipFill>
            <p:spPr>
              <a:xfrm>
                <a:off x="5012960" y="851595"/>
                <a:ext cx="4029375" cy="2520000"/>
              </a:xfrm>
              <a:prstGeom prst="rect">
                <a:avLst/>
              </a:prstGeom>
            </p:spPr>
          </p:pic>
        </p:grpSp>
        <p:grpSp>
          <p:nvGrpSpPr>
            <p:cNvPr id="9" name="Group 8">
              <a:extLst>
                <a:ext uri="{FF2B5EF4-FFF2-40B4-BE49-F238E27FC236}">
                  <a16:creationId xmlns:a16="http://schemas.microsoft.com/office/drawing/2014/main" id="{8D3ECB1E-9E18-4171-BE96-899DFF3F6895}"/>
                </a:ext>
              </a:extLst>
            </p:cNvPr>
            <p:cNvGrpSpPr/>
            <p:nvPr/>
          </p:nvGrpSpPr>
          <p:grpSpPr>
            <a:xfrm>
              <a:off x="2627268" y="2548124"/>
              <a:ext cx="3674615" cy="2107156"/>
              <a:chOff x="4495800" y="655821"/>
              <a:chExt cx="4572000" cy="3005594"/>
            </a:xfrm>
          </p:grpSpPr>
          <p:pic>
            <p:nvPicPr>
              <p:cNvPr id="16" name="Picture 2" descr="Image result for find a criminal in a crowd Chinese ai">
                <a:extLst>
                  <a:ext uri="{FF2B5EF4-FFF2-40B4-BE49-F238E27FC236}">
                    <a16:creationId xmlns:a16="http://schemas.microsoft.com/office/drawing/2014/main" id="{96F61924-2125-4789-A0E7-1D2A2E03942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065" r="27564" b="25231"/>
              <a:stretch/>
            </p:blipFill>
            <p:spPr bwMode="auto">
              <a:xfrm>
                <a:off x="5085215" y="655821"/>
                <a:ext cx="3601585" cy="178258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7C6D842-3882-43D1-B094-C402A7F78DF2}"/>
                  </a:ext>
                </a:extLst>
              </p:cNvPr>
              <p:cNvSpPr/>
              <p:nvPr/>
            </p:nvSpPr>
            <p:spPr>
              <a:xfrm>
                <a:off x="4495800" y="2476102"/>
                <a:ext cx="4572000" cy="1185313"/>
              </a:xfrm>
              <a:prstGeom prst="rect">
                <a:avLst/>
              </a:prstGeom>
            </p:spPr>
            <p:txBody>
              <a:bodyPr>
                <a:spAutoFit/>
              </a:bodyPr>
              <a:lstStyle/>
              <a:p>
                <a:pPr marL="114300" lvl="1" indent="0" algn="ctr" eaLnBrk="1" hangingPunct="1">
                  <a:buFontTx/>
                  <a:buNone/>
                  <a:defRPr/>
                </a:pPr>
                <a:r>
                  <a:rPr lang="en-US" sz="2400" kern="0" dirty="0"/>
                  <a:t>Pick out “criminals”</a:t>
                </a:r>
                <a:br>
                  <a:rPr lang="en-US" sz="2400" kern="0" dirty="0"/>
                </a:br>
                <a:r>
                  <a:rPr lang="en-US" sz="2400" kern="0" dirty="0"/>
                  <a:t>in a crowd</a:t>
                </a:r>
              </a:p>
            </p:txBody>
          </p:sp>
        </p:grpSp>
        <p:grpSp>
          <p:nvGrpSpPr>
            <p:cNvPr id="10" name="Group 9">
              <a:extLst>
                <a:ext uri="{FF2B5EF4-FFF2-40B4-BE49-F238E27FC236}">
                  <a16:creationId xmlns:a16="http://schemas.microsoft.com/office/drawing/2014/main" id="{38F56897-2321-495A-9DB0-C1B5C2A6CC1B}"/>
                </a:ext>
              </a:extLst>
            </p:cNvPr>
            <p:cNvGrpSpPr/>
            <p:nvPr/>
          </p:nvGrpSpPr>
          <p:grpSpPr>
            <a:xfrm>
              <a:off x="6301883" y="4662076"/>
              <a:ext cx="2894672" cy="2055347"/>
              <a:chOff x="430372" y="609600"/>
              <a:chExt cx="4572000" cy="2793825"/>
            </a:xfrm>
          </p:grpSpPr>
          <p:pic>
            <p:nvPicPr>
              <p:cNvPr id="14" name="Picture 4" descr="Related image">
                <a:extLst>
                  <a:ext uri="{FF2B5EF4-FFF2-40B4-BE49-F238E27FC236}">
                    <a16:creationId xmlns:a16="http://schemas.microsoft.com/office/drawing/2014/main" id="{B0AB1D07-53D0-4D98-A53F-6C4CDF9B4E1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931" t="-2997" b="31851"/>
              <a:stretch/>
            </p:blipFill>
            <p:spPr bwMode="auto">
              <a:xfrm flipH="1">
                <a:off x="506572" y="609600"/>
                <a:ext cx="3943350" cy="222978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D193703-B3BB-4897-B9D5-222008F49ACE}"/>
                  </a:ext>
                </a:extLst>
              </p:cNvPr>
              <p:cNvSpPr/>
              <p:nvPr/>
            </p:nvSpPr>
            <p:spPr>
              <a:xfrm>
                <a:off x="430372" y="2775886"/>
                <a:ext cx="4572000" cy="627539"/>
              </a:xfrm>
              <a:prstGeom prst="rect">
                <a:avLst/>
              </a:prstGeom>
            </p:spPr>
            <p:txBody>
              <a:bodyPr>
                <a:spAutoFit/>
              </a:bodyPr>
              <a:lstStyle/>
              <a:p>
                <a:pPr marL="114300" lvl="1" indent="0" algn="ctr" eaLnBrk="1" hangingPunct="1">
                  <a:buFontTx/>
                  <a:buNone/>
                  <a:defRPr/>
                </a:pPr>
                <a:r>
                  <a:rPr lang="en-US" sz="2400" kern="0" dirty="0"/>
                  <a:t>Killing machines</a:t>
                </a:r>
              </a:p>
            </p:txBody>
          </p:sp>
        </p:grpSp>
        <p:grpSp>
          <p:nvGrpSpPr>
            <p:cNvPr id="11" name="Group 10">
              <a:extLst>
                <a:ext uri="{FF2B5EF4-FFF2-40B4-BE49-F238E27FC236}">
                  <a16:creationId xmlns:a16="http://schemas.microsoft.com/office/drawing/2014/main" id="{83AABC5D-D3B8-46F0-BB80-6655083D153C}"/>
                </a:ext>
              </a:extLst>
            </p:cNvPr>
            <p:cNvGrpSpPr/>
            <p:nvPr/>
          </p:nvGrpSpPr>
          <p:grpSpPr>
            <a:xfrm>
              <a:off x="2797676" y="4620457"/>
              <a:ext cx="3679209" cy="2266272"/>
              <a:chOff x="4724400" y="3873679"/>
              <a:chExt cx="4572000" cy="3071252"/>
            </a:xfrm>
          </p:grpSpPr>
          <p:pic>
            <p:nvPicPr>
              <p:cNvPr id="12" name="Picture 2" descr="Related image">
                <a:extLst>
                  <a:ext uri="{FF2B5EF4-FFF2-40B4-BE49-F238E27FC236}">
                    <a16:creationId xmlns:a16="http://schemas.microsoft.com/office/drawing/2014/main" id="{8767578E-D53F-43D4-96A7-51E13FF7ED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8105" y="3873679"/>
                <a:ext cx="3703179" cy="247002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16D9DFD-0FB5-4555-A638-112073E5FDA5}"/>
                  </a:ext>
                </a:extLst>
              </p:cNvPr>
              <p:cNvSpPr/>
              <p:nvPr/>
            </p:nvSpPr>
            <p:spPr>
              <a:xfrm>
                <a:off x="4724400" y="6319282"/>
                <a:ext cx="4572000" cy="625649"/>
              </a:xfrm>
              <a:prstGeom prst="rect">
                <a:avLst/>
              </a:prstGeom>
            </p:spPr>
            <p:txBody>
              <a:bodyPr>
                <a:spAutoFit/>
              </a:bodyPr>
              <a:lstStyle/>
              <a:p>
                <a:pPr marL="114300" lvl="1" indent="0" algn="ctr" eaLnBrk="1" hangingPunct="1">
                  <a:buNone/>
                  <a:defRPr/>
                </a:pPr>
                <a:r>
                  <a:rPr lang="en-US" sz="2400" dirty="0"/>
                  <a:t>Judges</a:t>
                </a:r>
              </a:p>
            </p:txBody>
          </p:sp>
        </p:grpSp>
      </p:grpSp>
    </p:spTree>
    <p:extLst>
      <p:ext uri="{BB962C8B-B14F-4D97-AF65-F5344CB8AC3E}">
        <p14:creationId xmlns:p14="http://schemas.microsoft.com/office/powerpoint/2010/main" val="421292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FED58-D34A-C7AE-45EC-12BB999C1737}"/>
              </a:ext>
            </a:extLst>
          </p:cNvPr>
          <p:cNvSpPr>
            <a:spLocks noGrp="1"/>
          </p:cNvSpPr>
          <p:nvPr>
            <p:ph type="title"/>
          </p:nvPr>
        </p:nvSpPr>
        <p:spPr/>
        <p:txBody>
          <a:bodyPr/>
          <a:lstStyle/>
          <a:p>
            <a:r>
              <a:rPr lang="en-CA" dirty="0"/>
              <a:t>Other Material</a:t>
            </a:r>
          </a:p>
        </p:txBody>
      </p:sp>
    </p:spTree>
    <p:extLst>
      <p:ext uri="{BB962C8B-B14F-4D97-AF65-F5344CB8AC3E}">
        <p14:creationId xmlns:p14="http://schemas.microsoft.com/office/powerpoint/2010/main" val="3034873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228600"/>
            <a:ext cx="7772400" cy="1143000"/>
          </a:xfrm>
        </p:spPr>
        <p:txBody>
          <a:bodyPr/>
          <a:lstStyle/>
          <a:p>
            <a:pPr eaLnBrk="1" hangingPunct="1"/>
            <a:r>
              <a:rPr lang="en-US" altLang="en-US" dirty="0"/>
              <a:t>Understand Quantifiers!!!</a:t>
            </a:r>
            <a:endParaRPr lang="en-CA" altLang="en-US" dirty="0"/>
          </a:p>
        </p:txBody>
      </p:sp>
      <p:grpSp>
        <p:nvGrpSpPr>
          <p:cNvPr id="4" name="Group 26"/>
          <p:cNvGrpSpPr>
            <a:grpSpLocks/>
          </p:cNvGrpSpPr>
          <p:nvPr/>
        </p:nvGrpSpPr>
        <p:grpSpPr bwMode="auto">
          <a:xfrm flipH="1">
            <a:off x="152400" y="1524000"/>
            <a:ext cx="882650" cy="1828800"/>
            <a:chOff x="2308" y="1513"/>
            <a:chExt cx="1162" cy="2570"/>
          </a:xfrm>
        </p:grpSpPr>
        <p:grpSp>
          <p:nvGrpSpPr>
            <p:cNvPr id="17433" name="Group 27"/>
            <p:cNvGrpSpPr>
              <a:grpSpLocks/>
            </p:cNvGrpSpPr>
            <p:nvPr/>
          </p:nvGrpSpPr>
          <p:grpSpPr bwMode="auto">
            <a:xfrm>
              <a:off x="2308" y="1740"/>
              <a:ext cx="957" cy="2343"/>
              <a:chOff x="2308" y="1740"/>
              <a:chExt cx="957" cy="2343"/>
            </a:xfrm>
          </p:grpSpPr>
          <p:sp>
            <p:nvSpPr>
              <p:cNvPr id="17441" name="Freeform 28"/>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2" name="Freeform 29"/>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3" name="Freeform 30"/>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4" name="Freeform 31"/>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5" name="Freeform 32"/>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6" name="Freeform 33"/>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434" name="Freeform 34"/>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5" name="Freeform 35"/>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6" name="Oval 36"/>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eaLnBrk="1" hangingPunct="1"/>
              <a:endParaRPr lang="en-US" altLang="en-US"/>
            </a:p>
          </p:txBody>
        </p:sp>
        <p:sp>
          <p:nvSpPr>
            <p:cNvPr id="17437" name="Oval 37"/>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eaLnBrk="1" hangingPunct="1"/>
              <a:endParaRPr lang="en-US" altLang="en-US"/>
            </a:p>
          </p:txBody>
        </p:sp>
        <p:sp>
          <p:nvSpPr>
            <p:cNvPr id="17438" name="Oval 38"/>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eaLnBrk="1" hangingPunct="1"/>
              <a:endParaRPr lang="en-US" altLang="en-US"/>
            </a:p>
          </p:txBody>
        </p:sp>
        <p:sp>
          <p:nvSpPr>
            <p:cNvPr id="17439" name="Oval 39"/>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eaLnBrk="1" hangingPunct="1"/>
              <a:endParaRPr lang="en-US" altLang="en-US"/>
            </a:p>
          </p:txBody>
        </p:sp>
        <p:sp>
          <p:nvSpPr>
            <p:cNvPr id="17440" name="Oval 40"/>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ctr"/>
              <a:endParaRPr lang="en-US" altLang="en-US" sz="2400"/>
            </a:p>
          </p:txBody>
        </p:sp>
      </p:grpSp>
      <p:sp>
        <p:nvSpPr>
          <p:cNvPr id="670761" name="AutoShape 41"/>
          <p:cNvSpPr>
            <a:spLocks noChangeArrowheads="1"/>
          </p:cNvSpPr>
          <p:nvPr/>
        </p:nvSpPr>
        <p:spPr bwMode="auto">
          <a:xfrm>
            <a:off x="1074738" y="1371600"/>
            <a:ext cx="5326062" cy="685800"/>
          </a:xfrm>
          <a:prstGeom prst="wedgeRoundRectCallout">
            <a:avLst>
              <a:gd name="adj1" fmla="val -56231"/>
              <a:gd name="adj2" fmla="val 28704"/>
              <a:gd name="adj3" fmla="val 16667"/>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ctr" eaLnBrk="1" hangingPunct="1"/>
            <a:r>
              <a:rPr lang="en-US" altLang="en-US"/>
              <a:t>We  read this left to right.</a:t>
            </a:r>
          </a:p>
        </p:txBody>
      </p:sp>
      <p:grpSp>
        <p:nvGrpSpPr>
          <p:cNvPr id="6" name="Group 42"/>
          <p:cNvGrpSpPr>
            <a:grpSpLocks/>
          </p:cNvGrpSpPr>
          <p:nvPr/>
        </p:nvGrpSpPr>
        <p:grpSpPr bwMode="auto">
          <a:xfrm>
            <a:off x="304800" y="838201"/>
            <a:ext cx="4430713" cy="584201"/>
            <a:chOff x="192" y="528"/>
            <a:chExt cx="2791" cy="368"/>
          </a:xfrm>
        </p:grpSpPr>
        <p:sp>
          <p:nvSpPr>
            <p:cNvPr id="17431" name="Text Box 43"/>
            <p:cNvSpPr txBox="1">
              <a:spLocks noChangeArrowheads="1"/>
            </p:cNvSpPr>
            <p:nvPr/>
          </p:nvSpPr>
          <p:spPr bwMode="auto">
            <a:xfrm>
              <a:off x="192" y="528"/>
              <a:ext cx="755"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l" eaLnBrk="1" hangingPunct="1"/>
              <a:r>
                <a:rPr lang="en-US" altLang="en-US">
                  <a:solidFill>
                    <a:schemeClr val="tx2"/>
                  </a:solidFill>
                </a:rPr>
                <a:t>Proof:</a:t>
              </a:r>
            </a:p>
          </p:txBody>
        </p:sp>
        <p:sp>
          <p:nvSpPr>
            <p:cNvPr id="17432" name="Text Box 44"/>
            <p:cNvSpPr txBox="1">
              <a:spLocks noChangeArrowheads="1"/>
            </p:cNvSpPr>
            <p:nvPr/>
          </p:nvSpPr>
          <p:spPr bwMode="auto">
            <a:xfrm>
              <a:off x="960" y="528"/>
              <a:ext cx="202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l" eaLnBrk="1" hangingPunct="1"/>
              <a:r>
                <a:rPr lang="en-US" altLang="en-US" dirty="0">
                  <a:solidFill>
                    <a:schemeClr val="accent2"/>
                  </a:solidFill>
                  <a:latin typeface="Symbol" pitchFamily="18" charset="2"/>
                </a:rPr>
                <a:t>"</a:t>
              </a:r>
              <a:r>
                <a:rPr lang="en-US" altLang="en-US" dirty="0">
                  <a:solidFill>
                    <a:schemeClr val="accent2"/>
                  </a:solidFill>
                </a:rPr>
                <a:t>b </a:t>
              </a:r>
              <a:r>
                <a:rPr lang="en-US" altLang="en-US" dirty="0">
                  <a:solidFill>
                    <a:schemeClr val="accent2"/>
                  </a:solidFill>
                  <a:latin typeface="Symbol" pitchFamily="18" charset="2"/>
                </a:rPr>
                <a:t>$</a:t>
              </a:r>
              <a:r>
                <a:rPr lang="en-US" altLang="en-US" dirty="0">
                  <a:solidFill>
                    <a:schemeClr val="accent2"/>
                  </a:solidFill>
                </a:rPr>
                <a:t>g</a:t>
              </a:r>
              <a:r>
                <a:rPr lang="en-US" altLang="en-US" dirty="0"/>
                <a:t> </a:t>
              </a:r>
              <a:r>
                <a:rPr lang="en-US" altLang="en-US" dirty="0">
                  <a:solidFill>
                    <a:schemeClr val="accent2"/>
                  </a:solidFill>
                </a:rPr>
                <a:t>Loves(b, g)</a:t>
              </a:r>
            </a:p>
          </p:txBody>
        </p:sp>
      </p:grpSp>
      <p:sp>
        <p:nvSpPr>
          <p:cNvPr id="670766" name="AutoShape 46"/>
          <p:cNvSpPr>
            <a:spLocks noChangeArrowheads="1"/>
          </p:cNvSpPr>
          <p:nvPr/>
        </p:nvSpPr>
        <p:spPr bwMode="auto">
          <a:xfrm>
            <a:off x="1038305" y="2998172"/>
            <a:ext cx="6477000" cy="685800"/>
          </a:xfrm>
          <a:prstGeom prst="wedgeRoundRectCallout">
            <a:avLst>
              <a:gd name="adj1" fmla="val -51595"/>
              <a:gd name="adj2" fmla="val -44961"/>
              <a:gd name="adj3" fmla="val 16667"/>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ctr" eaLnBrk="1" hangingPunct="1"/>
            <a:r>
              <a:rPr lang="en-US" altLang="en-US"/>
              <a:t>I produce the object when it is a </a:t>
            </a:r>
            <a:r>
              <a:rPr lang="en-US" altLang="en-US">
                <a:solidFill>
                  <a:schemeClr val="accent2"/>
                </a:solidFill>
                <a:latin typeface="Symbol" pitchFamily="18" charset="2"/>
              </a:rPr>
              <a:t>$.</a:t>
            </a:r>
            <a:r>
              <a:rPr lang="en-US" altLang="en-US"/>
              <a:t> </a:t>
            </a:r>
          </a:p>
        </p:txBody>
      </p:sp>
      <p:grpSp>
        <p:nvGrpSpPr>
          <p:cNvPr id="7" name="Group 47"/>
          <p:cNvGrpSpPr>
            <a:grpSpLocks/>
          </p:cNvGrpSpPr>
          <p:nvPr/>
        </p:nvGrpSpPr>
        <p:grpSpPr bwMode="auto">
          <a:xfrm>
            <a:off x="76200" y="2819400"/>
            <a:ext cx="912813" cy="1905000"/>
            <a:chOff x="2593" y="768"/>
            <a:chExt cx="849" cy="1475"/>
          </a:xfrm>
        </p:grpSpPr>
        <p:sp>
          <p:nvSpPr>
            <p:cNvPr id="17421" name="Freeform 48"/>
            <p:cNvSpPr>
              <a:spLocks/>
            </p:cNvSpPr>
            <p:nvPr/>
          </p:nvSpPr>
          <p:spPr bwMode="auto">
            <a:xfrm>
              <a:off x="3035" y="1179"/>
              <a:ext cx="302" cy="308"/>
            </a:xfrm>
            <a:custGeom>
              <a:avLst/>
              <a:gdLst>
                <a:gd name="T0" fmla="*/ 220 w 302"/>
                <a:gd name="T1" fmla="*/ 225 h 308"/>
                <a:gd name="T2" fmla="*/ 220 w 302"/>
                <a:gd name="T3" fmla="*/ 197 h 308"/>
                <a:gd name="T4" fmla="*/ 216 w 302"/>
                <a:gd name="T5" fmla="*/ 159 h 308"/>
                <a:gd name="T6" fmla="*/ 208 w 302"/>
                <a:gd name="T7" fmla="*/ 135 h 308"/>
                <a:gd name="T8" fmla="*/ 198 w 302"/>
                <a:gd name="T9" fmla="*/ 116 h 308"/>
                <a:gd name="T10" fmla="*/ 181 w 302"/>
                <a:gd name="T11" fmla="*/ 93 h 308"/>
                <a:gd name="T12" fmla="*/ 193 w 302"/>
                <a:gd name="T13" fmla="*/ 80 h 308"/>
                <a:gd name="T14" fmla="*/ 199 w 302"/>
                <a:gd name="T15" fmla="*/ 60 h 308"/>
                <a:gd name="T16" fmla="*/ 196 w 302"/>
                <a:gd name="T17" fmla="*/ 38 h 308"/>
                <a:gd name="T18" fmla="*/ 184 w 302"/>
                <a:gd name="T19" fmla="*/ 18 h 308"/>
                <a:gd name="T20" fmla="*/ 163 w 302"/>
                <a:gd name="T21" fmla="*/ 5 h 308"/>
                <a:gd name="T22" fmla="*/ 142 w 302"/>
                <a:gd name="T23" fmla="*/ 0 h 308"/>
                <a:gd name="T24" fmla="*/ 136 w 302"/>
                <a:gd name="T25" fmla="*/ 9 h 308"/>
                <a:gd name="T26" fmla="*/ 148 w 302"/>
                <a:gd name="T27" fmla="*/ 15 h 308"/>
                <a:gd name="T28" fmla="*/ 160 w 302"/>
                <a:gd name="T29" fmla="*/ 23 h 308"/>
                <a:gd name="T30" fmla="*/ 172 w 302"/>
                <a:gd name="T31" fmla="*/ 39 h 308"/>
                <a:gd name="T32" fmla="*/ 171 w 302"/>
                <a:gd name="T33" fmla="*/ 57 h 308"/>
                <a:gd name="T34" fmla="*/ 157 w 302"/>
                <a:gd name="T35" fmla="*/ 71 h 308"/>
                <a:gd name="T36" fmla="*/ 151 w 302"/>
                <a:gd name="T37" fmla="*/ 74 h 308"/>
                <a:gd name="T38" fmla="*/ 117 w 302"/>
                <a:gd name="T39" fmla="*/ 71 h 308"/>
                <a:gd name="T40" fmla="*/ 93 w 302"/>
                <a:gd name="T41" fmla="*/ 74 h 308"/>
                <a:gd name="T42" fmla="*/ 69 w 302"/>
                <a:gd name="T43" fmla="*/ 84 h 308"/>
                <a:gd name="T44" fmla="*/ 64 w 302"/>
                <a:gd name="T45" fmla="*/ 87 h 308"/>
                <a:gd name="T46" fmla="*/ 45 w 302"/>
                <a:gd name="T47" fmla="*/ 75 h 308"/>
                <a:gd name="T48" fmla="*/ 28 w 302"/>
                <a:gd name="T49" fmla="*/ 59 h 308"/>
                <a:gd name="T50" fmla="*/ 25 w 302"/>
                <a:gd name="T51" fmla="*/ 48 h 308"/>
                <a:gd name="T52" fmla="*/ 30 w 302"/>
                <a:gd name="T53" fmla="*/ 36 h 308"/>
                <a:gd name="T54" fmla="*/ 43 w 302"/>
                <a:gd name="T55" fmla="*/ 29 h 308"/>
                <a:gd name="T56" fmla="*/ 48 w 302"/>
                <a:gd name="T57" fmla="*/ 20 h 308"/>
                <a:gd name="T58" fmla="*/ 40 w 302"/>
                <a:gd name="T59" fmla="*/ 15 h 308"/>
                <a:gd name="T60" fmla="*/ 25 w 302"/>
                <a:gd name="T61" fmla="*/ 18 h 308"/>
                <a:gd name="T62" fmla="*/ 6 w 302"/>
                <a:gd name="T63" fmla="*/ 36 h 308"/>
                <a:gd name="T64" fmla="*/ 0 w 302"/>
                <a:gd name="T65" fmla="*/ 56 h 308"/>
                <a:gd name="T66" fmla="*/ 6 w 302"/>
                <a:gd name="T67" fmla="*/ 74 h 308"/>
                <a:gd name="T68" fmla="*/ 22 w 302"/>
                <a:gd name="T69" fmla="*/ 93 h 308"/>
                <a:gd name="T70" fmla="*/ 40 w 302"/>
                <a:gd name="T71" fmla="*/ 107 h 308"/>
                <a:gd name="T72" fmla="*/ 25 w 302"/>
                <a:gd name="T73" fmla="*/ 140 h 308"/>
                <a:gd name="T74" fmla="*/ 22 w 302"/>
                <a:gd name="T75" fmla="*/ 171 h 308"/>
                <a:gd name="T76" fmla="*/ 24 w 302"/>
                <a:gd name="T77" fmla="*/ 204 h 308"/>
                <a:gd name="T78" fmla="*/ 27 w 302"/>
                <a:gd name="T79" fmla="*/ 233 h 308"/>
                <a:gd name="T80" fmla="*/ 39 w 302"/>
                <a:gd name="T81" fmla="*/ 258 h 308"/>
                <a:gd name="T82" fmla="*/ 55 w 302"/>
                <a:gd name="T83" fmla="*/ 278 h 308"/>
                <a:gd name="T84" fmla="*/ 79 w 302"/>
                <a:gd name="T85" fmla="*/ 293 h 308"/>
                <a:gd name="T86" fmla="*/ 99 w 302"/>
                <a:gd name="T87" fmla="*/ 303 h 308"/>
                <a:gd name="T88" fmla="*/ 124 w 302"/>
                <a:gd name="T89" fmla="*/ 308 h 308"/>
                <a:gd name="T90" fmla="*/ 148 w 302"/>
                <a:gd name="T91" fmla="*/ 308 h 308"/>
                <a:gd name="T92" fmla="*/ 172 w 302"/>
                <a:gd name="T93" fmla="*/ 305 h 308"/>
                <a:gd name="T94" fmla="*/ 196 w 302"/>
                <a:gd name="T95" fmla="*/ 297 h 308"/>
                <a:gd name="T96" fmla="*/ 208 w 302"/>
                <a:gd name="T97" fmla="*/ 284 h 308"/>
                <a:gd name="T98" fmla="*/ 220 w 302"/>
                <a:gd name="T99" fmla="*/ 266 h 308"/>
                <a:gd name="T100" fmla="*/ 253 w 302"/>
                <a:gd name="T101" fmla="*/ 278 h 308"/>
                <a:gd name="T102" fmla="*/ 273 w 302"/>
                <a:gd name="T103" fmla="*/ 288 h 308"/>
                <a:gd name="T104" fmla="*/ 288 w 302"/>
                <a:gd name="T105" fmla="*/ 290 h 308"/>
                <a:gd name="T106" fmla="*/ 298 w 302"/>
                <a:gd name="T107" fmla="*/ 281 h 308"/>
                <a:gd name="T108" fmla="*/ 302 w 302"/>
                <a:gd name="T109" fmla="*/ 269 h 308"/>
                <a:gd name="T110" fmla="*/ 294 w 302"/>
                <a:gd name="T111" fmla="*/ 254 h 308"/>
                <a:gd name="T112" fmla="*/ 270 w 302"/>
                <a:gd name="T113" fmla="*/ 243 h 308"/>
                <a:gd name="T114" fmla="*/ 238 w 302"/>
                <a:gd name="T115" fmla="*/ 236 h 308"/>
                <a:gd name="T116" fmla="*/ 220 w 302"/>
                <a:gd name="T117" fmla="*/ 225 h 3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2"/>
                <a:gd name="T178" fmla="*/ 0 h 308"/>
                <a:gd name="T179" fmla="*/ 302 w 302"/>
                <a:gd name="T180" fmla="*/ 308 h 3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2" h="308">
                  <a:moveTo>
                    <a:pt x="220" y="225"/>
                  </a:moveTo>
                  <a:lnTo>
                    <a:pt x="220" y="197"/>
                  </a:lnTo>
                  <a:lnTo>
                    <a:pt x="216" y="159"/>
                  </a:lnTo>
                  <a:lnTo>
                    <a:pt x="208" y="135"/>
                  </a:lnTo>
                  <a:lnTo>
                    <a:pt x="198" y="116"/>
                  </a:lnTo>
                  <a:lnTo>
                    <a:pt x="181" y="93"/>
                  </a:lnTo>
                  <a:lnTo>
                    <a:pt x="193" y="80"/>
                  </a:lnTo>
                  <a:lnTo>
                    <a:pt x="199" y="60"/>
                  </a:lnTo>
                  <a:lnTo>
                    <a:pt x="196" y="38"/>
                  </a:lnTo>
                  <a:lnTo>
                    <a:pt x="184" y="18"/>
                  </a:lnTo>
                  <a:lnTo>
                    <a:pt x="163" y="5"/>
                  </a:lnTo>
                  <a:lnTo>
                    <a:pt x="142" y="0"/>
                  </a:lnTo>
                  <a:lnTo>
                    <a:pt x="136" y="9"/>
                  </a:lnTo>
                  <a:lnTo>
                    <a:pt x="148" y="15"/>
                  </a:lnTo>
                  <a:lnTo>
                    <a:pt x="160" y="23"/>
                  </a:lnTo>
                  <a:lnTo>
                    <a:pt x="172" y="39"/>
                  </a:lnTo>
                  <a:lnTo>
                    <a:pt x="171" y="57"/>
                  </a:lnTo>
                  <a:lnTo>
                    <a:pt x="157" y="71"/>
                  </a:lnTo>
                  <a:lnTo>
                    <a:pt x="151" y="74"/>
                  </a:lnTo>
                  <a:lnTo>
                    <a:pt x="117" y="71"/>
                  </a:lnTo>
                  <a:lnTo>
                    <a:pt x="93" y="74"/>
                  </a:lnTo>
                  <a:lnTo>
                    <a:pt x="69" y="84"/>
                  </a:lnTo>
                  <a:lnTo>
                    <a:pt x="64" y="87"/>
                  </a:lnTo>
                  <a:lnTo>
                    <a:pt x="45" y="75"/>
                  </a:lnTo>
                  <a:lnTo>
                    <a:pt x="28" y="59"/>
                  </a:lnTo>
                  <a:lnTo>
                    <a:pt x="25" y="48"/>
                  </a:lnTo>
                  <a:lnTo>
                    <a:pt x="30" y="36"/>
                  </a:lnTo>
                  <a:lnTo>
                    <a:pt x="43" y="29"/>
                  </a:lnTo>
                  <a:lnTo>
                    <a:pt x="48" y="20"/>
                  </a:lnTo>
                  <a:lnTo>
                    <a:pt x="40" y="15"/>
                  </a:lnTo>
                  <a:lnTo>
                    <a:pt x="25" y="18"/>
                  </a:lnTo>
                  <a:lnTo>
                    <a:pt x="6" y="36"/>
                  </a:lnTo>
                  <a:lnTo>
                    <a:pt x="0" y="56"/>
                  </a:lnTo>
                  <a:lnTo>
                    <a:pt x="6" y="74"/>
                  </a:lnTo>
                  <a:lnTo>
                    <a:pt x="22" y="93"/>
                  </a:lnTo>
                  <a:lnTo>
                    <a:pt x="40" y="107"/>
                  </a:lnTo>
                  <a:lnTo>
                    <a:pt x="25" y="140"/>
                  </a:lnTo>
                  <a:lnTo>
                    <a:pt x="22" y="171"/>
                  </a:lnTo>
                  <a:lnTo>
                    <a:pt x="24" y="204"/>
                  </a:lnTo>
                  <a:lnTo>
                    <a:pt x="27" y="233"/>
                  </a:lnTo>
                  <a:lnTo>
                    <a:pt x="39" y="258"/>
                  </a:lnTo>
                  <a:lnTo>
                    <a:pt x="55" y="278"/>
                  </a:lnTo>
                  <a:lnTo>
                    <a:pt x="79" y="293"/>
                  </a:lnTo>
                  <a:lnTo>
                    <a:pt x="99" y="303"/>
                  </a:lnTo>
                  <a:lnTo>
                    <a:pt x="124" y="308"/>
                  </a:lnTo>
                  <a:lnTo>
                    <a:pt x="148" y="308"/>
                  </a:lnTo>
                  <a:lnTo>
                    <a:pt x="172" y="305"/>
                  </a:lnTo>
                  <a:lnTo>
                    <a:pt x="196" y="297"/>
                  </a:lnTo>
                  <a:lnTo>
                    <a:pt x="208" y="284"/>
                  </a:lnTo>
                  <a:lnTo>
                    <a:pt x="220" y="266"/>
                  </a:lnTo>
                  <a:lnTo>
                    <a:pt x="253" y="278"/>
                  </a:lnTo>
                  <a:lnTo>
                    <a:pt x="273" y="288"/>
                  </a:lnTo>
                  <a:lnTo>
                    <a:pt x="288" y="290"/>
                  </a:lnTo>
                  <a:lnTo>
                    <a:pt x="298" y="281"/>
                  </a:lnTo>
                  <a:lnTo>
                    <a:pt x="302" y="269"/>
                  </a:lnTo>
                  <a:lnTo>
                    <a:pt x="294" y="254"/>
                  </a:lnTo>
                  <a:lnTo>
                    <a:pt x="270" y="243"/>
                  </a:lnTo>
                  <a:lnTo>
                    <a:pt x="238" y="236"/>
                  </a:lnTo>
                  <a:lnTo>
                    <a:pt x="220" y="225"/>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2" name="Freeform 49"/>
            <p:cNvSpPr>
              <a:spLocks/>
            </p:cNvSpPr>
            <p:nvPr/>
          </p:nvSpPr>
          <p:spPr bwMode="auto">
            <a:xfrm>
              <a:off x="3065" y="1498"/>
              <a:ext cx="216" cy="346"/>
            </a:xfrm>
            <a:custGeom>
              <a:avLst/>
              <a:gdLst>
                <a:gd name="T0" fmla="*/ 45 w 216"/>
                <a:gd name="T1" fmla="*/ 18 h 346"/>
                <a:gd name="T2" fmla="*/ 57 w 216"/>
                <a:gd name="T3" fmla="*/ 8 h 346"/>
                <a:gd name="T4" fmla="*/ 78 w 216"/>
                <a:gd name="T5" fmla="*/ 0 h 346"/>
                <a:gd name="T6" fmla="*/ 99 w 216"/>
                <a:gd name="T7" fmla="*/ 2 h 346"/>
                <a:gd name="T8" fmla="*/ 117 w 216"/>
                <a:gd name="T9" fmla="*/ 5 h 346"/>
                <a:gd name="T10" fmla="*/ 140 w 216"/>
                <a:gd name="T11" fmla="*/ 12 h 346"/>
                <a:gd name="T12" fmla="*/ 158 w 216"/>
                <a:gd name="T13" fmla="*/ 28 h 346"/>
                <a:gd name="T14" fmla="*/ 174 w 216"/>
                <a:gd name="T15" fmla="*/ 44 h 346"/>
                <a:gd name="T16" fmla="*/ 191 w 216"/>
                <a:gd name="T17" fmla="*/ 73 h 346"/>
                <a:gd name="T18" fmla="*/ 203 w 216"/>
                <a:gd name="T19" fmla="*/ 104 h 346"/>
                <a:gd name="T20" fmla="*/ 210 w 216"/>
                <a:gd name="T21" fmla="*/ 139 h 346"/>
                <a:gd name="T22" fmla="*/ 215 w 216"/>
                <a:gd name="T23" fmla="*/ 173 h 346"/>
                <a:gd name="T24" fmla="*/ 216 w 216"/>
                <a:gd name="T25" fmla="*/ 211 h 346"/>
                <a:gd name="T26" fmla="*/ 210 w 216"/>
                <a:gd name="T27" fmla="*/ 245 h 346"/>
                <a:gd name="T28" fmla="*/ 206 w 216"/>
                <a:gd name="T29" fmla="*/ 271 h 346"/>
                <a:gd name="T30" fmla="*/ 195 w 216"/>
                <a:gd name="T31" fmla="*/ 299 h 346"/>
                <a:gd name="T32" fmla="*/ 176 w 216"/>
                <a:gd name="T33" fmla="*/ 320 h 346"/>
                <a:gd name="T34" fmla="*/ 150 w 216"/>
                <a:gd name="T35" fmla="*/ 337 h 346"/>
                <a:gd name="T36" fmla="*/ 114 w 216"/>
                <a:gd name="T37" fmla="*/ 344 h 346"/>
                <a:gd name="T38" fmla="*/ 78 w 216"/>
                <a:gd name="T39" fmla="*/ 346 h 346"/>
                <a:gd name="T40" fmla="*/ 50 w 216"/>
                <a:gd name="T41" fmla="*/ 340 h 346"/>
                <a:gd name="T42" fmla="*/ 24 w 216"/>
                <a:gd name="T43" fmla="*/ 325 h 346"/>
                <a:gd name="T44" fmla="*/ 9 w 216"/>
                <a:gd name="T45" fmla="*/ 302 h 346"/>
                <a:gd name="T46" fmla="*/ 0 w 216"/>
                <a:gd name="T47" fmla="*/ 268 h 346"/>
                <a:gd name="T48" fmla="*/ 3 w 216"/>
                <a:gd name="T49" fmla="*/ 236 h 346"/>
                <a:gd name="T50" fmla="*/ 17 w 216"/>
                <a:gd name="T51" fmla="*/ 211 h 346"/>
                <a:gd name="T52" fmla="*/ 30 w 216"/>
                <a:gd name="T53" fmla="*/ 193 h 346"/>
                <a:gd name="T54" fmla="*/ 42 w 216"/>
                <a:gd name="T55" fmla="*/ 175 h 346"/>
                <a:gd name="T56" fmla="*/ 47 w 216"/>
                <a:gd name="T57" fmla="*/ 155 h 346"/>
                <a:gd name="T58" fmla="*/ 45 w 216"/>
                <a:gd name="T59" fmla="*/ 134 h 346"/>
                <a:gd name="T60" fmla="*/ 38 w 216"/>
                <a:gd name="T61" fmla="*/ 109 h 346"/>
                <a:gd name="T62" fmla="*/ 32 w 216"/>
                <a:gd name="T63" fmla="*/ 85 h 346"/>
                <a:gd name="T64" fmla="*/ 30 w 216"/>
                <a:gd name="T65" fmla="*/ 59 h 346"/>
                <a:gd name="T66" fmla="*/ 35 w 216"/>
                <a:gd name="T67" fmla="*/ 34 h 346"/>
                <a:gd name="T68" fmla="*/ 45 w 216"/>
                <a:gd name="T69" fmla="*/ 18 h 3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6"/>
                <a:gd name="T106" fmla="*/ 0 h 346"/>
                <a:gd name="T107" fmla="*/ 216 w 216"/>
                <a:gd name="T108" fmla="*/ 346 h 3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6" h="346">
                  <a:moveTo>
                    <a:pt x="45" y="18"/>
                  </a:moveTo>
                  <a:lnTo>
                    <a:pt x="57" y="8"/>
                  </a:lnTo>
                  <a:lnTo>
                    <a:pt x="78" y="0"/>
                  </a:lnTo>
                  <a:lnTo>
                    <a:pt x="99" y="2"/>
                  </a:lnTo>
                  <a:lnTo>
                    <a:pt x="117" y="5"/>
                  </a:lnTo>
                  <a:lnTo>
                    <a:pt x="140" y="12"/>
                  </a:lnTo>
                  <a:lnTo>
                    <a:pt x="158" y="28"/>
                  </a:lnTo>
                  <a:lnTo>
                    <a:pt x="174" y="44"/>
                  </a:lnTo>
                  <a:lnTo>
                    <a:pt x="191" y="73"/>
                  </a:lnTo>
                  <a:lnTo>
                    <a:pt x="203" y="104"/>
                  </a:lnTo>
                  <a:lnTo>
                    <a:pt x="210" y="139"/>
                  </a:lnTo>
                  <a:lnTo>
                    <a:pt x="215" y="173"/>
                  </a:lnTo>
                  <a:lnTo>
                    <a:pt x="216" y="211"/>
                  </a:lnTo>
                  <a:lnTo>
                    <a:pt x="210" y="245"/>
                  </a:lnTo>
                  <a:lnTo>
                    <a:pt x="206" y="271"/>
                  </a:lnTo>
                  <a:lnTo>
                    <a:pt x="195" y="299"/>
                  </a:lnTo>
                  <a:lnTo>
                    <a:pt x="176" y="320"/>
                  </a:lnTo>
                  <a:lnTo>
                    <a:pt x="150" y="337"/>
                  </a:lnTo>
                  <a:lnTo>
                    <a:pt x="114" y="344"/>
                  </a:lnTo>
                  <a:lnTo>
                    <a:pt x="78" y="346"/>
                  </a:lnTo>
                  <a:lnTo>
                    <a:pt x="50" y="340"/>
                  </a:lnTo>
                  <a:lnTo>
                    <a:pt x="24" y="325"/>
                  </a:lnTo>
                  <a:lnTo>
                    <a:pt x="9" y="302"/>
                  </a:lnTo>
                  <a:lnTo>
                    <a:pt x="0" y="268"/>
                  </a:lnTo>
                  <a:lnTo>
                    <a:pt x="3" y="236"/>
                  </a:lnTo>
                  <a:lnTo>
                    <a:pt x="17" y="211"/>
                  </a:lnTo>
                  <a:lnTo>
                    <a:pt x="30" y="193"/>
                  </a:lnTo>
                  <a:lnTo>
                    <a:pt x="42" y="175"/>
                  </a:lnTo>
                  <a:lnTo>
                    <a:pt x="47" y="155"/>
                  </a:lnTo>
                  <a:lnTo>
                    <a:pt x="45" y="134"/>
                  </a:lnTo>
                  <a:lnTo>
                    <a:pt x="38" y="109"/>
                  </a:lnTo>
                  <a:lnTo>
                    <a:pt x="32" y="85"/>
                  </a:lnTo>
                  <a:lnTo>
                    <a:pt x="30" y="59"/>
                  </a:lnTo>
                  <a:lnTo>
                    <a:pt x="35" y="34"/>
                  </a:lnTo>
                  <a:lnTo>
                    <a:pt x="45" y="1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3" name="Freeform 50"/>
            <p:cNvSpPr>
              <a:spLocks/>
            </p:cNvSpPr>
            <p:nvPr/>
          </p:nvSpPr>
          <p:spPr bwMode="auto">
            <a:xfrm>
              <a:off x="2825" y="1515"/>
              <a:ext cx="321" cy="165"/>
            </a:xfrm>
            <a:custGeom>
              <a:avLst/>
              <a:gdLst>
                <a:gd name="T0" fmla="*/ 254 w 321"/>
                <a:gd name="T1" fmla="*/ 36 h 165"/>
                <a:gd name="T2" fmla="*/ 269 w 321"/>
                <a:gd name="T3" fmla="*/ 15 h 165"/>
                <a:gd name="T4" fmla="*/ 294 w 321"/>
                <a:gd name="T5" fmla="*/ 0 h 165"/>
                <a:gd name="T6" fmla="*/ 311 w 321"/>
                <a:gd name="T7" fmla="*/ 3 h 165"/>
                <a:gd name="T8" fmla="*/ 321 w 321"/>
                <a:gd name="T9" fmla="*/ 18 h 165"/>
                <a:gd name="T10" fmla="*/ 318 w 321"/>
                <a:gd name="T11" fmla="*/ 50 h 165"/>
                <a:gd name="T12" fmla="*/ 306 w 321"/>
                <a:gd name="T13" fmla="*/ 80 h 165"/>
                <a:gd name="T14" fmla="*/ 282 w 321"/>
                <a:gd name="T15" fmla="*/ 98 h 165"/>
                <a:gd name="T16" fmla="*/ 243 w 321"/>
                <a:gd name="T17" fmla="*/ 119 h 165"/>
                <a:gd name="T18" fmla="*/ 207 w 321"/>
                <a:gd name="T19" fmla="*/ 147 h 165"/>
                <a:gd name="T20" fmla="*/ 179 w 321"/>
                <a:gd name="T21" fmla="*/ 165 h 165"/>
                <a:gd name="T22" fmla="*/ 162 w 321"/>
                <a:gd name="T23" fmla="*/ 164 h 165"/>
                <a:gd name="T24" fmla="*/ 137 w 321"/>
                <a:gd name="T25" fmla="*/ 149 h 165"/>
                <a:gd name="T26" fmla="*/ 104 w 321"/>
                <a:gd name="T27" fmla="*/ 116 h 165"/>
                <a:gd name="T28" fmla="*/ 75 w 321"/>
                <a:gd name="T29" fmla="*/ 93 h 165"/>
                <a:gd name="T30" fmla="*/ 62 w 321"/>
                <a:gd name="T31" fmla="*/ 98 h 165"/>
                <a:gd name="T32" fmla="*/ 54 w 321"/>
                <a:gd name="T33" fmla="*/ 116 h 165"/>
                <a:gd name="T34" fmla="*/ 50 w 321"/>
                <a:gd name="T35" fmla="*/ 117 h 165"/>
                <a:gd name="T36" fmla="*/ 24 w 321"/>
                <a:gd name="T37" fmla="*/ 120 h 165"/>
                <a:gd name="T38" fmla="*/ 9 w 321"/>
                <a:gd name="T39" fmla="*/ 107 h 165"/>
                <a:gd name="T40" fmla="*/ 2 w 321"/>
                <a:gd name="T41" fmla="*/ 75 h 165"/>
                <a:gd name="T42" fmla="*/ 0 w 321"/>
                <a:gd name="T43" fmla="*/ 30 h 165"/>
                <a:gd name="T44" fmla="*/ 18 w 321"/>
                <a:gd name="T45" fmla="*/ 9 h 165"/>
                <a:gd name="T46" fmla="*/ 45 w 321"/>
                <a:gd name="T47" fmla="*/ 9 h 165"/>
                <a:gd name="T48" fmla="*/ 69 w 321"/>
                <a:gd name="T49" fmla="*/ 20 h 165"/>
                <a:gd name="T50" fmla="*/ 89 w 321"/>
                <a:gd name="T51" fmla="*/ 51 h 165"/>
                <a:gd name="T52" fmla="*/ 104 w 321"/>
                <a:gd name="T53" fmla="*/ 77 h 165"/>
                <a:gd name="T54" fmla="*/ 126 w 321"/>
                <a:gd name="T55" fmla="*/ 101 h 165"/>
                <a:gd name="T56" fmla="*/ 152 w 321"/>
                <a:gd name="T57" fmla="*/ 120 h 165"/>
                <a:gd name="T58" fmla="*/ 171 w 321"/>
                <a:gd name="T59" fmla="*/ 123 h 165"/>
                <a:gd name="T60" fmla="*/ 189 w 321"/>
                <a:gd name="T61" fmla="*/ 116 h 165"/>
                <a:gd name="T62" fmla="*/ 212 w 321"/>
                <a:gd name="T63" fmla="*/ 96 h 165"/>
                <a:gd name="T64" fmla="*/ 231 w 321"/>
                <a:gd name="T65" fmla="*/ 72 h 165"/>
                <a:gd name="T66" fmla="*/ 254 w 321"/>
                <a:gd name="T67" fmla="*/ 36 h 1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1"/>
                <a:gd name="T103" fmla="*/ 0 h 165"/>
                <a:gd name="T104" fmla="*/ 321 w 321"/>
                <a:gd name="T105" fmla="*/ 165 h 16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1" h="165">
                  <a:moveTo>
                    <a:pt x="254" y="36"/>
                  </a:moveTo>
                  <a:lnTo>
                    <a:pt x="269" y="15"/>
                  </a:lnTo>
                  <a:lnTo>
                    <a:pt x="294" y="0"/>
                  </a:lnTo>
                  <a:lnTo>
                    <a:pt x="311" y="3"/>
                  </a:lnTo>
                  <a:lnTo>
                    <a:pt x="321" y="18"/>
                  </a:lnTo>
                  <a:lnTo>
                    <a:pt x="318" y="50"/>
                  </a:lnTo>
                  <a:lnTo>
                    <a:pt x="306" y="80"/>
                  </a:lnTo>
                  <a:lnTo>
                    <a:pt x="282" y="98"/>
                  </a:lnTo>
                  <a:lnTo>
                    <a:pt x="243" y="119"/>
                  </a:lnTo>
                  <a:lnTo>
                    <a:pt x="207" y="147"/>
                  </a:lnTo>
                  <a:lnTo>
                    <a:pt x="179" y="165"/>
                  </a:lnTo>
                  <a:lnTo>
                    <a:pt x="162" y="164"/>
                  </a:lnTo>
                  <a:lnTo>
                    <a:pt x="137" y="149"/>
                  </a:lnTo>
                  <a:lnTo>
                    <a:pt x="104" y="116"/>
                  </a:lnTo>
                  <a:lnTo>
                    <a:pt x="75" y="93"/>
                  </a:lnTo>
                  <a:lnTo>
                    <a:pt x="62" y="98"/>
                  </a:lnTo>
                  <a:lnTo>
                    <a:pt x="54" y="116"/>
                  </a:lnTo>
                  <a:lnTo>
                    <a:pt x="50" y="117"/>
                  </a:lnTo>
                  <a:lnTo>
                    <a:pt x="24" y="120"/>
                  </a:lnTo>
                  <a:lnTo>
                    <a:pt x="9" y="107"/>
                  </a:lnTo>
                  <a:lnTo>
                    <a:pt x="2" y="75"/>
                  </a:lnTo>
                  <a:lnTo>
                    <a:pt x="0" y="30"/>
                  </a:lnTo>
                  <a:lnTo>
                    <a:pt x="18" y="9"/>
                  </a:lnTo>
                  <a:lnTo>
                    <a:pt x="45" y="9"/>
                  </a:lnTo>
                  <a:lnTo>
                    <a:pt x="69" y="20"/>
                  </a:lnTo>
                  <a:lnTo>
                    <a:pt x="89" y="51"/>
                  </a:lnTo>
                  <a:lnTo>
                    <a:pt x="104" y="77"/>
                  </a:lnTo>
                  <a:lnTo>
                    <a:pt x="126" y="101"/>
                  </a:lnTo>
                  <a:lnTo>
                    <a:pt x="152" y="120"/>
                  </a:lnTo>
                  <a:lnTo>
                    <a:pt x="171" y="123"/>
                  </a:lnTo>
                  <a:lnTo>
                    <a:pt x="189" y="116"/>
                  </a:lnTo>
                  <a:lnTo>
                    <a:pt x="212" y="96"/>
                  </a:lnTo>
                  <a:lnTo>
                    <a:pt x="231" y="72"/>
                  </a:lnTo>
                  <a:lnTo>
                    <a:pt x="254" y="36"/>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4" name="Freeform 51"/>
            <p:cNvSpPr>
              <a:spLocks/>
            </p:cNvSpPr>
            <p:nvPr/>
          </p:nvSpPr>
          <p:spPr bwMode="auto">
            <a:xfrm>
              <a:off x="3202" y="1530"/>
              <a:ext cx="240" cy="348"/>
            </a:xfrm>
            <a:custGeom>
              <a:avLst/>
              <a:gdLst>
                <a:gd name="T0" fmla="*/ 16 w 240"/>
                <a:gd name="T1" fmla="*/ 2 h 348"/>
                <a:gd name="T2" fmla="*/ 45 w 240"/>
                <a:gd name="T3" fmla="*/ 6 h 348"/>
                <a:gd name="T4" fmla="*/ 67 w 240"/>
                <a:gd name="T5" fmla="*/ 32 h 348"/>
                <a:gd name="T6" fmla="*/ 91 w 240"/>
                <a:gd name="T7" fmla="*/ 57 h 348"/>
                <a:gd name="T8" fmla="*/ 121 w 240"/>
                <a:gd name="T9" fmla="*/ 81 h 348"/>
                <a:gd name="T10" fmla="*/ 144 w 240"/>
                <a:gd name="T11" fmla="*/ 99 h 348"/>
                <a:gd name="T12" fmla="*/ 169 w 240"/>
                <a:gd name="T13" fmla="*/ 113 h 348"/>
                <a:gd name="T14" fmla="*/ 196 w 240"/>
                <a:gd name="T15" fmla="*/ 126 h 348"/>
                <a:gd name="T16" fmla="*/ 219 w 240"/>
                <a:gd name="T17" fmla="*/ 135 h 348"/>
                <a:gd name="T18" fmla="*/ 235 w 240"/>
                <a:gd name="T19" fmla="*/ 147 h 348"/>
                <a:gd name="T20" fmla="*/ 240 w 240"/>
                <a:gd name="T21" fmla="*/ 159 h 348"/>
                <a:gd name="T22" fmla="*/ 231 w 240"/>
                <a:gd name="T23" fmla="*/ 176 h 348"/>
                <a:gd name="T24" fmla="*/ 210 w 240"/>
                <a:gd name="T25" fmla="*/ 191 h 348"/>
                <a:gd name="T26" fmla="*/ 166 w 240"/>
                <a:gd name="T27" fmla="*/ 203 h 348"/>
                <a:gd name="T28" fmla="*/ 127 w 240"/>
                <a:gd name="T29" fmla="*/ 215 h 348"/>
                <a:gd name="T30" fmla="*/ 103 w 240"/>
                <a:gd name="T31" fmla="*/ 230 h 348"/>
                <a:gd name="T32" fmla="*/ 108 w 240"/>
                <a:gd name="T33" fmla="*/ 245 h 348"/>
                <a:gd name="T34" fmla="*/ 109 w 240"/>
                <a:gd name="T35" fmla="*/ 249 h 348"/>
                <a:gd name="T36" fmla="*/ 135 w 240"/>
                <a:gd name="T37" fmla="*/ 273 h 348"/>
                <a:gd name="T38" fmla="*/ 163 w 240"/>
                <a:gd name="T39" fmla="*/ 293 h 348"/>
                <a:gd name="T40" fmla="*/ 189 w 240"/>
                <a:gd name="T41" fmla="*/ 309 h 348"/>
                <a:gd name="T42" fmla="*/ 193 w 240"/>
                <a:gd name="T43" fmla="*/ 317 h 348"/>
                <a:gd name="T44" fmla="*/ 195 w 240"/>
                <a:gd name="T45" fmla="*/ 321 h 348"/>
                <a:gd name="T46" fmla="*/ 192 w 240"/>
                <a:gd name="T47" fmla="*/ 330 h 348"/>
                <a:gd name="T48" fmla="*/ 187 w 240"/>
                <a:gd name="T49" fmla="*/ 333 h 348"/>
                <a:gd name="T50" fmla="*/ 177 w 240"/>
                <a:gd name="T51" fmla="*/ 341 h 348"/>
                <a:gd name="T52" fmla="*/ 172 w 240"/>
                <a:gd name="T53" fmla="*/ 344 h 348"/>
                <a:gd name="T54" fmla="*/ 153 w 240"/>
                <a:gd name="T55" fmla="*/ 348 h 348"/>
                <a:gd name="T56" fmla="*/ 130 w 240"/>
                <a:gd name="T57" fmla="*/ 330 h 348"/>
                <a:gd name="T58" fmla="*/ 112 w 240"/>
                <a:gd name="T59" fmla="*/ 305 h 348"/>
                <a:gd name="T60" fmla="*/ 87 w 240"/>
                <a:gd name="T61" fmla="*/ 270 h 348"/>
                <a:gd name="T62" fmla="*/ 70 w 240"/>
                <a:gd name="T63" fmla="*/ 237 h 348"/>
                <a:gd name="T64" fmla="*/ 69 w 240"/>
                <a:gd name="T65" fmla="*/ 219 h 348"/>
                <a:gd name="T66" fmla="*/ 81 w 240"/>
                <a:gd name="T67" fmla="*/ 203 h 348"/>
                <a:gd name="T68" fmla="*/ 112 w 240"/>
                <a:gd name="T69" fmla="*/ 194 h 348"/>
                <a:gd name="T70" fmla="*/ 148 w 240"/>
                <a:gd name="T71" fmla="*/ 180 h 348"/>
                <a:gd name="T72" fmla="*/ 172 w 240"/>
                <a:gd name="T73" fmla="*/ 173 h 348"/>
                <a:gd name="T74" fmla="*/ 180 w 240"/>
                <a:gd name="T75" fmla="*/ 164 h 348"/>
                <a:gd name="T76" fmla="*/ 175 w 240"/>
                <a:gd name="T77" fmla="*/ 155 h 348"/>
                <a:gd name="T78" fmla="*/ 154 w 240"/>
                <a:gd name="T79" fmla="*/ 141 h 348"/>
                <a:gd name="T80" fmla="*/ 121 w 240"/>
                <a:gd name="T81" fmla="*/ 125 h 348"/>
                <a:gd name="T82" fmla="*/ 85 w 240"/>
                <a:gd name="T83" fmla="*/ 113 h 348"/>
                <a:gd name="T84" fmla="*/ 57 w 240"/>
                <a:gd name="T85" fmla="*/ 101 h 348"/>
                <a:gd name="T86" fmla="*/ 24 w 240"/>
                <a:gd name="T87" fmla="*/ 75 h 348"/>
                <a:gd name="T88" fmla="*/ 9 w 240"/>
                <a:gd name="T89" fmla="*/ 53 h 348"/>
                <a:gd name="T90" fmla="*/ 0 w 240"/>
                <a:gd name="T91" fmla="*/ 24 h 348"/>
                <a:gd name="T92" fmla="*/ 9 w 240"/>
                <a:gd name="T93" fmla="*/ 8 h 348"/>
                <a:gd name="T94" fmla="*/ 22 w 240"/>
                <a:gd name="T95" fmla="*/ 0 h 348"/>
                <a:gd name="T96" fmla="*/ 16 w 240"/>
                <a:gd name="T97" fmla="*/ 2 h 3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0"/>
                <a:gd name="T148" fmla="*/ 0 h 348"/>
                <a:gd name="T149" fmla="*/ 240 w 240"/>
                <a:gd name="T150" fmla="*/ 348 h 3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0" h="348">
                  <a:moveTo>
                    <a:pt x="16" y="2"/>
                  </a:moveTo>
                  <a:lnTo>
                    <a:pt x="45" y="6"/>
                  </a:lnTo>
                  <a:lnTo>
                    <a:pt x="67" y="32"/>
                  </a:lnTo>
                  <a:lnTo>
                    <a:pt x="91" y="57"/>
                  </a:lnTo>
                  <a:lnTo>
                    <a:pt x="121" y="81"/>
                  </a:lnTo>
                  <a:lnTo>
                    <a:pt x="144" y="99"/>
                  </a:lnTo>
                  <a:lnTo>
                    <a:pt x="169" y="113"/>
                  </a:lnTo>
                  <a:lnTo>
                    <a:pt x="196" y="126"/>
                  </a:lnTo>
                  <a:lnTo>
                    <a:pt x="219" y="135"/>
                  </a:lnTo>
                  <a:lnTo>
                    <a:pt x="235" y="147"/>
                  </a:lnTo>
                  <a:lnTo>
                    <a:pt x="240" y="159"/>
                  </a:lnTo>
                  <a:lnTo>
                    <a:pt x="231" y="176"/>
                  </a:lnTo>
                  <a:lnTo>
                    <a:pt x="210" y="191"/>
                  </a:lnTo>
                  <a:lnTo>
                    <a:pt x="166" y="203"/>
                  </a:lnTo>
                  <a:lnTo>
                    <a:pt x="127" y="215"/>
                  </a:lnTo>
                  <a:lnTo>
                    <a:pt x="103" y="230"/>
                  </a:lnTo>
                  <a:lnTo>
                    <a:pt x="108" y="245"/>
                  </a:lnTo>
                  <a:lnTo>
                    <a:pt x="109" y="249"/>
                  </a:lnTo>
                  <a:lnTo>
                    <a:pt x="135" y="273"/>
                  </a:lnTo>
                  <a:lnTo>
                    <a:pt x="163" y="293"/>
                  </a:lnTo>
                  <a:lnTo>
                    <a:pt x="189" y="309"/>
                  </a:lnTo>
                  <a:lnTo>
                    <a:pt x="193" y="317"/>
                  </a:lnTo>
                  <a:lnTo>
                    <a:pt x="195" y="321"/>
                  </a:lnTo>
                  <a:lnTo>
                    <a:pt x="192" y="330"/>
                  </a:lnTo>
                  <a:lnTo>
                    <a:pt x="187" y="333"/>
                  </a:lnTo>
                  <a:lnTo>
                    <a:pt x="177" y="341"/>
                  </a:lnTo>
                  <a:lnTo>
                    <a:pt x="172" y="344"/>
                  </a:lnTo>
                  <a:lnTo>
                    <a:pt x="153" y="348"/>
                  </a:lnTo>
                  <a:lnTo>
                    <a:pt x="130" y="330"/>
                  </a:lnTo>
                  <a:lnTo>
                    <a:pt x="112" y="305"/>
                  </a:lnTo>
                  <a:lnTo>
                    <a:pt x="87" y="270"/>
                  </a:lnTo>
                  <a:lnTo>
                    <a:pt x="70" y="237"/>
                  </a:lnTo>
                  <a:lnTo>
                    <a:pt x="69" y="219"/>
                  </a:lnTo>
                  <a:lnTo>
                    <a:pt x="81" y="203"/>
                  </a:lnTo>
                  <a:lnTo>
                    <a:pt x="112" y="194"/>
                  </a:lnTo>
                  <a:lnTo>
                    <a:pt x="148" y="180"/>
                  </a:lnTo>
                  <a:lnTo>
                    <a:pt x="172" y="173"/>
                  </a:lnTo>
                  <a:lnTo>
                    <a:pt x="180" y="164"/>
                  </a:lnTo>
                  <a:lnTo>
                    <a:pt x="175" y="155"/>
                  </a:lnTo>
                  <a:lnTo>
                    <a:pt x="154" y="141"/>
                  </a:lnTo>
                  <a:lnTo>
                    <a:pt x="121" y="125"/>
                  </a:lnTo>
                  <a:lnTo>
                    <a:pt x="85" y="113"/>
                  </a:lnTo>
                  <a:lnTo>
                    <a:pt x="57" y="101"/>
                  </a:lnTo>
                  <a:lnTo>
                    <a:pt x="24" y="75"/>
                  </a:lnTo>
                  <a:lnTo>
                    <a:pt x="9" y="53"/>
                  </a:lnTo>
                  <a:lnTo>
                    <a:pt x="0" y="24"/>
                  </a:lnTo>
                  <a:lnTo>
                    <a:pt x="9" y="8"/>
                  </a:lnTo>
                  <a:lnTo>
                    <a:pt x="22" y="0"/>
                  </a:lnTo>
                  <a:lnTo>
                    <a:pt x="16" y="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5" name="Freeform 52"/>
            <p:cNvSpPr>
              <a:spLocks/>
            </p:cNvSpPr>
            <p:nvPr/>
          </p:nvSpPr>
          <p:spPr bwMode="auto">
            <a:xfrm>
              <a:off x="3148" y="1775"/>
              <a:ext cx="187" cy="420"/>
            </a:xfrm>
            <a:custGeom>
              <a:avLst/>
              <a:gdLst>
                <a:gd name="T0" fmla="*/ 52 w 187"/>
                <a:gd name="T1" fmla="*/ 0 h 420"/>
                <a:gd name="T2" fmla="*/ 67 w 187"/>
                <a:gd name="T3" fmla="*/ 7 h 420"/>
                <a:gd name="T4" fmla="*/ 84 w 187"/>
                <a:gd name="T5" fmla="*/ 21 h 420"/>
                <a:gd name="T6" fmla="*/ 91 w 187"/>
                <a:gd name="T7" fmla="*/ 39 h 420"/>
                <a:gd name="T8" fmla="*/ 103 w 187"/>
                <a:gd name="T9" fmla="*/ 69 h 420"/>
                <a:gd name="T10" fmla="*/ 111 w 187"/>
                <a:gd name="T11" fmla="*/ 102 h 420"/>
                <a:gd name="T12" fmla="*/ 117 w 187"/>
                <a:gd name="T13" fmla="*/ 133 h 420"/>
                <a:gd name="T14" fmla="*/ 114 w 187"/>
                <a:gd name="T15" fmla="*/ 160 h 420"/>
                <a:gd name="T16" fmla="*/ 108 w 187"/>
                <a:gd name="T17" fmla="*/ 181 h 420"/>
                <a:gd name="T18" fmla="*/ 99 w 187"/>
                <a:gd name="T19" fmla="*/ 205 h 420"/>
                <a:gd name="T20" fmla="*/ 82 w 187"/>
                <a:gd name="T21" fmla="*/ 235 h 420"/>
                <a:gd name="T22" fmla="*/ 64 w 187"/>
                <a:gd name="T23" fmla="*/ 265 h 420"/>
                <a:gd name="T24" fmla="*/ 51 w 187"/>
                <a:gd name="T25" fmla="*/ 286 h 420"/>
                <a:gd name="T26" fmla="*/ 43 w 187"/>
                <a:gd name="T27" fmla="*/ 303 h 420"/>
                <a:gd name="T28" fmla="*/ 43 w 187"/>
                <a:gd name="T29" fmla="*/ 319 h 420"/>
                <a:gd name="T30" fmla="*/ 48 w 187"/>
                <a:gd name="T31" fmla="*/ 333 h 420"/>
                <a:gd name="T32" fmla="*/ 72 w 187"/>
                <a:gd name="T33" fmla="*/ 340 h 420"/>
                <a:gd name="T34" fmla="*/ 106 w 187"/>
                <a:gd name="T35" fmla="*/ 349 h 420"/>
                <a:gd name="T36" fmla="*/ 157 w 187"/>
                <a:gd name="T37" fmla="*/ 366 h 420"/>
                <a:gd name="T38" fmla="*/ 181 w 187"/>
                <a:gd name="T39" fmla="*/ 378 h 420"/>
                <a:gd name="T40" fmla="*/ 187 w 187"/>
                <a:gd name="T41" fmla="*/ 391 h 420"/>
                <a:gd name="T42" fmla="*/ 181 w 187"/>
                <a:gd name="T43" fmla="*/ 402 h 420"/>
                <a:gd name="T44" fmla="*/ 163 w 187"/>
                <a:gd name="T45" fmla="*/ 414 h 420"/>
                <a:gd name="T46" fmla="*/ 157 w 187"/>
                <a:gd name="T47" fmla="*/ 415 h 420"/>
                <a:gd name="T48" fmla="*/ 133 w 187"/>
                <a:gd name="T49" fmla="*/ 420 h 420"/>
                <a:gd name="T50" fmla="*/ 121 w 187"/>
                <a:gd name="T51" fmla="*/ 415 h 420"/>
                <a:gd name="T52" fmla="*/ 112 w 187"/>
                <a:gd name="T53" fmla="*/ 405 h 420"/>
                <a:gd name="T54" fmla="*/ 97 w 187"/>
                <a:gd name="T55" fmla="*/ 387 h 420"/>
                <a:gd name="T56" fmla="*/ 73 w 187"/>
                <a:gd name="T57" fmla="*/ 370 h 420"/>
                <a:gd name="T58" fmla="*/ 54 w 187"/>
                <a:gd name="T59" fmla="*/ 367 h 420"/>
                <a:gd name="T60" fmla="*/ 36 w 187"/>
                <a:gd name="T61" fmla="*/ 367 h 420"/>
                <a:gd name="T62" fmla="*/ 22 w 187"/>
                <a:gd name="T63" fmla="*/ 367 h 420"/>
                <a:gd name="T64" fmla="*/ 10 w 187"/>
                <a:gd name="T65" fmla="*/ 360 h 420"/>
                <a:gd name="T66" fmla="*/ 4 w 187"/>
                <a:gd name="T67" fmla="*/ 352 h 420"/>
                <a:gd name="T68" fmla="*/ 0 w 187"/>
                <a:gd name="T69" fmla="*/ 339 h 420"/>
                <a:gd name="T70" fmla="*/ 3 w 187"/>
                <a:gd name="T71" fmla="*/ 327 h 420"/>
                <a:gd name="T72" fmla="*/ 7 w 187"/>
                <a:gd name="T73" fmla="*/ 307 h 420"/>
                <a:gd name="T74" fmla="*/ 15 w 187"/>
                <a:gd name="T75" fmla="*/ 291 h 420"/>
                <a:gd name="T76" fmla="*/ 27 w 187"/>
                <a:gd name="T77" fmla="*/ 264 h 420"/>
                <a:gd name="T78" fmla="*/ 49 w 187"/>
                <a:gd name="T79" fmla="*/ 229 h 420"/>
                <a:gd name="T80" fmla="*/ 64 w 187"/>
                <a:gd name="T81" fmla="*/ 201 h 420"/>
                <a:gd name="T82" fmla="*/ 70 w 187"/>
                <a:gd name="T83" fmla="*/ 175 h 420"/>
                <a:gd name="T84" fmla="*/ 73 w 187"/>
                <a:gd name="T85" fmla="*/ 150 h 420"/>
                <a:gd name="T86" fmla="*/ 64 w 187"/>
                <a:gd name="T87" fmla="*/ 121 h 420"/>
                <a:gd name="T88" fmla="*/ 52 w 187"/>
                <a:gd name="T89" fmla="*/ 97 h 420"/>
                <a:gd name="T90" fmla="*/ 37 w 187"/>
                <a:gd name="T91" fmla="*/ 72 h 420"/>
                <a:gd name="T92" fmla="*/ 25 w 187"/>
                <a:gd name="T93" fmla="*/ 51 h 420"/>
                <a:gd name="T94" fmla="*/ 21 w 187"/>
                <a:gd name="T95" fmla="*/ 30 h 420"/>
                <a:gd name="T96" fmla="*/ 25 w 187"/>
                <a:gd name="T97" fmla="*/ 16 h 420"/>
                <a:gd name="T98" fmla="*/ 33 w 187"/>
                <a:gd name="T99" fmla="*/ 7 h 420"/>
                <a:gd name="T100" fmla="*/ 46 w 187"/>
                <a:gd name="T101" fmla="*/ 3 h 420"/>
                <a:gd name="T102" fmla="*/ 52 w 187"/>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7"/>
                <a:gd name="T157" fmla="*/ 0 h 420"/>
                <a:gd name="T158" fmla="*/ 187 w 187"/>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7" h="420">
                  <a:moveTo>
                    <a:pt x="52" y="0"/>
                  </a:moveTo>
                  <a:lnTo>
                    <a:pt x="67" y="7"/>
                  </a:lnTo>
                  <a:lnTo>
                    <a:pt x="84" y="21"/>
                  </a:lnTo>
                  <a:lnTo>
                    <a:pt x="91" y="39"/>
                  </a:lnTo>
                  <a:lnTo>
                    <a:pt x="103" y="69"/>
                  </a:lnTo>
                  <a:lnTo>
                    <a:pt x="111" y="102"/>
                  </a:lnTo>
                  <a:lnTo>
                    <a:pt x="117" y="133"/>
                  </a:lnTo>
                  <a:lnTo>
                    <a:pt x="114" y="160"/>
                  </a:lnTo>
                  <a:lnTo>
                    <a:pt x="108" y="181"/>
                  </a:lnTo>
                  <a:lnTo>
                    <a:pt x="99" y="205"/>
                  </a:lnTo>
                  <a:lnTo>
                    <a:pt x="82" y="235"/>
                  </a:lnTo>
                  <a:lnTo>
                    <a:pt x="64" y="265"/>
                  </a:lnTo>
                  <a:lnTo>
                    <a:pt x="51" y="286"/>
                  </a:lnTo>
                  <a:lnTo>
                    <a:pt x="43" y="303"/>
                  </a:lnTo>
                  <a:lnTo>
                    <a:pt x="43" y="319"/>
                  </a:lnTo>
                  <a:lnTo>
                    <a:pt x="48" y="333"/>
                  </a:lnTo>
                  <a:lnTo>
                    <a:pt x="72" y="340"/>
                  </a:lnTo>
                  <a:lnTo>
                    <a:pt x="106" y="349"/>
                  </a:lnTo>
                  <a:lnTo>
                    <a:pt x="157" y="366"/>
                  </a:lnTo>
                  <a:lnTo>
                    <a:pt x="181" y="378"/>
                  </a:lnTo>
                  <a:lnTo>
                    <a:pt x="187" y="391"/>
                  </a:lnTo>
                  <a:lnTo>
                    <a:pt x="181" y="402"/>
                  </a:lnTo>
                  <a:lnTo>
                    <a:pt x="163" y="414"/>
                  </a:lnTo>
                  <a:lnTo>
                    <a:pt x="157" y="415"/>
                  </a:lnTo>
                  <a:lnTo>
                    <a:pt x="133" y="420"/>
                  </a:lnTo>
                  <a:lnTo>
                    <a:pt x="121" y="415"/>
                  </a:lnTo>
                  <a:lnTo>
                    <a:pt x="112" y="405"/>
                  </a:lnTo>
                  <a:lnTo>
                    <a:pt x="97" y="387"/>
                  </a:lnTo>
                  <a:lnTo>
                    <a:pt x="73" y="370"/>
                  </a:lnTo>
                  <a:lnTo>
                    <a:pt x="54" y="367"/>
                  </a:lnTo>
                  <a:lnTo>
                    <a:pt x="36" y="367"/>
                  </a:lnTo>
                  <a:lnTo>
                    <a:pt x="22" y="367"/>
                  </a:lnTo>
                  <a:lnTo>
                    <a:pt x="10" y="360"/>
                  </a:lnTo>
                  <a:lnTo>
                    <a:pt x="4" y="352"/>
                  </a:lnTo>
                  <a:lnTo>
                    <a:pt x="0" y="339"/>
                  </a:lnTo>
                  <a:lnTo>
                    <a:pt x="3" y="327"/>
                  </a:lnTo>
                  <a:lnTo>
                    <a:pt x="7" y="307"/>
                  </a:lnTo>
                  <a:lnTo>
                    <a:pt x="15" y="291"/>
                  </a:lnTo>
                  <a:lnTo>
                    <a:pt x="27" y="264"/>
                  </a:lnTo>
                  <a:lnTo>
                    <a:pt x="49" y="229"/>
                  </a:lnTo>
                  <a:lnTo>
                    <a:pt x="64" y="201"/>
                  </a:lnTo>
                  <a:lnTo>
                    <a:pt x="70" y="175"/>
                  </a:lnTo>
                  <a:lnTo>
                    <a:pt x="73" y="150"/>
                  </a:lnTo>
                  <a:lnTo>
                    <a:pt x="64" y="121"/>
                  </a:lnTo>
                  <a:lnTo>
                    <a:pt x="52" y="97"/>
                  </a:lnTo>
                  <a:lnTo>
                    <a:pt x="37" y="72"/>
                  </a:lnTo>
                  <a:lnTo>
                    <a:pt x="25" y="51"/>
                  </a:lnTo>
                  <a:lnTo>
                    <a:pt x="21" y="30"/>
                  </a:lnTo>
                  <a:lnTo>
                    <a:pt x="25" y="16"/>
                  </a:lnTo>
                  <a:lnTo>
                    <a:pt x="33" y="7"/>
                  </a:lnTo>
                  <a:lnTo>
                    <a:pt x="46" y="3"/>
                  </a:lnTo>
                  <a:lnTo>
                    <a:pt x="52"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6" name="Freeform 53"/>
            <p:cNvSpPr>
              <a:spLocks/>
            </p:cNvSpPr>
            <p:nvPr/>
          </p:nvSpPr>
          <p:spPr bwMode="auto">
            <a:xfrm>
              <a:off x="2989" y="1773"/>
              <a:ext cx="165" cy="450"/>
            </a:xfrm>
            <a:custGeom>
              <a:avLst/>
              <a:gdLst>
                <a:gd name="T0" fmla="*/ 81 w 165"/>
                <a:gd name="T1" fmla="*/ 49 h 450"/>
                <a:gd name="T2" fmla="*/ 97 w 165"/>
                <a:gd name="T3" fmla="*/ 25 h 450"/>
                <a:gd name="T4" fmla="*/ 123 w 165"/>
                <a:gd name="T5" fmla="*/ 3 h 450"/>
                <a:gd name="T6" fmla="*/ 147 w 165"/>
                <a:gd name="T7" fmla="*/ 0 h 450"/>
                <a:gd name="T8" fmla="*/ 160 w 165"/>
                <a:gd name="T9" fmla="*/ 15 h 450"/>
                <a:gd name="T10" fmla="*/ 165 w 165"/>
                <a:gd name="T11" fmla="*/ 37 h 450"/>
                <a:gd name="T12" fmla="*/ 157 w 165"/>
                <a:gd name="T13" fmla="*/ 60 h 450"/>
                <a:gd name="T14" fmla="*/ 141 w 165"/>
                <a:gd name="T15" fmla="*/ 75 h 450"/>
                <a:gd name="T16" fmla="*/ 112 w 165"/>
                <a:gd name="T17" fmla="*/ 97 h 450"/>
                <a:gd name="T18" fmla="*/ 93 w 165"/>
                <a:gd name="T19" fmla="*/ 120 h 450"/>
                <a:gd name="T20" fmla="*/ 82 w 165"/>
                <a:gd name="T21" fmla="*/ 144 h 450"/>
                <a:gd name="T22" fmla="*/ 78 w 165"/>
                <a:gd name="T23" fmla="*/ 168 h 450"/>
                <a:gd name="T24" fmla="*/ 76 w 165"/>
                <a:gd name="T25" fmla="*/ 195 h 450"/>
                <a:gd name="T26" fmla="*/ 82 w 165"/>
                <a:gd name="T27" fmla="*/ 223 h 450"/>
                <a:gd name="T28" fmla="*/ 82 w 165"/>
                <a:gd name="T29" fmla="*/ 228 h 450"/>
                <a:gd name="T30" fmla="*/ 90 w 165"/>
                <a:gd name="T31" fmla="*/ 261 h 450"/>
                <a:gd name="T32" fmla="*/ 97 w 165"/>
                <a:gd name="T33" fmla="*/ 294 h 450"/>
                <a:gd name="T34" fmla="*/ 108 w 165"/>
                <a:gd name="T35" fmla="*/ 327 h 450"/>
                <a:gd name="T36" fmla="*/ 118 w 165"/>
                <a:gd name="T37" fmla="*/ 351 h 450"/>
                <a:gd name="T38" fmla="*/ 121 w 165"/>
                <a:gd name="T39" fmla="*/ 369 h 450"/>
                <a:gd name="T40" fmla="*/ 114 w 165"/>
                <a:gd name="T41" fmla="*/ 376 h 450"/>
                <a:gd name="T42" fmla="*/ 96 w 165"/>
                <a:gd name="T43" fmla="*/ 385 h 450"/>
                <a:gd name="T44" fmla="*/ 78 w 165"/>
                <a:gd name="T45" fmla="*/ 405 h 450"/>
                <a:gd name="T46" fmla="*/ 67 w 165"/>
                <a:gd name="T47" fmla="*/ 433 h 450"/>
                <a:gd name="T48" fmla="*/ 63 w 165"/>
                <a:gd name="T49" fmla="*/ 447 h 450"/>
                <a:gd name="T50" fmla="*/ 58 w 165"/>
                <a:gd name="T51" fmla="*/ 450 h 450"/>
                <a:gd name="T52" fmla="*/ 48 w 165"/>
                <a:gd name="T53" fmla="*/ 450 h 450"/>
                <a:gd name="T54" fmla="*/ 13 w 165"/>
                <a:gd name="T55" fmla="*/ 438 h 450"/>
                <a:gd name="T56" fmla="*/ 0 w 165"/>
                <a:gd name="T57" fmla="*/ 424 h 450"/>
                <a:gd name="T58" fmla="*/ 3 w 165"/>
                <a:gd name="T59" fmla="*/ 411 h 450"/>
                <a:gd name="T60" fmla="*/ 13 w 165"/>
                <a:gd name="T61" fmla="*/ 396 h 450"/>
                <a:gd name="T62" fmla="*/ 31 w 165"/>
                <a:gd name="T63" fmla="*/ 381 h 450"/>
                <a:gd name="T64" fmla="*/ 61 w 165"/>
                <a:gd name="T65" fmla="*/ 364 h 450"/>
                <a:gd name="T66" fmla="*/ 72 w 165"/>
                <a:gd name="T67" fmla="*/ 349 h 450"/>
                <a:gd name="T68" fmla="*/ 73 w 165"/>
                <a:gd name="T69" fmla="*/ 325 h 450"/>
                <a:gd name="T70" fmla="*/ 69 w 165"/>
                <a:gd name="T71" fmla="*/ 286 h 450"/>
                <a:gd name="T72" fmla="*/ 55 w 165"/>
                <a:gd name="T73" fmla="*/ 241 h 450"/>
                <a:gd name="T74" fmla="*/ 48 w 165"/>
                <a:gd name="T75" fmla="*/ 195 h 450"/>
                <a:gd name="T76" fmla="*/ 42 w 165"/>
                <a:gd name="T77" fmla="*/ 154 h 450"/>
                <a:gd name="T78" fmla="*/ 43 w 165"/>
                <a:gd name="T79" fmla="*/ 127 h 450"/>
                <a:gd name="T80" fmla="*/ 49 w 165"/>
                <a:gd name="T81" fmla="*/ 100 h 450"/>
                <a:gd name="T82" fmla="*/ 58 w 165"/>
                <a:gd name="T83" fmla="*/ 78 h 450"/>
                <a:gd name="T84" fmla="*/ 72 w 165"/>
                <a:gd name="T85" fmla="*/ 57 h 450"/>
                <a:gd name="T86" fmla="*/ 81 w 165"/>
                <a:gd name="T87" fmla="*/ 49 h 4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5"/>
                <a:gd name="T133" fmla="*/ 0 h 450"/>
                <a:gd name="T134" fmla="*/ 165 w 165"/>
                <a:gd name="T135" fmla="*/ 450 h 4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5" h="450">
                  <a:moveTo>
                    <a:pt x="81" y="49"/>
                  </a:moveTo>
                  <a:lnTo>
                    <a:pt x="97" y="25"/>
                  </a:lnTo>
                  <a:lnTo>
                    <a:pt x="123" y="3"/>
                  </a:lnTo>
                  <a:lnTo>
                    <a:pt x="147" y="0"/>
                  </a:lnTo>
                  <a:lnTo>
                    <a:pt x="160" y="15"/>
                  </a:lnTo>
                  <a:lnTo>
                    <a:pt x="165" y="37"/>
                  </a:lnTo>
                  <a:lnTo>
                    <a:pt x="157" y="60"/>
                  </a:lnTo>
                  <a:lnTo>
                    <a:pt x="141" y="75"/>
                  </a:lnTo>
                  <a:lnTo>
                    <a:pt x="112" y="97"/>
                  </a:lnTo>
                  <a:lnTo>
                    <a:pt x="93" y="120"/>
                  </a:lnTo>
                  <a:lnTo>
                    <a:pt x="82" y="144"/>
                  </a:lnTo>
                  <a:lnTo>
                    <a:pt x="78" y="168"/>
                  </a:lnTo>
                  <a:lnTo>
                    <a:pt x="76" y="195"/>
                  </a:lnTo>
                  <a:lnTo>
                    <a:pt x="82" y="223"/>
                  </a:lnTo>
                  <a:lnTo>
                    <a:pt x="82" y="228"/>
                  </a:lnTo>
                  <a:lnTo>
                    <a:pt x="90" y="261"/>
                  </a:lnTo>
                  <a:lnTo>
                    <a:pt x="97" y="294"/>
                  </a:lnTo>
                  <a:lnTo>
                    <a:pt x="108" y="327"/>
                  </a:lnTo>
                  <a:lnTo>
                    <a:pt x="118" y="351"/>
                  </a:lnTo>
                  <a:lnTo>
                    <a:pt x="121" y="369"/>
                  </a:lnTo>
                  <a:lnTo>
                    <a:pt x="114" y="376"/>
                  </a:lnTo>
                  <a:lnTo>
                    <a:pt x="96" y="385"/>
                  </a:lnTo>
                  <a:lnTo>
                    <a:pt x="78" y="405"/>
                  </a:lnTo>
                  <a:lnTo>
                    <a:pt x="67" y="433"/>
                  </a:lnTo>
                  <a:lnTo>
                    <a:pt x="63" y="447"/>
                  </a:lnTo>
                  <a:lnTo>
                    <a:pt x="58" y="450"/>
                  </a:lnTo>
                  <a:lnTo>
                    <a:pt x="48" y="450"/>
                  </a:lnTo>
                  <a:lnTo>
                    <a:pt x="13" y="438"/>
                  </a:lnTo>
                  <a:lnTo>
                    <a:pt x="0" y="424"/>
                  </a:lnTo>
                  <a:lnTo>
                    <a:pt x="3" y="411"/>
                  </a:lnTo>
                  <a:lnTo>
                    <a:pt x="13" y="396"/>
                  </a:lnTo>
                  <a:lnTo>
                    <a:pt x="31" y="381"/>
                  </a:lnTo>
                  <a:lnTo>
                    <a:pt x="61" y="364"/>
                  </a:lnTo>
                  <a:lnTo>
                    <a:pt x="72" y="349"/>
                  </a:lnTo>
                  <a:lnTo>
                    <a:pt x="73" y="325"/>
                  </a:lnTo>
                  <a:lnTo>
                    <a:pt x="69" y="286"/>
                  </a:lnTo>
                  <a:lnTo>
                    <a:pt x="55" y="241"/>
                  </a:lnTo>
                  <a:lnTo>
                    <a:pt x="48" y="195"/>
                  </a:lnTo>
                  <a:lnTo>
                    <a:pt x="42" y="154"/>
                  </a:lnTo>
                  <a:lnTo>
                    <a:pt x="43" y="127"/>
                  </a:lnTo>
                  <a:lnTo>
                    <a:pt x="49" y="100"/>
                  </a:lnTo>
                  <a:lnTo>
                    <a:pt x="58" y="78"/>
                  </a:lnTo>
                  <a:lnTo>
                    <a:pt x="72" y="57"/>
                  </a:lnTo>
                  <a:lnTo>
                    <a:pt x="81" y="4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7" name="Freeform 54"/>
            <p:cNvSpPr>
              <a:spLocks/>
            </p:cNvSpPr>
            <p:nvPr/>
          </p:nvSpPr>
          <p:spPr bwMode="auto">
            <a:xfrm>
              <a:off x="2593" y="1767"/>
              <a:ext cx="488" cy="476"/>
            </a:xfrm>
            <a:custGeom>
              <a:avLst/>
              <a:gdLst>
                <a:gd name="T0" fmla="*/ 480 w 488"/>
                <a:gd name="T1" fmla="*/ 0 h 476"/>
                <a:gd name="T2" fmla="*/ 432 w 488"/>
                <a:gd name="T3" fmla="*/ 19 h 476"/>
                <a:gd name="T4" fmla="*/ 402 w 488"/>
                <a:gd name="T5" fmla="*/ 45 h 476"/>
                <a:gd name="T6" fmla="*/ 381 w 488"/>
                <a:gd name="T7" fmla="*/ 81 h 476"/>
                <a:gd name="T8" fmla="*/ 363 w 488"/>
                <a:gd name="T9" fmla="*/ 118 h 476"/>
                <a:gd name="T10" fmla="*/ 352 w 488"/>
                <a:gd name="T11" fmla="*/ 160 h 476"/>
                <a:gd name="T12" fmla="*/ 346 w 488"/>
                <a:gd name="T13" fmla="*/ 202 h 476"/>
                <a:gd name="T14" fmla="*/ 337 w 488"/>
                <a:gd name="T15" fmla="*/ 241 h 476"/>
                <a:gd name="T16" fmla="*/ 327 w 488"/>
                <a:gd name="T17" fmla="*/ 265 h 476"/>
                <a:gd name="T18" fmla="*/ 313 w 488"/>
                <a:gd name="T19" fmla="*/ 283 h 476"/>
                <a:gd name="T20" fmla="*/ 294 w 488"/>
                <a:gd name="T21" fmla="*/ 300 h 476"/>
                <a:gd name="T22" fmla="*/ 289 w 488"/>
                <a:gd name="T23" fmla="*/ 301 h 476"/>
                <a:gd name="T24" fmla="*/ 264 w 488"/>
                <a:gd name="T25" fmla="*/ 316 h 476"/>
                <a:gd name="T26" fmla="*/ 223 w 488"/>
                <a:gd name="T27" fmla="*/ 334 h 476"/>
                <a:gd name="T28" fmla="*/ 184 w 488"/>
                <a:gd name="T29" fmla="*/ 354 h 476"/>
                <a:gd name="T30" fmla="*/ 148 w 488"/>
                <a:gd name="T31" fmla="*/ 367 h 476"/>
                <a:gd name="T32" fmla="*/ 127 w 488"/>
                <a:gd name="T33" fmla="*/ 333 h 476"/>
                <a:gd name="T34" fmla="*/ 127 w 488"/>
                <a:gd name="T35" fmla="*/ 337 h 476"/>
                <a:gd name="T36" fmla="*/ 111 w 488"/>
                <a:gd name="T37" fmla="*/ 373 h 476"/>
                <a:gd name="T38" fmla="*/ 88 w 488"/>
                <a:gd name="T39" fmla="*/ 405 h 476"/>
                <a:gd name="T40" fmla="*/ 51 w 488"/>
                <a:gd name="T41" fmla="*/ 435 h 476"/>
                <a:gd name="T42" fmla="*/ 12 w 488"/>
                <a:gd name="T43" fmla="*/ 460 h 476"/>
                <a:gd name="T44" fmla="*/ 0 w 488"/>
                <a:gd name="T45" fmla="*/ 469 h 476"/>
                <a:gd name="T46" fmla="*/ 10 w 488"/>
                <a:gd name="T47" fmla="*/ 474 h 476"/>
                <a:gd name="T48" fmla="*/ 6 w 488"/>
                <a:gd name="T49" fmla="*/ 476 h 476"/>
                <a:gd name="T50" fmla="*/ 64 w 488"/>
                <a:gd name="T51" fmla="*/ 459 h 476"/>
                <a:gd name="T52" fmla="*/ 118 w 488"/>
                <a:gd name="T53" fmla="*/ 448 h 476"/>
                <a:gd name="T54" fmla="*/ 175 w 488"/>
                <a:gd name="T55" fmla="*/ 438 h 476"/>
                <a:gd name="T56" fmla="*/ 204 w 488"/>
                <a:gd name="T57" fmla="*/ 436 h 476"/>
                <a:gd name="T58" fmla="*/ 168 w 488"/>
                <a:gd name="T59" fmla="*/ 393 h 476"/>
                <a:gd name="T60" fmla="*/ 163 w 488"/>
                <a:gd name="T61" fmla="*/ 396 h 476"/>
                <a:gd name="T62" fmla="*/ 217 w 488"/>
                <a:gd name="T63" fmla="*/ 366 h 476"/>
                <a:gd name="T64" fmla="*/ 262 w 488"/>
                <a:gd name="T65" fmla="*/ 342 h 476"/>
                <a:gd name="T66" fmla="*/ 298 w 488"/>
                <a:gd name="T67" fmla="*/ 324 h 476"/>
                <a:gd name="T68" fmla="*/ 328 w 488"/>
                <a:gd name="T69" fmla="*/ 301 h 476"/>
                <a:gd name="T70" fmla="*/ 346 w 488"/>
                <a:gd name="T71" fmla="*/ 279 h 476"/>
                <a:gd name="T72" fmla="*/ 358 w 488"/>
                <a:gd name="T73" fmla="*/ 249 h 476"/>
                <a:gd name="T74" fmla="*/ 367 w 488"/>
                <a:gd name="T75" fmla="*/ 208 h 476"/>
                <a:gd name="T76" fmla="*/ 375 w 488"/>
                <a:gd name="T77" fmla="*/ 171 h 476"/>
                <a:gd name="T78" fmla="*/ 384 w 488"/>
                <a:gd name="T79" fmla="*/ 135 h 476"/>
                <a:gd name="T80" fmla="*/ 394 w 488"/>
                <a:gd name="T81" fmla="*/ 99 h 476"/>
                <a:gd name="T82" fmla="*/ 412 w 488"/>
                <a:gd name="T83" fmla="*/ 69 h 476"/>
                <a:gd name="T84" fmla="*/ 433 w 488"/>
                <a:gd name="T85" fmla="*/ 48 h 476"/>
                <a:gd name="T86" fmla="*/ 465 w 488"/>
                <a:gd name="T87" fmla="*/ 33 h 476"/>
                <a:gd name="T88" fmla="*/ 488 w 488"/>
                <a:gd name="T89" fmla="*/ 22 h 476"/>
                <a:gd name="T90" fmla="*/ 480 w 488"/>
                <a:gd name="T91" fmla="*/ 0 h 4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8"/>
                <a:gd name="T139" fmla="*/ 0 h 476"/>
                <a:gd name="T140" fmla="*/ 488 w 488"/>
                <a:gd name="T141" fmla="*/ 476 h 4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8" h="476">
                  <a:moveTo>
                    <a:pt x="480" y="0"/>
                  </a:moveTo>
                  <a:lnTo>
                    <a:pt x="432" y="19"/>
                  </a:lnTo>
                  <a:lnTo>
                    <a:pt x="402" y="45"/>
                  </a:lnTo>
                  <a:lnTo>
                    <a:pt x="381" y="81"/>
                  </a:lnTo>
                  <a:lnTo>
                    <a:pt x="363" y="118"/>
                  </a:lnTo>
                  <a:lnTo>
                    <a:pt x="352" y="160"/>
                  </a:lnTo>
                  <a:lnTo>
                    <a:pt x="346" y="202"/>
                  </a:lnTo>
                  <a:lnTo>
                    <a:pt x="337" y="241"/>
                  </a:lnTo>
                  <a:lnTo>
                    <a:pt x="327" y="265"/>
                  </a:lnTo>
                  <a:lnTo>
                    <a:pt x="313" y="283"/>
                  </a:lnTo>
                  <a:lnTo>
                    <a:pt x="294" y="300"/>
                  </a:lnTo>
                  <a:lnTo>
                    <a:pt x="289" y="301"/>
                  </a:lnTo>
                  <a:lnTo>
                    <a:pt x="264" y="316"/>
                  </a:lnTo>
                  <a:lnTo>
                    <a:pt x="223" y="334"/>
                  </a:lnTo>
                  <a:lnTo>
                    <a:pt x="184" y="354"/>
                  </a:lnTo>
                  <a:lnTo>
                    <a:pt x="148" y="367"/>
                  </a:lnTo>
                  <a:lnTo>
                    <a:pt x="127" y="333"/>
                  </a:lnTo>
                  <a:lnTo>
                    <a:pt x="127" y="337"/>
                  </a:lnTo>
                  <a:lnTo>
                    <a:pt x="111" y="373"/>
                  </a:lnTo>
                  <a:lnTo>
                    <a:pt x="88" y="405"/>
                  </a:lnTo>
                  <a:lnTo>
                    <a:pt x="51" y="435"/>
                  </a:lnTo>
                  <a:lnTo>
                    <a:pt x="12" y="460"/>
                  </a:lnTo>
                  <a:lnTo>
                    <a:pt x="0" y="469"/>
                  </a:lnTo>
                  <a:lnTo>
                    <a:pt x="10" y="474"/>
                  </a:lnTo>
                  <a:lnTo>
                    <a:pt x="6" y="476"/>
                  </a:lnTo>
                  <a:lnTo>
                    <a:pt x="64" y="459"/>
                  </a:lnTo>
                  <a:lnTo>
                    <a:pt x="118" y="448"/>
                  </a:lnTo>
                  <a:lnTo>
                    <a:pt x="175" y="438"/>
                  </a:lnTo>
                  <a:lnTo>
                    <a:pt x="204" y="436"/>
                  </a:lnTo>
                  <a:lnTo>
                    <a:pt x="168" y="393"/>
                  </a:lnTo>
                  <a:lnTo>
                    <a:pt x="163" y="396"/>
                  </a:lnTo>
                  <a:lnTo>
                    <a:pt x="217" y="366"/>
                  </a:lnTo>
                  <a:lnTo>
                    <a:pt x="262" y="342"/>
                  </a:lnTo>
                  <a:lnTo>
                    <a:pt x="298" y="324"/>
                  </a:lnTo>
                  <a:lnTo>
                    <a:pt x="328" y="301"/>
                  </a:lnTo>
                  <a:lnTo>
                    <a:pt x="346" y="279"/>
                  </a:lnTo>
                  <a:lnTo>
                    <a:pt x="358" y="249"/>
                  </a:lnTo>
                  <a:lnTo>
                    <a:pt x="367" y="208"/>
                  </a:lnTo>
                  <a:lnTo>
                    <a:pt x="375" y="171"/>
                  </a:lnTo>
                  <a:lnTo>
                    <a:pt x="384" y="135"/>
                  </a:lnTo>
                  <a:lnTo>
                    <a:pt x="394" y="99"/>
                  </a:lnTo>
                  <a:lnTo>
                    <a:pt x="412" y="69"/>
                  </a:lnTo>
                  <a:lnTo>
                    <a:pt x="433" y="48"/>
                  </a:lnTo>
                  <a:lnTo>
                    <a:pt x="465" y="33"/>
                  </a:lnTo>
                  <a:lnTo>
                    <a:pt x="488" y="22"/>
                  </a:lnTo>
                  <a:lnTo>
                    <a:pt x="48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7428" name="Group 55"/>
            <p:cNvGrpSpPr>
              <a:grpSpLocks/>
            </p:cNvGrpSpPr>
            <p:nvPr/>
          </p:nvGrpSpPr>
          <p:grpSpPr bwMode="auto">
            <a:xfrm>
              <a:off x="2720" y="768"/>
              <a:ext cx="230" cy="1456"/>
              <a:chOff x="2720" y="768"/>
              <a:chExt cx="230" cy="1456"/>
            </a:xfrm>
          </p:grpSpPr>
          <p:sp>
            <p:nvSpPr>
              <p:cNvPr id="17429" name="Freeform 56"/>
              <p:cNvSpPr>
                <a:spLocks/>
              </p:cNvSpPr>
              <p:nvPr/>
            </p:nvSpPr>
            <p:spPr bwMode="auto">
              <a:xfrm>
                <a:off x="2720" y="795"/>
                <a:ext cx="230" cy="293"/>
              </a:xfrm>
              <a:custGeom>
                <a:avLst/>
                <a:gdLst>
                  <a:gd name="T0" fmla="*/ 147 w 230"/>
                  <a:gd name="T1" fmla="*/ 264 h 293"/>
                  <a:gd name="T2" fmla="*/ 170 w 230"/>
                  <a:gd name="T3" fmla="*/ 252 h 293"/>
                  <a:gd name="T4" fmla="*/ 182 w 230"/>
                  <a:gd name="T5" fmla="*/ 234 h 293"/>
                  <a:gd name="T6" fmla="*/ 192 w 230"/>
                  <a:gd name="T7" fmla="*/ 204 h 293"/>
                  <a:gd name="T8" fmla="*/ 198 w 230"/>
                  <a:gd name="T9" fmla="*/ 165 h 293"/>
                  <a:gd name="T10" fmla="*/ 195 w 230"/>
                  <a:gd name="T11" fmla="*/ 111 h 293"/>
                  <a:gd name="T12" fmla="*/ 192 w 230"/>
                  <a:gd name="T13" fmla="*/ 81 h 293"/>
                  <a:gd name="T14" fmla="*/ 167 w 230"/>
                  <a:gd name="T15" fmla="*/ 84 h 293"/>
                  <a:gd name="T16" fmla="*/ 177 w 230"/>
                  <a:gd name="T17" fmla="*/ 2 h 293"/>
                  <a:gd name="T18" fmla="*/ 230 w 230"/>
                  <a:gd name="T19" fmla="*/ 69 h 293"/>
                  <a:gd name="T20" fmla="*/ 212 w 230"/>
                  <a:gd name="T21" fmla="*/ 77 h 293"/>
                  <a:gd name="T22" fmla="*/ 219 w 230"/>
                  <a:gd name="T23" fmla="*/ 125 h 293"/>
                  <a:gd name="T24" fmla="*/ 219 w 230"/>
                  <a:gd name="T25" fmla="*/ 129 h 293"/>
                  <a:gd name="T26" fmla="*/ 219 w 230"/>
                  <a:gd name="T27" fmla="*/ 179 h 293"/>
                  <a:gd name="T28" fmla="*/ 218 w 230"/>
                  <a:gd name="T29" fmla="*/ 183 h 293"/>
                  <a:gd name="T30" fmla="*/ 210 w 230"/>
                  <a:gd name="T31" fmla="*/ 222 h 293"/>
                  <a:gd name="T32" fmla="*/ 197 w 230"/>
                  <a:gd name="T33" fmla="*/ 258 h 293"/>
                  <a:gd name="T34" fmla="*/ 174 w 230"/>
                  <a:gd name="T35" fmla="*/ 279 h 293"/>
                  <a:gd name="T36" fmla="*/ 143 w 230"/>
                  <a:gd name="T37" fmla="*/ 288 h 293"/>
                  <a:gd name="T38" fmla="*/ 113 w 230"/>
                  <a:gd name="T39" fmla="*/ 293 h 293"/>
                  <a:gd name="T40" fmla="*/ 84 w 230"/>
                  <a:gd name="T41" fmla="*/ 290 h 293"/>
                  <a:gd name="T42" fmla="*/ 57 w 230"/>
                  <a:gd name="T43" fmla="*/ 279 h 293"/>
                  <a:gd name="T44" fmla="*/ 33 w 230"/>
                  <a:gd name="T45" fmla="*/ 257 h 293"/>
                  <a:gd name="T46" fmla="*/ 17 w 230"/>
                  <a:gd name="T47" fmla="*/ 227 h 293"/>
                  <a:gd name="T48" fmla="*/ 8 w 230"/>
                  <a:gd name="T49" fmla="*/ 192 h 293"/>
                  <a:gd name="T50" fmla="*/ 5 w 230"/>
                  <a:gd name="T51" fmla="*/ 153 h 293"/>
                  <a:gd name="T52" fmla="*/ 8 w 230"/>
                  <a:gd name="T53" fmla="*/ 116 h 293"/>
                  <a:gd name="T54" fmla="*/ 21 w 230"/>
                  <a:gd name="T55" fmla="*/ 89 h 293"/>
                  <a:gd name="T56" fmla="*/ 0 w 230"/>
                  <a:gd name="T57" fmla="*/ 72 h 293"/>
                  <a:gd name="T58" fmla="*/ 50 w 230"/>
                  <a:gd name="T59" fmla="*/ 0 h 293"/>
                  <a:gd name="T60" fmla="*/ 60 w 230"/>
                  <a:gd name="T61" fmla="*/ 92 h 293"/>
                  <a:gd name="T62" fmla="*/ 36 w 230"/>
                  <a:gd name="T63" fmla="*/ 90 h 293"/>
                  <a:gd name="T64" fmla="*/ 26 w 230"/>
                  <a:gd name="T65" fmla="*/ 128 h 293"/>
                  <a:gd name="T66" fmla="*/ 26 w 230"/>
                  <a:gd name="T67" fmla="*/ 162 h 293"/>
                  <a:gd name="T68" fmla="*/ 29 w 230"/>
                  <a:gd name="T69" fmla="*/ 192 h 293"/>
                  <a:gd name="T70" fmla="*/ 38 w 230"/>
                  <a:gd name="T71" fmla="*/ 221 h 293"/>
                  <a:gd name="T72" fmla="*/ 54 w 230"/>
                  <a:gd name="T73" fmla="*/ 242 h 293"/>
                  <a:gd name="T74" fmla="*/ 74 w 230"/>
                  <a:gd name="T75" fmla="*/ 258 h 293"/>
                  <a:gd name="T76" fmla="*/ 99 w 230"/>
                  <a:gd name="T77" fmla="*/ 267 h 293"/>
                  <a:gd name="T78" fmla="*/ 125 w 230"/>
                  <a:gd name="T79" fmla="*/ 267 h 293"/>
                  <a:gd name="T80" fmla="*/ 147 w 230"/>
                  <a:gd name="T81" fmla="*/ 264 h 29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0"/>
                  <a:gd name="T124" fmla="*/ 0 h 293"/>
                  <a:gd name="T125" fmla="*/ 230 w 230"/>
                  <a:gd name="T126" fmla="*/ 293 h 29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0" h="293">
                    <a:moveTo>
                      <a:pt x="147" y="264"/>
                    </a:moveTo>
                    <a:lnTo>
                      <a:pt x="170" y="252"/>
                    </a:lnTo>
                    <a:lnTo>
                      <a:pt x="182" y="234"/>
                    </a:lnTo>
                    <a:lnTo>
                      <a:pt x="192" y="204"/>
                    </a:lnTo>
                    <a:lnTo>
                      <a:pt x="198" y="165"/>
                    </a:lnTo>
                    <a:lnTo>
                      <a:pt x="195" y="111"/>
                    </a:lnTo>
                    <a:lnTo>
                      <a:pt x="192" y="81"/>
                    </a:lnTo>
                    <a:lnTo>
                      <a:pt x="167" y="84"/>
                    </a:lnTo>
                    <a:lnTo>
                      <a:pt x="177" y="2"/>
                    </a:lnTo>
                    <a:lnTo>
                      <a:pt x="230" y="69"/>
                    </a:lnTo>
                    <a:lnTo>
                      <a:pt x="212" y="77"/>
                    </a:lnTo>
                    <a:lnTo>
                      <a:pt x="219" y="125"/>
                    </a:lnTo>
                    <a:lnTo>
                      <a:pt x="219" y="129"/>
                    </a:lnTo>
                    <a:lnTo>
                      <a:pt x="219" y="179"/>
                    </a:lnTo>
                    <a:lnTo>
                      <a:pt x="218" y="183"/>
                    </a:lnTo>
                    <a:lnTo>
                      <a:pt x="210" y="222"/>
                    </a:lnTo>
                    <a:lnTo>
                      <a:pt x="197" y="258"/>
                    </a:lnTo>
                    <a:lnTo>
                      <a:pt x="174" y="279"/>
                    </a:lnTo>
                    <a:lnTo>
                      <a:pt x="143" y="288"/>
                    </a:lnTo>
                    <a:lnTo>
                      <a:pt x="113" y="293"/>
                    </a:lnTo>
                    <a:lnTo>
                      <a:pt x="84" y="290"/>
                    </a:lnTo>
                    <a:lnTo>
                      <a:pt x="57" y="279"/>
                    </a:lnTo>
                    <a:lnTo>
                      <a:pt x="33" y="257"/>
                    </a:lnTo>
                    <a:lnTo>
                      <a:pt x="17" y="227"/>
                    </a:lnTo>
                    <a:lnTo>
                      <a:pt x="8" y="192"/>
                    </a:lnTo>
                    <a:lnTo>
                      <a:pt x="5" y="153"/>
                    </a:lnTo>
                    <a:lnTo>
                      <a:pt x="8" y="116"/>
                    </a:lnTo>
                    <a:lnTo>
                      <a:pt x="21" y="89"/>
                    </a:lnTo>
                    <a:lnTo>
                      <a:pt x="0" y="72"/>
                    </a:lnTo>
                    <a:lnTo>
                      <a:pt x="50" y="0"/>
                    </a:lnTo>
                    <a:lnTo>
                      <a:pt x="60" y="92"/>
                    </a:lnTo>
                    <a:lnTo>
                      <a:pt x="36" y="90"/>
                    </a:lnTo>
                    <a:lnTo>
                      <a:pt x="26" y="128"/>
                    </a:lnTo>
                    <a:lnTo>
                      <a:pt x="26" y="162"/>
                    </a:lnTo>
                    <a:lnTo>
                      <a:pt x="29" y="192"/>
                    </a:lnTo>
                    <a:lnTo>
                      <a:pt x="38" y="221"/>
                    </a:lnTo>
                    <a:lnTo>
                      <a:pt x="54" y="242"/>
                    </a:lnTo>
                    <a:lnTo>
                      <a:pt x="74" y="258"/>
                    </a:lnTo>
                    <a:lnTo>
                      <a:pt x="99" y="267"/>
                    </a:lnTo>
                    <a:lnTo>
                      <a:pt x="125" y="267"/>
                    </a:lnTo>
                    <a:lnTo>
                      <a:pt x="147" y="26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0" name="Freeform 57"/>
              <p:cNvSpPr>
                <a:spLocks/>
              </p:cNvSpPr>
              <p:nvPr/>
            </p:nvSpPr>
            <p:spPr bwMode="auto">
              <a:xfrm>
                <a:off x="2794" y="768"/>
                <a:ext cx="96" cy="1456"/>
              </a:xfrm>
              <a:custGeom>
                <a:avLst/>
                <a:gdLst>
                  <a:gd name="T0" fmla="*/ 27 w 96"/>
                  <a:gd name="T1" fmla="*/ 306 h 1456"/>
                  <a:gd name="T2" fmla="*/ 28 w 96"/>
                  <a:gd name="T3" fmla="*/ 78 h 1456"/>
                  <a:gd name="T4" fmla="*/ 0 w 96"/>
                  <a:gd name="T5" fmla="*/ 80 h 1456"/>
                  <a:gd name="T6" fmla="*/ 40 w 96"/>
                  <a:gd name="T7" fmla="*/ 0 h 1456"/>
                  <a:gd name="T8" fmla="*/ 73 w 96"/>
                  <a:gd name="T9" fmla="*/ 80 h 1456"/>
                  <a:gd name="T10" fmla="*/ 45 w 96"/>
                  <a:gd name="T11" fmla="*/ 75 h 1456"/>
                  <a:gd name="T12" fmla="*/ 46 w 96"/>
                  <a:gd name="T13" fmla="*/ 306 h 1456"/>
                  <a:gd name="T14" fmla="*/ 55 w 96"/>
                  <a:gd name="T15" fmla="*/ 582 h 1456"/>
                  <a:gd name="T16" fmla="*/ 70 w 96"/>
                  <a:gd name="T17" fmla="*/ 815 h 1456"/>
                  <a:gd name="T18" fmla="*/ 81 w 96"/>
                  <a:gd name="T19" fmla="*/ 1129 h 1456"/>
                  <a:gd name="T20" fmla="*/ 79 w 96"/>
                  <a:gd name="T21" fmla="*/ 1134 h 1456"/>
                  <a:gd name="T22" fmla="*/ 94 w 96"/>
                  <a:gd name="T23" fmla="*/ 1398 h 1456"/>
                  <a:gd name="T24" fmla="*/ 96 w 96"/>
                  <a:gd name="T25" fmla="*/ 1446 h 1456"/>
                  <a:gd name="T26" fmla="*/ 88 w 96"/>
                  <a:gd name="T27" fmla="*/ 1455 h 1456"/>
                  <a:gd name="T28" fmla="*/ 76 w 96"/>
                  <a:gd name="T29" fmla="*/ 1456 h 1456"/>
                  <a:gd name="T30" fmla="*/ 67 w 96"/>
                  <a:gd name="T31" fmla="*/ 1447 h 1456"/>
                  <a:gd name="T32" fmla="*/ 64 w 96"/>
                  <a:gd name="T33" fmla="*/ 1438 h 1456"/>
                  <a:gd name="T34" fmla="*/ 51 w 96"/>
                  <a:gd name="T35" fmla="*/ 911 h 1456"/>
                  <a:gd name="T36" fmla="*/ 34 w 96"/>
                  <a:gd name="T37" fmla="*/ 540 h 1456"/>
                  <a:gd name="T38" fmla="*/ 27 w 96"/>
                  <a:gd name="T39" fmla="*/ 306 h 14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
                  <a:gd name="T61" fmla="*/ 0 h 1456"/>
                  <a:gd name="T62" fmla="*/ 96 w 96"/>
                  <a:gd name="T63" fmla="*/ 1456 h 14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 h="1456">
                    <a:moveTo>
                      <a:pt x="27" y="306"/>
                    </a:moveTo>
                    <a:lnTo>
                      <a:pt x="28" y="78"/>
                    </a:lnTo>
                    <a:lnTo>
                      <a:pt x="0" y="80"/>
                    </a:lnTo>
                    <a:lnTo>
                      <a:pt x="40" y="0"/>
                    </a:lnTo>
                    <a:lnTo>
                      <a:pt x="73" y="80"/>
                    </a:lnTo>
                    <a:lnTo>
                      <a:pt x="45" y="75"/>
                    </a:lnTo>
                    <a:lnTo>
                      <a:pt x="46" y="306"/>
                    </a:lnTo>
                    <a:lnTo>
                      <a:pt x="55" y="582"/>
                    </a:lnTo>
                    <a:lnTo>
                      <a:pt x="70" y="815"/>
                    </a:lnTo>
                    <a:lnTo>
                      <a:pt x="81" y="1129"/>
                    </a:lnTo>
                    <a:lnTo>
                      <a:pt x="79" y="1134"/>
                    </a:lnTo>
                    <a:lnTo>
                      <a:pt x="94" y="1398"/>
                    </a:lnTo>
                    <a:lnTo>
                      <a:pt x="96" y="1446"/>
                    </a:lnTo>
                    <a:lnTo>
                      <a:pt x="88" y="1455"/>
                    </a:lnTo>
                    <a:lnTo>
                      <a:pt x="76" y="1456"/>
                    </a:lnTo>
                    <a:lnTo>
                      <a:pt x="67" y="1447"/>
                    </a:lnTo>
                    <a:lnTo>
                      <a:pt x="64" y="1438"/>
                    </a:lnTo>
                    <a:lnTo>
                      <a:pt x="51" y="911"/>
                    </a:lnTo>
                    <a:lnTo>
                      <a:pt x="34" y="540"/>
                    </a:lnTo>
                    <a:lnTo>
                      <a:pt x="27" y="306"/>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670778" name="AutoShape 58"/>
          <p:cNvSpPr>
            <a:spLocks noChangeArrowheads="1"/>
          </p:cNvSpPr>
          <p:nvPr/>
        </p:nvSpPr>
        <p:spPr bwMode="auto">
          <a:xfrm>
            <a:off x="1054233" y="2138233"/>
            <a:ext cx="6477000" cy="685800"/>
          </a:xfrm>
          <a:prstGeom prst="wedgeRoundRectCallout">
            <a:avLst>
              <a:gd name="adj1" fmla="val -52856"/>
              <a:gd name="adj2" fmla="val 40993"/>
              <a:gd name="adj3" fmla="val 16667"/>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ctr" eaLnBrk="1" hangingPunct="1"/>
            <a:r>
              <a:rPr lang="en-US" altLang="en-US"/>
              <a:t>I produce the object when it is a </a:t>
            </a:r>
            <a:r>
              <a:rPr lang="en-US" altLang="en-US">
                <a:solidFill>
                  <a:schemeClr val="accent2"/>
                </a:solidFill>
                <a:latin typeface="Symbol" pitchFamily="18" charset="2"/>
              </a:rPr>
              <a:t>"</a:t>
            </a:r>
            <a:r>
              <a:rPr lang="en-US" altLang="en-US"/>
              <a:t>.</a:t>
            </a:r>
          </a:p>
        </p:txBody>
      </p:sp>
      <p:grpSp>
        <p:nvGrpSpPr>
          <p:cNvPr id="2" name="Group 1">
            <a:extLst>
              <a:ext uri="{FF2B5EF4-FFF2-40B4-BE49-F238E27FC236}">
                <a16:creationId xmlns:a16="http://schemas.microsoft.com/office/drawing/2014/main" id="{6EBCB3F1-A684-E63F-FD9D-43617A934303}"/>
              </a:ext>
            </a:extLst>
          </p:cNvPr>
          <p:cNvGrpSpPr/>
          <p:nvPr/>
        </p:nvGrpSpPr>
        <p:grpSpPr>
          <a:xfrm>
            <a:off x="5105400" y="3651250"/>
            <a:ext cx="4038600" cy="3206750"/>
            <a:chOff x="5105400" y="3651250"/>
            <a:chExt cx="4038600" cy="3206750"/>
          </a:xfrm>
        </p:grpSpPr>
        <p:grpSp>
          <p:nvGrpSpPr>
            <p:cNvPr id="17411" name="Group 3"/>
            <p:cNvGrpSpPr>
              <a:grpSpLocks/>
            </p:cNvGrpSpPr>
            <p:nvPr/>
          </p:nvGrpSpPr>
          <p:grpSpPr bwMode="auto">
            <a:xfrm>
              <a:off x="5105400" y="3651250"/>
              <a:ext cx="4038600" cy="3206750"/>
              <a:chOff x="3216" y="1680"/>
              <a:chExt cx="2544" cy="2020"/>
            </a:xfrm>
          </p:grpSpPr>
          <p:sp>
            <p:nvSpPr>
              <p:cNvPr id="17447" name="Rectangle 4"/>
              <p:cNvSpPr>
                <a:spLocks noChangeArrowheads="1"/>
              </p:cNvSpPr>
              <p:nvPr/>
            </p:nvSpPr>
            <p:spPr bwMode="auto">
              <a:xfrm>
                <a:off x="4416" y="3225"/>
                <a:ext cx="960"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nchorCtr="1"/>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l" eaLnBrk="1" hangingPunct="1">
                  <a:spcBef>
                    <a:spcPct val="20000"/>
                  </a:spcBef>
                </a:pPr>
                <a:r>
                  <a:rPr lang="en-US" altLang="en-US" sz="2800"/>
                  <a:t>Ann</a:t>
                </a:r>
                <a:endParaRPr lang="en-CA" altLang="en-US" sz="2800"/>
              </a:p>
            </p:txBody>
          </p:sp>
          <p:sp>
            <p:nvSpPr>
              <p:cNvPr id="17448" name="Rectangle 5"/>
              <p:cNvSpPr>
                <a:spLocks noChangeArrowheads="1"/>
              </p:cNvSpPr>
              <p:nvPr/>
            </p:nvSpPr>
            <p:spPr bwMode="auto">
              <a:xfrm>
                <a:off x="3456" y="3225"/>
                <a:ext cx="960"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nchorCtr="1"/>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l" eaLnBrk="1" hangingPunct="1">
                  <a:spcBef>
                    <a:spcPct val="20000"/>
                  </a:spcBef>
                </a:pPr>
                <a:r>
                  <a:rPr lang="en-US" altLang="en-US" sz="2800"/>
                  <a:t>Fred</a:t>
                </a:r>
                <a:endParaRPr lang="en-CA" altLang="en-US" sz="2800"/>
              </a:p>
            </p:txBody>
          </p:sp>
          <p:sp>
            <p:nvSpPr>
              <p:cNvPr id="17449" name="Rectangle 6"/>
              <p:cNvSpPr>
                <a:spLocks noChangeArrowheads="1"/>
              </p:cNvSpPr>
              <p:nvPr/>
            </p:nvSpPr>
            <p:spPr bwMode="auto">
              <a:xfrm>
                <a:off x="4416" y="2630"/>
                <a:ext cx="960"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nchorCtr="1"/>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l" eaLnBrk="1" hangingPunct="1">
                  <a:spcBef>
                    <a:spcPct val="20000"/>
                  </a:spcBef>
                </a:pPr>
                <a:r>
                  <a:rPr lang="en-US" altLang="en-US" sz="2800"/>
                  <a:t>Marilin Monro</a:t>
                </a:r>
                <a:endParaRPr lang="en-CA" altLang="en-US" sz="2800"/>
              </a:p>
            </p:txBody>
          </p:sp>
          <p:sp>
            <p:nvSpPr>
              <p:cNvPr id="17450" name="Rectangle 7"/>
              <p:cNvSpPr>
                <a:spLocks noChangeArrowheads="1"/>
              </p:cNvSpPr>
              <p:nvPr/>
            </p:nvSpPr>
            <p:spPr bwMode="auto">
              <a:xfrm>
                <a:off x="3456" y="2630"/>
                <a:ext cx="960"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nchorCtr="1"/>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l" eaLnBrk="1" hangingPunct="1">
                  <a:spcBef>
                    <a:spcPct val="20000"/>
                  </a:spcBef>
                </a:pPr>
                <a:r>
                  <a:rPr lang="en-US" altLang="en-US" sz="2800"/>
                  <a:t>John</a:t>
                </a:r>
                <a:endParaRPr lang="en-CA" altLang="en-US" sz="2800"/>
              </a:p>
            </p:txBody>
          </p:sp>
          <p:sp>
            <p:nvSpPr>
              <p:cNvPr id="17451" name="Rectangle 8"/>
              <p:cNvSpPr>
                <a:spLocks noChangeArrowheads="1"/>
              </p:cNvSpPr>
              <p:nvPr/>
            </p:nvSpPr>
            <p:spPr bwMode="auto">
              <a:xfrm>
                <a:off x="4416" y="2155"/>
                <a:ext cx="960"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nchorCtr="1"/>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l" eaLnBrk="1" hangingPunct="1">
                  <a:spcBef>
                    <a:spcPct val="20000"/>
                  </a:spcBef>
                </a:pPr>
                <a:r>
                  <a:rPr lang="en-US" altLang="en-US" sz="2800"/>
                  <a:t>Beth</a:t>
                </a:r>
                <a:endParaRPr lang="en-CA" altLang="en-US" sz="2800"/>
              </a:p>
            </p:txBody>
          </p:sp>
          <p:sp>
            <p:nvSpPr>
              <p:cNvPr id="17452" name="Rectangle 9"/>
              <p:cNvSpPr>
                <a:spLocks noChangeArrowheads="1"/>
              </p:cNvSpPr>
              <p:nvPr/>
            </p:nvSpPr>
            <p:spPr bwMode="auto">
              <a:xfrm>
                <a:off x="3456" y="2155"/>
                <a:ext cx="960"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nchorCtr="1"/>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l" eaLnBrk="1" hangingPunct="1">
                  <a:spcBef>
                    <a:spcPct val="20000"/>
                  </a:spcBef>
                </a:pPr>
                <a:r>
                  <a:rPr lang="en-US" altLang="en-US" sz="2800"/>
                  <a:t>Bob</a:t>
                </a:r>
                <a:endParaRPr lang="en-CA" altLang="en-US" sz="2800"/>
              </a:p>
            </p:txBody>
          </p:sp>
          <p:sp>
            <p:nvSpPr>
              <p:cNvPr id="17453" name="Rectangle 10"/>
              <p:cNvSpPr>
                <a:spLocks noChangeArrowheads="1"/>
              </p:cNvSpPr>
              <p:nvPr/>
            </p:nvSpPr>
            <p:spPr bwMode="auto">
              <a:xfrm>
                <a:off x="4416" y="1680"/>
                <a:ext cx="960"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nchorCtr="1"/>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l" eaLnBrk="1" hangingPunct="1">
                  <a:spcBef>
                    <a:spcPct val="20000"/>
                  </a:spcBef>
                </a:pPr>
                <a:r>
                  <a:rPr lang="en-US" altLang="en-US" sz="2800"/>
                  <a:t>Mary</a:t>
                </a:r>
                <a:endParaRPr lang="en-CA" altLang="en-US" sz="2800"/>
              </a:p>
            </p:txBody>
          </p:sp>
          <p:sp>
            <p:nvSpPr>
              <p:cNvPr id="17454" name="Rectangle 11"/>
              <p:cNvSpPr>
                <a:spLocks noChangeArrowheads="1"/>
              </p:cNvSpPr>
              <p:nvPr/>
            </p:nvSpPr>
            <p:spPr bwMode="auto">
              <a:xfrm>
                <a:off x="3456" y="1680"/>
                <a:ext cx="960"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nchorCtr="1"/>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l" eaLnBrk="1" hangingPunct="1">
                  <a:spcBef>
                    <a:spcPct val="20000"/>
                  </a:spcBef>
                </a:pPr>
                <a:r>
                  <a:rPr lang="en-US" altLang="en-US" sz="2800"/>
                  <a:t>Sam</a:t>
                </a:r>
                <a:endParaRPr lang="en-CA" altLang="en-US" sz="2800"/>
              </a:p>
            </p:txBody>
          </p:sp>
          <p:sp>
            <p:nvSpPr>
              <p:cNvPr id="17455" name="Freeform 12"/>
              <p:cNvSpPr>
                <a:spLocks/>
              </p:cNvSpPr>
              <p:nvPr/>
            </p:nvSpPr>
            <p:spPr bwMode="auto">
              <a:xfrm>
                <a:off x="4176" y="1920"/>
                <a:ext cx="490" cy="515"/>
              </a:xfrm>
              <a:custGeom>
                <a:avLst/>
                <a:gdLst>
                  <a:gd name="T0" fmla="*/ 0 w 490"/>
                  <a:gd name="T1" fmla="*/ 0 h 515"/>
                  <a:gd name="T2" fmla="*/ 490 w 490"/>
                  <a:gd name="T3" fmla="*/ 515 h 515"/>
                  <a:gd name="T4" fmla="*/ 0 60000 65536"/>
                  <a:gd name="T5" fmla="*/ 0 60000 65536"/>
                  <a:gd name="T6" fmla="*/ 0 w 490"/>
                  <a:gd name="T7" fmla="*/ 0 h 515"/>
                  <a:gd name="T8" fmla="*/ 490 w 490"/>
                  <a:gd name="T9" fmla="*/ 515 h 515"/>
                </a:gdLst>
                <a:ahLst/>
                <a:cxnLst>
                  <a:cxn ang="T4">
                    <a:pos x="T0" y="T1"/>
                  </a:cxn>
                  <a:cxn ang="T5">
                    <a:pos x="T2" y="T3"/>
                  </a:cxn>
                </a:cxnLst>
                <a:rect l="T6" t="T7" r="T8" b="T9"/>
                <a:pathLst>
                  <a:path w="490" h="515">
                    <a:moveTo>
                      <a:pt x="0" y="0"/>
                    </a:moveTo>
                    <a:lnTo>
                      <a:pt x="490" y="515"/>
                    </a:lnTo>
                  </a:path>
                </a:pathLst>
              </a:cu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56" name="Line 13"/>
              <p:cNvSpPr>
                <a:spLocks noChangeShapeType="1"/>
              </p:cNvSpPr>
              <p:nvPr/>
            </p:nvSpPr>
            <p:spPr bwMode="auto">
              <a:xfrm>
                <a:off x="4128" y="2400"/>
                <a:ext cx="384" cy="52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7" name="Freeform 14"/>
              <p:cNvSpPr>
                <a:spLocks/>
              </p:cNvSpPr>
              <p:nvPr/>
            </p:nvSpPr>
            <p:spPr bwMode="auto">
              <a:xfrm>
                <a:off x="4176" y="1961"/>
                <a:ext cx="432" cy="967"/>
              </a:xfrm>
              <a:custGeom>
                <a:avLst/>
                <a:gdLst>
                  <a:gd name="T0" fmla="*/ 0 w 432"/>
                  <a:gd name="T1" fmla="*/ 967 h 967"/>
                  <a:gd name="T2" fmla="*/ 432 w 432"/>
                  <a:gd name="T3" fmla="*/ 0 h 967"/>
                  <a:gd name="T4" fmla="*/ 0 60000 65536"/>
                  <a:gd name="T5" fmla="*/ 0 60000 65536"/>
                  <a:gd name="T6" fmla="*/ 0 w 432"/>
                  <a:gd name="T7" fmla="*/ 0 h 967"/>
                  <a:gd name="T8" fmla="*/ 432 w 432"/>
                  <a:gd name="T9" fmla="*/ 967 h 967"/>
                </a:gdLst>
                <a:ahLst/>
                <a:cxnLst>
                  <a:cxn ang="T4">
                    <a:pos x="T0" y="T1"/>
                  </a:cxn>
                  <a:cxn ang="T5">
                    <a:pos x="T2" y="T3"/>
                  </a:cxn>
                </a:cxnLst>
                <a:rect l="T6" t="T7" r="T8" b="T9"/>
                <a:pathLst>
                  <a:path w="432" h="967">
                    <a:moveTo>
                      <a:pt x="0" y="967"/>
                    </a:moveTo>
                    <a:lnTo>
                      <a:pt x="432" y="0"/>
                    </a:lnTo>
                  </a:path>
                </a:pathLst>
              </a:cu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58" name="Line 15"/>
              <p:cNvSpPr>
                <a:spLocks noChangeShapeType="1"/>
              </p:cNvSpPr>
              <p:nvPr/>
            </p:nvSpPr>
            <p:spPr bwMode="auto">
              <a:xfrm flipV="1">
                <a:off x="4176" y="2928"/>
                <a:ext cx="336" cy="576"/>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9" name="Line 16"/>
              <p:cNvSpPr>
                <a:spLocks noChangeShapeType="1"/>
              </p:cNvSpPr>
              <p:nvPr/>
            </p:nvSpPr>
            <p:spPr bwMode="auto">
              <a:xfrm>
                <a:off x="4176" y="3504"/>
                <a:ext cx="432"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7460" name="Picture 17" descr="j03967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4" y="3168"/>
                <a:ext cx="456"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1" name="Picture 18" descr="j02330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0" y="1728"/>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2" name="Picture 19" descr="j03342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2" y="2160"/>
                <a:ext cx="30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63" name="Group 20"/>
              <p:cNvGrpSpPr>
                <a:grpSpLocks/>
              </p:cNvGrpSpPr>
              <p:nvPr/>
            </p:nvGrpSpPr>
            <p:grpSpPr bwMode="auto">
              <a:xfrm>
                <a:off x="3216" y="1728"/>
                <a:ext cx="478" cy="1920"/>
                <a:chOff x="3330" y="1728"/>
                <a:chExt cx="478" cy="1920"/>
              </a:xfrm>
            </p:grpSpPr>
            <p:pic>
              <p:nvPicPr>
                <p:cNvPr id="17465" name="Picture 21" descr="j02329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2" y="1728"/>
                  <a:ext cx="232"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6" name="Picture 22" descr="j023213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0" y="2256"/>
                  <a:ext cx="475"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7" name="Picture 23" descr="j03975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26" y="2688"/>
                  <a:ext cx="382"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8" name="Picture 24" descr="j033422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26" y="3120"/>
                  <a:ext cx="33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64"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6" y="2688"/>
                <a:ext cx="32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grpSp>
        <p:sp>
          <p:nvSpPr>
            <p:cNvPr id="17415" name="Line 45"/>
            <p:cNvSpPr>
              <a:spLocks noChangeShapeType="1"/>
            </p:cNvSpPr>
            <p:nvPr/>
          </p:nvSpPr>
          <p:spPr bwMode="auto">
            <a:xfrm>
              <a:off x="6629400" y="4038600"/>
              <a:ext cx="533400" cy="160020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9" name="Line 59"/>
            <p:cNvSpPr>
              <a:spLocks noChangeShapeType="1"/>
            </p:cNvSpPr>
            <p:nvPr/>
          </p:nvSpPr>
          <p:spPr bwMode="auto">
            <a:xfrm flipH="1">
              <a:off x="6629400" y="5562600"/>
              <a:ext cx="533400" cy="7620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70780" name="AutoShape 60"/>
          <p:cNvSpPr>
            <a:spLocks noChangeArrowheads="1"/>
          </p:cNvSpPr>
          <p:nvPr/>
        </p:nvSpPr>
        <p:spPr bwMode="auto">
          <a:xfrm>
            <a:off x="1132995" y="3775919"/>
            <a:ext cx="1610206" cy="707539"/>
          </a:xfrm>
          <a:prstGeom prst="wedgeRoundRectCallout">
            <a:avLst>
              <a:gd name="adj1" fmla="val -27593"/>
              <a:gd name="adj2" fmla="val -54685"/>
              <a:gd name="adj3" fmla="val 16667"/>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ctr" eaLnBrk="1" hangingPunct="1"/>
            <a:r>
              <a:rPr lang="en-US" altLang="en-US" dirty="0"/>
              <a:t>g = f(b)</a:t>
            </a:r>
          </a:p>
        </p:txBody>
      </p:sp>
      <p:sp>
        <p:nvSpPr>
          <p:cNvPr id="3" name="AutoShape 60">
            <a:extLst>
              <a:ext uri="{FF2B5EF4-FFF2-40B4-BE49-F238E27FC236}">
                <a16:creationId xmlns:a16="http://schemas.microsoft.com/office/drawing/2014/main" id="{3EA54BC8-A0E4-6A01-AB1B-D5272960E5AD}"/>
              </a:ext>
            </a:extLst>
          </p:cNvPr>
          <p:cNvSpPr>
            <a:spLocks noChangeArrowheads="1"/>
          </p:cNvSpPr>
          <p:nvPr/>
        </p:nvSpPr>
        <p:spPr bwMode="auto">
          <a:xfrm>
            <a:off x="1102570" y="4603750"/>
            <a:ext cx="3733800" cy="1752600"/>
          </a:xfrm>
          <a:prstGeom prst="wedgeRoundRectCallout">
            <a:avLst>
              <a:gd name="adj1" fmla="val -27593"/>
              <a:gd name="adj2" fmla="val -54685"/>
              <a:gd name="adj3" fmla="val 16667"/>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r" eaLnBrk="0" fontAlgn="base" hangingPunct="0">
              <a:spcBef>
                <a:spcPct val="0"/>
              </a:spcBef>
              <a:spcAft>
                <a:spcPct val="0"/>
              </a:spcAft>
              <a:defRPr sz="3200">
                <a:solidFill>
                  <a:schemeClr val="tx1"/>
                </a:solidFill>
                <a:latin typeface="Times New Roman" pitchFamily="18" charset="0"/>
              </a:defRPr>
            </a:lvl6pPr>
            <a:lvl7pPr marL="2971800" indent="-228600" algn="r" eaLnBrk="0" fontAlgn="base" hangingPunct="0">
              <a:spcBef>
                <a:spcPct val="0"/>
              </a:spcBef>
              <a:spcAft>
                <a:spcPct val="0"/>
              </a:spcAft>
              <a:defRPr sz="3200">
                <a:solidFill>
                  <a:schemeClr val="tx1"/>
                </a:solidFill>
                <a:latin typeface="Times New Roman" pitchFamily="18" charset="0"/>
              </a:defRPr>
            </a:lvl7pPr>
            <a:lvl8pPr marL="3429000" indent="-228600" algn="r" eaLnBrk="0" fontAlgn="base" hangingPunct="0">
              <a:spcBef>
                <a:spcPct val="0"/>
              </a:spcBef>
              <a:spcAft>
                <a:spcPct val="0"/>
              </a:spcAft>
              <a:defRPr sz="3200">
                <a:solidFill>
                  <a:schemeClr val="tx1"/>
                </a:solidFill>
                <a:latin typeface="Times New Roman" pitchFamily="18" charset="0"/>
              </a:defRPr>
            </a:lvl8pPr>
            <a:lvl9pPr marL="3886200" indent="-228600" algn="r" eaLnBrk="0" fontAlgn="base" hangingPunct="0">
              <a:spcBef>
                <a:spcPct val="0"/>
              </a:spcBef>
              <a:spcAft>
                <a:spcPct val="0"/>
              </a:spcAft>
              <a:defRPr sz="3200">
                <a:solidFill>
                  <a:schemeClr val="tx1"/>
                </a:solidFill>
                <a:latin typeface="Times New Roman" pitchFamily="18" charset="0"/>
              </a:defRPr>
            </a:lvl9pPr>
          </a:lstStyle>
          <a:p>
            <a:pPr algn="ctr" eaLnBrk="1" hangingPunct="1"/>
            <a:r>
              <a:rPr lang="en-US" altLang="en-US"/>
              <a:t>I can always win</a:t>
            </a:r>
          </a:p>
          <a:p>
            <a:pPr algn="ctr" eaLnBrk="1" hangingPunct="1"/>
            <a:r>
              <a:rPr lang="en-US" altLang="en-US"/>
              <a:t>if and only if</a:t>
            </a:r>
          </a:p>
          <a:p>
            <a:pPr algn="ctr" eaLnBrk="1" hangingPunct="1"/>
            <a:r>
              <a:rPr lang="en-US" altLang="en-US"/>
              <a:t>statement is true.</a:t>
            </a:r>
          </a:p>
        </p:txBody>
      </p:sp>
    </p:spTree>
    <p:extLst>
      <p:ext uri="{BB962C8B-B14F-4D97-AF65-F5344CB8AC3E}">
        <p14:creationId xmlns:p14="http://schemas.microsoft.com/office/powerpoint/2010/main" val="69285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410"/>
                                        </p:tgtEl>
                                        <p:attrNameLst>
                                          <p:attrName>style.visibility</p:attrName>
                                        </p:attrNameLst>
                                      </p:cBhvr>
                                      <p:to>
                                        <p:strVal val="visible"/>
                                      </p:to>
                                    </p:set>
                                    <p:anim calcmode="lin" valueType="num">
                                      <p:cBhvr additive="base">
                                        <p:cTn id="11" dur="500" fill="hold"/>
                                        <p:tgtEl>
                                          <p:spTgt spid="17410"/>
                                        </p:tgtEl>
                                        <p:attrNameLst>
                                          <p:attrName>ppt_x</p:attrName>
                                        </p:attrNameLst>
                                      </p:cBhvr>
                                      <p:tavLst>
                                        <p:tav tm="0">
                                          <p:val>
                                            <p:strVal val="#ppt_x"/>
                                          </p:val>
                                        </p:tav>
                                        <p:tav tm="100000">
                                          <p:val>
                                            <p:strVal val="#ppt_x"/>
                                          </p:val>
                                        </p:tav>
                                      </p:tavLst>
                                    </p:anim>
                                    <p:anim calcmode="lin" valueType="num">
                                      <p:cBhvr additive="base">
                                        <p:cTn id="12" dur="500" fill="hold"/>
                                        <p:tgtEl>
                                          <p:spTgt spid="174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670761"/>
                                        </p:tgtEl>
                                        <p:attrNameLst>
                                          <p:attrName>style.visibility</p:attrName>
                                        </p:attrNameLst>
                                      </p:cBhvr>
                                      <p:to>
                                        <p:strVal val="visible"/>
                                      </p:to>
                                    </p:set>
                                    <p:anim calcmode="lin" valueType="num">
                                      <p:cBhvr additive="base">
                                        <p:cTn id="25" dur="500" fill="hold"/>
                                        <p:tgtEl>
                                          <p:spTgt spid="670761"/>
                                        </p:tgtEl>
                                        <p:attrNameLst>
                                          <p:attrName>ppt_x</p:attrName>
                                        </p:attrNameLst>
                                      </p:cBhvr>
                                      <p:tavLst>
                                        <p:tav tm="0">
                                          <p:val>
                                            <p:strVal val="0-#ppt_w/2"/>
                                          </p:val>
                                        </p:tav>
                                        <p:tav tm="100000">
                                          <p:val>
                                            <p:strVal val="#ppt_x"/>
                                          </p:val>
                                        </p:tav>
                                      </p:tavLst>
                                    </p:anim>
                                    <p:anim calcmode="lin" valueType="num">
                                      <p:cBhvr additive="base">
                                        <p:cTn id="26" dur="500" fill="hold"/>
                                        <p:tgtEl>
                                          <p:spTgt spid="67076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70778"/>
                                        </p:tgtEl>
                                        <p:attrNameLst>
                                          <p:attrName>style.visibility</p:attrName>
                                        </p:attrNameLst>
                                      </p:cBhvr>
                                      <p:to>
                                        <p:strVal val="visible"/>
                                      </p:to>
                                    </p:set>
                                    <p:anim calcmode="lin" valueType="num">
                                      <p:cBhvr additive="base">
                                        <p:cTn id="35" dur="500" fill="hold"/>
                                        <p:tgtEl>
                                          <p:spTgt spid="670778"/>
                                        </p:tgtEl>
                                        <p:attrNameLst>
                                          <p:attrName>ppt_x</p:attrName>
                                        </p:attrNameLst>
                                      </p:cBhvr>
                                      <p:tavLst>
                                        <p:tav tm="0">
                                          <p:val>
                                            <p:strVal val="0-#ppt_w/2"/>
                                          </p:val>
                                        </p:tav>
                                        <p:tav tm="100000">
                                          <p:val>
                                            <p:strVal val="#ppt_x"/>
                                          </p:val>
                                        </p:tav>
                                      </p:tavLst>
                                    </p:anim>
                                    <p:anim calcmode="lin" valueType="num">
                                      <p:cBhvr additive="base">
                                        <p:cTn id="36" dur="500" fill="hold"/>
                                        <p:tgtEl>
                                          <p:spTgt spid="67077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670766"/>
                                        </p:tgtEl>
                                        <p:attrNameLst>
                                          <p:attrName>style.visibility</p:attrName>
                                        </p:attrNameLst>
                                      </p:cBhvr>
                                      <p:to>
                                        <p:strVal val="visible"/>
                                      </p:to>
                                    </p:set>
                                    <p:anim calcmode="lin" valueType="num">
                                      <p:cBhvr additive="base">
                                        <p:cTn id="41" dur="500" fill="hold"/>
                                        <p:tgtEl>
                                          <p:spTgt spid="670766"/>
                                        </p:tgtEl>
                                        <p:attrNameLst>
                                          <p:attrName>ppt_x</p:attrName>
                                        </p:attrNameLst>
                                      </p:cBhvr>
                                      <p:tavLst>
                                        <p:tav tm="0">
                                          <p:val>
                                            <p:strVal val="0-#ppt_w/2"/>
                                          </p:val>
                                        </p:tav>
                                        <p:tav tm="100000">
                                          <p:val>
                                            <p:strVal val="#ppt_x"/>
                                          </p:val>
                                        </p:tav>
                                      </p:tavLst>
                                    </p:anim>
                                    <p:anim calcmode="lin" valueType="num">
                                      <p:cBhvr additive="base">
                                        <p:cTn id="42" dur="500" fill="hold"/>
                                        <p:tgtEl>
                                          <p:spTgt spid="67076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670780"/>
                                        </p:tgtEl>
                                        <p:attrNameLst>
                                          <p:attrName>style.visibility</p:attrName>
                                        </p:attrNameLst>
                                      </p:cBhvr>
                                      <p:to>
                                        <p:strVal val="visible"/>
                                      </p:to>
                                    </p:set>
                                    <p:anim calcmode="lin" valueType="num">
                                      <p:cBhvr additive="base">
                                        <p:cTn id="47" dur="500" fill="hold"/>
                                        <p:tgtEl>
                                          <p:spTgt spid="670780"/>
                                        </p:tgtEl>
                                        <p:attrNameLst>
                                          <p:attrName>ppt_x</p:attrName>
                                        </p:attrNameLst>
                                      </p:cBhvr>
                                      <p:tavLst>
                                        <p:tav tm="0">
                                          <p:val>
                                            <p:strVal val="0-#ppt_w/2"/>
                                          </p:val>
                                        </p:tav>
                                        <p:tav tm="100000">
                                          <p:val>
                                            <p:strVal val="#ppt_x"/>
                                          </p:val>
                                        </p:tav>
                                      </p:tavLst>
                                    </p:anim>
                                    <p:anim calcmode="lin" valueType="num">
                                      <p:cBhvr additive="base">
                                        <p:cTn id="48" dur="500" fill="hold"/>
                                        <p:tgtEl>
                                          <p:spTgt spid="670780"/>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0-#ppt_w/2"/>
                                          </p:val>
                                        </p:tav>
                                        <p:tav tm="100000">
                                          <p:val>
                                            <p:strVal val="#ppt_x"/>
                                          </p:val>
                                        </p:tav>
                                      </p:tavLst>
                                    </p:anim>
                                    <p:anim calcmode="lin" valueType="num">
                                      <p:cBhvr additive="base">
                                        <p:cTn id="5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670761" grpId="0" animBg="1"/>
      <p:bldP spid="670766" grpId="0" animBg="1"/>
      <p:bldP spid="670778" grpId="0" animBg="1"/>
      <p:bldP spid="670780"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0"/>
            <a:ext cx="8458200" cy="1143000"/>
          </a:xfrm>
        </p:spPr>
        <p:txBody>
          <a:bodyPr/>
          <a:lstStyle/>
          <a:p>
            <a:pPr eaLnBrk="1" hangingPunct="1"/>
            <a:r>
              <a:rPr lang="en-US" altLang="en-US" dirty="0"/>
              <a:t>Iterative Algorithms </a:t>
            </a:r>
            <a:br>
              <a:rPr lang="en-US" altLang="en-US" dirty="0"/>
            </a:br>
            <a:r>
              <a:rPr lang="en-US" altLang="en-US" dirty="0"/>
              <a:t>Loop Invariants </a:t>
            </a:r>
          </a:p>
        </p:txBody>
      </p:sp>
      <p:grpSp>
        <p:nvGrpSpPr>
          <p:cNvPr id="52227" name="Group 3"/>
          <p:cNvGrpSpPr>
            <a:grpSpLocks/>
          </p:cNvGrpSpPr>
          <p:nvPr/>
        </p:nvGrpSpPr>
        <p:grpSpPr bwMode="auto">
          <a:xfrm>
            <a:off x="6324600" y="2257425"/>
            <a:ext cx="2514600" cy="2381250"/>
            <a:chOff x="-144" y="1129"/>
            <a:chExt cx="3264" cy="3191"/>
          </a:xfrm>
        </p:grpSpPr>
        <p:grpSp>
          <p:nvGrpSpPr>
            <p:cNvPr id="52253" name="Group 4"/>
            <p:cNvGrpSpPr>
              <a:grpSpLocks noChangeAspect="1"/>
            </p:cNvGrpSpPr>
            <p:nvPr/>
          </p:nvGrpSpPr>
          <p:grpSpPr bwMode="auto">
            <a:xfrm>
              <a:off x="336" y="2447"/>
              <a:ext cx="1814" cy="1873"/>
              <a:chOff x="384" y="816"/>
              <a:chExt cx="2947" cy="3043"/>
            </a:xfrm>
          </p:grpSpPr>
          <p:sp>
            <p:nvSpPr>
              <p:cNvPr id="52323" name="Oval 5" descr="Stationery"/>
              <p:cNvSpPr>
                <a:spLocks noChangeAspect="1" noChangeArrowheads="1"/>
              </p:cNvSpPr>
              <p:nvPr/>
            </p:nvSpPr>
            <p:spPr bwMode="auto">
              <a:xfrm>
                <a:off x="384" y="912"/>
                <a:ext cx="2947" cy="2947"/>
              </a:xfrm>
              <a:prstGeom prst="ellipse">
                <a:avLst/>
              </a:prstGeom>
              <a:blipFill dpi="0" rotWithShape="0">
                <a:blip r:embed="rId3"/>
                <a:srcRect/>
                <a:tile tx="0" ty="0" sx="100000" sy="100000" flip="none" algn="tl"/>
              </a:blip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en-US" altLang="en-US" sz="2400"/>
              </a:p>
            </p:txBody>
          </p:sp>
          <p:sp useBgFill="1">
            <p:nvSpPr>
              <p:cNvPr id="52324" name="Oval 6"/>
              <p:cNvSpPr>
                <a:spLocks noChangeAspect="1" noChangeArrowheads="1"/>
              </p:cNvSpPr>
              <p:nvPr/>
            </p:nvSpPr>
            <p:spPr bwMode="auto">
              <a:xfrm>
                <a:off x="610" y="1138"/>
                <a:ext cx="2494" cy="2494"/>
              </a:xfrm>
              <a:prstGeom prst="ellipse">
                <a:avLst/>
              </a:prstGeom>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en-US" altLang="en-US" sz="2400"/>
              </a:p>
            </p:txBody>
          </p:sp>
          <p:sp>
            <p:nvSpPr>
              <p:cNvPr id="52325" name="Freeform 7" descr="Green marble"/>
              <p:cNvSpPr>
                <a:spLocks noChangeAspect="1"/>
              </p:cNvSpPr>
              <p:nvPr/>
            </p:nvSpPr>
            <p:spPr bwMode="auto">
              <a:xfrm rot="2360341">
                <a:off x="1632" y="816"/>
                <a:ext cx="445" cy="491"/>
              </a:xfrm>
              <a:custGeom>
                <a:avLst/>
                <a:gdLst>
                  <a:gd name="T0" fmla="*/ 0 w 2280"/>
                  <a:gd name="T1" fmla="*/ 0 h 1785"/>
                  <a:gd name="T2" fmla="*/ 0 w 2280"/>
                  <a:gd name="T3" fmla="*/ 0 h 1785"/>
                  <a:gd name="T4" fmla="*/ 0 w 2280"/>
                  <a:gd name="T5" fmla="*/ 0 h 1785"/>
                  <a:gd name="T6" fmla="*/ 0 w 2280"/>
                  <a:gd name="T7" fmla="*/ 0 h 1785"/>
                  <a:gd name="T8" fmla="*/ 0 w 2280"/>
                  <a:gd name="T9" fmla="*/ 0 h 1785"/>
                  <a:gd name="T10" fmla="*/ 0 w 2280"/>
                  <a:gd name="T11" fmla="*/ 0 h 1785"/>
                  <a:gd name="T12" fmla="*/ 0 w 2280"/>
                  <a:gd name="T13" fmla="*/ 0 h 1785"/>
                  <a:gd name="T14" fmla="*/ 0 w 2280"/>
                  <a:gd name="T15" fmla="*/ 0 h 1785"/>
                  <a:gd name="T16" fmla="*/ 0 w 2280"/>
                  <a:gd name="T17" fmla="*/ 0 h 1785"/>
                  <a:gd name="T18" fmla="*/ 0 w 2280"/>
                  <a:gd name="T19" fmla="*/ 0 h 1785"/>
                  <a:gd name="T20" fmla="*/ 0 w 2280"/>
                  <a:gd name="T21" fmla="*/ 0 h 1785"/>
                  <a:gd name="T22" fmla="*/ 0 w 2280"/>
                  <a:gd name="T23" fmla="*/ 0 h 17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0"/>
                  <a:gd name="T37" fmla="*/ 0 h 1785"/>
                  <a:gd name="T38" fmla="*/ 2280 w 2280"/>
                  <a:gd name="T39" fmla="*/ 1785 h 17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80" h="1785">
                    <a:moveTo>
                      <a:pt x="748" y="30"/>
                    </a:moveTo>
                    <a:cubicBezTo>
                      <a:pt x="881" y="60"/>
                      <a:pt x="985" y="267"/>
                      <a:pt x="1224" y="305"/>
                    </a:cubicBezTo>
                    <a:cubicBezTo>
                      <a:pt x="1463" y="343"/>
                      <a:pt x="2088" y="121"/>
                      <a:pt x="2184" y="257"/>
                    </a:cubicBezTo>
                    <a:cubicBezTo>
                      <a:pt x="2280" y="393"/>
                      <a:pt x="1873" y="945"/>
                      <a:pt x="1800" y="1121"/>
                    </a:cubicBezTo>
                    <a:cubicBezTo>
                      <a:pt x="1727" y="1297"/>
                      <a:pt x="1757" y="1253"/>
                      <a:pt x="1743" y="1313"/>
                    </a:cubicBezTo>
                    <a:cubicBezTo>
                      <a:pt x="1729" y="1373"/>
                      <a:pt x="1747" y="1440"/>
                      <a:pt x="1717" y="1479"/>
                    </a:cubicBezTo>
                    <a:cubicBezTo>
                      <a:pt x="1687" y="1518"/>
                      <a:pt x="1634" y="1537"/>
                      <a:pt x="1560" y="1549"/>
                    </a:cubicBezTo>
                    <a:cubicBezTo>
                      <a:pt x="1486" y="1561"/>
                      <a:pt x="1504" y="1536"/>
                      <a:pt x="1272" y="1553"/>
                    </a:cubicBezTo>
                    <a:cubicBezTo>
                      <a:pt x="1040" y="1570"/>
                      <a:pt x="336" y="1785"/>
                      <a:pt x="168" y="1649"/>
                    </a:cubicBezTo>
                    <a:cubicBezTo>
                      <a:pt x="0" y="1513"/>
                      <a:pt x="221" y="991"/>
                      <a:pt x="264" y="737"/>
                    </a:cubicBezTo>
                    <a:cubicBezTo>
                      <a:pt x="307" y="483"/>
                      <a:pt x="344" y="244"/>
                      <a:pt x="425" y="126"/>
                    </a:cubicBezTo>
                    <a:cubicBezTo>
                      <a:pt x="506" y="8"/>
                      <a:pt x="615" y="0"/>
                      <a:pt x="748" y="30"/>
                    </a:cubicBez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grpSp>
        <p:grpSp>
          <p:nvGrpSpPr>
            <p:cNvPr id="52254" name="Group 8"/>
            <p:cNvGrpSpPr>
              <a:grpSpLocks noChangeAspect="1"/>
            </p:cNvGrpSpPr>
            <p:nvPr/>
          </p:nvGrpSpPr>
          <p:grpSpPr bwMode="auto">
            <a:xfrm>
              <a:off x="1329" y="1989"/>
              <a:ext cx="647" cy="603"/>
              <a:chOff x="2836" y="2439"/>
              <a:chExt cx="1451" cy="1352"/>
            </a:xfrm>
          </p:grpSpPr>
          <p:sp>
            <p:nvSpPr>
              <p:cNvPr id="52317" name="Freeform 9"/>
              <p:cNvSpPr>
                <a:spLocks noChangeAspect="1"/>
              </p:cNvSpPr>
              <p:nvPr/>
            </p:nvSpPr>
            <p:spPr bwMode="auto">
              <a:xfrm>
                <a:off x="3551" y="2439"/>
                <a:ext cx="406" cy="277"/>
              </a:xfrm>
              <a:custGeom>
                <a:avLst/>
                <a:gdLst>
                  <a:gd name="T0" fmla="*/ 360 w 406"/>
                  <a:gd name="T1" fmla="*/ 13 h 277"/>
                  <a:gd name="T2" fmla="*/ 319 w 406"/>
                  <a:gd name="T3" fmla="*/ 4 h 277"/>
                  <a:gd name="T4" fmla="*/ 256 w 406"/>
                  <a:gd name="T5" fmla="*/ 4 h 277"/>
                  <a:gd name="T6" fmla="*/ 215 w 406"/>
                  <a:gd name="T7" fmla="*/ 22 h 277"/>
                  <a:gd name="T8" fmla="*/ 193 w 406"/>
                  <a:gd name="T9" fmla="*/ 40 h 277"/>
                  <a:gd name="T10" fmla="*/ 147 w 406"/>
                  <a:gd name="T11" fmla="*/ 96 h 277"/>
                  <a:gd name="T12" fmla="*/ 130 w 406"/>
                  <a:gd name="T13" fmla="*/ 118 h 277"/>
                  <a:gd name="T14" fmla="*/ 121 w 406"/>
                  <a:gd name="T15" fmla="*/ 121 h 277"/>
                  <a:gd name="T16" fmla="*/ 97 w 406"/>
                  <a:gd name="T17" fmla="*/ 127 h 277"/>
                  <a:gd name="T18" fmla="*/ 95 w 406"/>
                  <a:gd name="T19" fmla="*/ 127 h 277"/>
                  <a:gd name="T20" fmla="*/ 73 w 406"/>
                  <a:gd name="T21" fmla="*/ 128 h 277"/>
                  <a:gd name="T22" fmla="*/ 62 w 406"/>
                  <a:gd name="T23" fmla="*/ 128 h 277"/>
                  <a:gd name="T24" fmla="*/ 39 w 406"/>
                  <a:gd name="T25" fmla="*/ 127 h 277"/>
                  <a:gd name="T26" fmla="*/ 18 w 406"/>
                  <a:gd name="T27" fmla="*/ 132 h 277"/>
                  <a:gd name="T28" fmla="*/ 4 w 406"/>
                  <a:gd name="T29" fmla="*/ 143 h 277"/>
                  <a:gd name="T30" fmla="*/ 0 w 406"/>
                  <a:gd name="T31" fmla="*/ 155 h 277"/>
                  <a:gd name="T32" fmla="*/ 4 w 406"/>
                  <a:gd name="T33" fmla="*/ 172 h 277"/>
                  <a:gd name="T34" fmla="*/ 11 w 406"/>
                  <a:gd name="T35" fmla="*/ 178 h 277"/>
                  <a:gd name="T36" fmla="*/ 39 w 406"/>
                  <a:gd name="T37" fmla="*/ 183 h 277"/>
                  <a:gd name="T38" fmla="*/ 41 w 406"/>
                  <a:gd name="T39" fmla="*/ 183 h 277"/>
                  <a:gd name="T40" fmla="*/ 72 w 406"/>
                  <a:gd name="T41" fmla="*/ 183 h 277"/>
                  <a:gd name="T42" fmla="*/ 97 w 406"/>
                  <a:gd name="T43" fmla="*/ 176 h 277"/>
                  <a:gd name="T44" fmla="*/ 119 w 406"/>
                  <a:gd name="T45" fmla="*/ 169 h 277"/>
                  <a:gd name="T46" fmla="*/ 128 w 406"/>
                  <a:gd name="T47" fmla="*/ 182 h 277"/>
                  <a:gd name="T48" fmla="*/ 130 w 406"/>
                  <a:gd name="T49" fmla="*/ 218 h 277"/>
                  <a:gd name="T50" fmla="*/ 134 w 406"/>
                  <a:gd name="T51" fmla="*/ 231 h 277"/>
                  <a:gd name="T52" fmla="*/ 146 w 406"/>
                  <a:gd name="T53" fmla="*/ 252 h 277"/>
                  <a:gd name="T54" fmla="*/ 161 w 406"/>
                  <a:gd name="T55" fmla="*/ 264 h 277"/>
                  <a:gd name="T56" fmla="*/ 181 w 406"/>
                  <a:gd name="T57" fmla="*/ 272 h 277"/>
                  <a:gd name="T58" fmla="*/ 221 w 406"/>
                  <a:gd name="T59" fmla="*/ 277 h 277"/>
                  <a:gd name="T60" fmla="*/ 250 w 406"/>
                  <a:gd name="T61" fmla="*/ 273 h 277"/>
                  <a:gd name="T62" fmla="*/ 279 w 406"/>
                  <a:gd name="T63" fmla="*/ 264 h 277"/>
                  <a:gd name="T64" fmla="*/ 298 w 406"/>
                  <a:gd name="T65" fmla="*/ 254 h 277"/>
                  <a:gd name="T66" fmla="*/ 324 w 406"/>
                  <a:gd name="T67" fmla="*/ 235 h 277"/>
                  <a:gd name="T68" fmla="*/ 333 w 406"/>
                  <a:gd name="T69" fmla="*/ 226 h 277"/>
                  <a:gd name="T70" fmla="*/ 342 w 406"/>
                  <a:gd name="T71" fmla="*/ 217 h 277"/>
                  <a:gd name="T72" fmla="*/ 365 w 406"/>
                  <a:gd name="T73" fmla="*/ 187 h 277"/>
                  <a:gd name="T74" fmla="*/ 388 w 406"/>
                  <a:gd name="T75" fmla="*/ 154 h 277"/>
                  <a:gd name="T76" fmla="*/ 395 w 406"/>
                  <a:gd name="T77" fmla="*/ 142 h 277"/>
                  <a:gd name="T78" fmla="*/ 403 w 406"/>
                  <a:gd name="T79" fmla="*/ 116 h 277"/>
                  <a:gd name="T80" fmla="*/ 406 w 406"/>
                  <a:gd name="T81" fmla="*/ 98 h 277"/>
                  <a:gd name="T82" fmla="*/ 406 w 406"/>
                  <a:gd name="T83" fmla="*/ 89 h 277"/>
                  <a:gd name="T84" fmla="*/ 400 w 406"/>
                  <a:gd name="T85" fmla="*/ 57 h 277"/>
                  <a:gd name="T86" fmla="*/ 384 w 406"/>
                  <a:gd name="T87" fmla="*/ 31 h 2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6"/>
                  <a:gd name="T133" fmla="*/ 0 h 277"/>
                  <a:gd name="T134" fmla="*/ 406 w 406"/>
                  <a:gd name="T135" fmla="*/ 277 h 2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6" h="277">
                    <a:moveTo>
                      <a:pt x="368" y="17"/>
                    </a:moveTo>
                    <a:lnTo>
                      <a:pt x="364" y="15"/>
                    </a:lnTo>
                    <a:lnTo>
                      <a:pt x="360" y="13"/>
                    </a:lnTo>
                    <a:lnTo>
                      <a:pt x="356" y="11"/>
                    </a:lnTo>
                    <a:lnTo>
                      <a:pt x="352" y="10"/>
                    </a:lnTo>
                    <a:lnTo>
                      <a:pt x="319" y="4"/>
                    </a:lnTo>
                    <a:lnTo>
                      <a:pt x="286" y="0"/>
                    </a:lnTo>
                    <a:lnTo>
                      <a:pt x="270" y="2"/>
                    </a:lnTo>
                    <a:lnTo>
                      <a:pt x="256" y="4"/>
                    </a:lnTo>
                    <a:lnTo>
                      <a:pt x="242" y="9"/>
                    </a:lnTo>
                    <a:lnTo>
                      <a:pt x="228" y="15"/>
                    </a:lnTo>
                    <a:lnTo>
                      <a:pt x="215" y="22"/>
                    </a:lnTo>
                    <a:lnTo>
                      <a:pt x="204" y="31"/>
                    </a:lnTo>
                    <a:lnTo>
                      <a:pt x="198" y="35"/>
                    </a:lnTo>
                    <a:lnTo>
                      <a:pt x="193" y="40"/>
                    </a:lnTo>
                    <a:lnTo>
                      <a:pt x="182" y="51"/>
                    </a:lnTo>
                    <a:lnTo>
                      <a:pt x="165" y="73"/>
                    </a:lnTo>
                    <a:lnTo>
                      <a:pt x="147" y="96"/>
                    </a:lnTo>
                    <a:lnTo>
                      <a:pt x="140" y="106"/>
                    </a:lnTo>
                    <a:lnTo>
                      <a:pt x="136" y="116"/>
                    </a:lnTo>
                    <a:lnTo>
                      <a:pt x="130" y="118"/>
                    </a:lnTo>
                    <a:lnTo>
                      <a:pt x="125" y="120"/>
                    </a:lnTo>
                    <a:lnTo>
                      <a:pt x="123" y="121"/>
                    </a:lnTo>
                    <a:lnTo>
                      <a:pt x="121" y="121"/>
                    </a:lnTo>
                    <a:lnTo>
                      <a:pt x="111" y="124"/>
                    </a:lnTo>
                    <a:lnTo>
                      <a:pt x="102" y="126"/>
                    </a:lnTo>
                    <a:lnTo>
                      <a:pt x="97" y="127"/>
                    </a:lnTo>
                    <a:lnTo>
                      <a:pt x="95" y="127"/>
                    </a:lnTo>
                    <a:lnTo>
                      <a:pt x="92" y="128"/>
                    </a:lnTo>
                    <a:lnTo>
                      <a:pt x="82" y="128"/>
                    </a:lnTo>
                    <a:lnTo>
                      <a:pt x="73" y="128"/>
                    </a:lnTo>
                    <a:lnTo>
                      <a:pt x="70" y="128"/>
                    </a:lnTo>
                    <a:lnTo>
                      <a:pt x="67" y="128"/>
                    </a:lnTo>
                    <a:lnTo>
                      <a:pt x="62" y="128"/>
                    </a:lnTo>
                    <a:lnTo>
                      <a:pt x="53" y="128"/>
                    </a:lnTo>
                    <a:lnTo>
                      <a:pt x="46" y="127"/>
                    </a:lnTo>
                    <a:lnTo>
                      <a:pt x="39" y="127"/>
                    </a:lnTo>
                    <a:lnTo>
                      <a:pt x="32" y="128"/>
                    </a:lnTo>
                    <a:lnTo>
                      <a:pt x="26" y="129"/>
                    </a:lnTo>
                    <a:lnTo>
                      <a:pt x="18" y="132"/>
                    </a:lnTo>
                    <a:lnTo>
                      <a:pt x="12" y="135"/>
                    </a:lnTo>
                    <a:lnTo>
                      <a:pt x="7" y="139"/>
                    </a:lnTo>
                    <a:lnTo>
                      <a:pt x="4" y="143"/>
                    </a:lnTo>
                    <a:lnTo>
                      <a:pt x="1" y="148"/>
                    </a:lnTo>
                    <a:lnTo>
                      <a:pt x="0" y="151"/>
                    </a:lnTo>
                    <a:lnTo>
                      <a:pt x="0" y="155"/>
                    </a:lnTo>
                    <a:lnTo>
                      <a:pt x="1" y="161"/>
                    </a:lnTo>
                    <a:lnTo>
                      <a:pt x="3" y="169"/>
                    </a:lnTo>
                    <a:lnTo>
                      <a:pt x="4" y="172"/>
                    </a:lnTo>
                    <a:lnTo>
                      <a:pt x="5" y="175"/>
                    </a:lnTo>
                    <a:lnTo>
                      <a:pt x="8" y="176"/>
                    </a:lnTo>
                    <a:lnTo>
                      <a:pt x="11" y="178"/>
                    </a:lnTo>
                    <a:lnTo>
                      <a:pt x="23" y="182"/>
                    </a:lnTo>
                    <a:lnTo>
                      <a:pt x="35" y="183"/>
                    </a:lnTo>
                    <a:lnTo>
                      <a:pt x="39" y="183"/>
                    </a:lnTo>
                    <a:lnTo>
                      <a:pt x="40" y="183"/>
                    </a:lnTo>
                    <a:lnTo>
                      <a:pt x="41" y="183"/>
                    </a:lnTo>
                    <a:lnTo>
                      <a:pt x="47" y="184"/>
                    </a:lnTo>
                    <a:lnTo>
                      <a:pt x="60" y="184"/>
                    </a:lnTo>
                    <a:lnTo>
                      <a:pt x="72" y="183"/>
                    </a:lnTo>
                    <a:lnTo>
                      <a:pt x="85" y="181"/>
                    </a:lnTo>
                    <a:lnTo>
                      <a:pt x="90" y="178"/>
                    </a:lnTo>
                    <a:lnTo>
                      <a:pt x="97" y="176"/>
                    </a:lnTo>
                    <a:lnTo>
                      <a:pt x="109" y="172"/>
                    </a:lnTo>
                    <a:lnTo>
                      <a:pt x="115" y="169"/>
                    </a:lnTo>
                    <a:lnTo>
                      <a:pt x="119" y="169"/>
                    </a:lnTo>
                    <a:lnTo>
                      <a:pt x="129" y="170"/>
                    </a:lnTo>
                    <a:lnTo>
                      <a:pt x="128" y="176"/>
                    </a:lnTo>
                    <a:lnTo>
                      <a:pt x="128" y="182"/>
                    </a:lnTo>
                    <a:lnTo>
                      <a:pt x="128" y="193"/>
                    </a:lnTo>
                    <a:lnTo>
                      <a:pt x="129" y="205"/>
                    </a:lnTo>
                    <a:lnTo>
                      <a:pt x="130" y="218"/>
                    </a:lnTo>
                    <a:lnTo>
                      <a:pt x="130" y="222"/>
                    </a:lnTo>
                    <a:lnTo>
                      <a:pt x="132" y="227"/>
                    </a:lnTo>
                    <a:lnTo>
                      <a:pt x="134" y="231"/>
                    </a:lnTo>
                    <a:lnTo>
                      <a:pt x="136" y="237"/>
                    </a:lnTo>
                    <a:lnTo>
                      <a:pt x="140" y="245"/>
                    </a:lnTo>
                    <a:lnTo>
                      <a:pt x="146" y="252"/>
                    </a:lnTo>
                    <a:lnTo>
                      <a:pt x="153" y="259"/>
                    </a:lnTo>
                    <a:lnTo>
                      <a:pt x="157" y="261"/>
                    </a:lnTo>
                    <a:lnTo>
                      <a:pt x="161" y="264"/>
                    </a:lnTo>
                    <a:lnTo>
                      <a:pt x="165" y="266"/>
                    </a:lnTo>
                    <a:lnTo>
                      <a:pt x="170" y="268"/>
                    </a:lnTo>
                    <a:lnTo>
                      <a:pt x="181" y="272"/>
                    </a:lnTo>
                    <a:lnTo>
                      <a:pt x="194" y="274"/>
                    </a:lnTo>
                    <a:lnTo>
                      <a:pt x="208" y="276"/>
                    </a:lnTo>
                    <a:lnTo>
                      <a:pt x="221" y="277"/>
                    </a:lnTo>
                    <a:lnTo>
                      <a:pt x="235" y="276"/>
                    </a:lnTo>
                    <a:lnTo>
                      <a:pt x="243" y="275"/>
                    </a:lnTo>
                    <a:lnTo>
                      <a:pt x="250" y="273"/>
                    </a:lnTo>
                    <a:lnTo>
                      <a:pt x="257" y="272"/>
                    </a:lnTo>
                    <a:lnTo>
                      <a:pt x="265" y="270"/>
                    </a:lnTo>
                    <a:lnTo>
                      <a:pt x="279" y="264"/>
                    </a:lnTo>
                    <a:lnTo>
                      <a:pt x="293" y="258"/>
                    </a:lnTo>
                    <a:lnTo>
                      <a:pt x="296" y="256"/>
                    </a:lnTo>
                    <a:lnTo>
                      <a:pt x="298" y="254"/>
                    </a:lnTo>
                    <a:lnTo>
                      <a:pt x="304" y="251"/>
                    </a:lnTo>
                    <a:lnTo>
                      <a:pt x="314" y="243"/>
                    </a:lnTo>
                    <a:lnTo>
                      <a:pt x="324" y="235"/>
                    </a:lnTo>
                    <a:lnTo>
                      <a:pt x="326" y="232"/>
                    </a:lnTo>
                    <a:lnTo>
                      <a:pt x="328" y="231"/>
                    </a:lnTo>
                    <a:lnTo>
                      <a:pt x="333" y="226"/>
                    </a:lnTo>
                    <a:lnTo>
                      <a:pt x="338" y="221"/>
                    </a:lnTo>
                    <a:lnTo>
                      <a:pt x="340" y="219"/>
                    </a:lnTo>
                    <a:lnTo>
                      <a:pt x="342" y="217"/>
                    </a:lnTo>
                    <a:lnTo>
                      <a:pt x="350" y="207"/>
                    </a:lnTo>
                    <a:lnTo>
                      <a:pt x="358" y="197"/>
                    </a:lnTo>
                    <a:lnTo>
                      <a:pt x="365" y="187"/>
                    </a:lnTo>
                    <a:lnTo>
                      <a:pt x="375" y="171"/>
                    </a:lnTo>
                    <a:lnTo>
                      <a:pt x="385" y="158"/>
                    </a:lnTo>
                    <a:lnTo>
                      <a:pt x="388" y="154"/>
                    </a:lnTo>
                    <a:lnTo>
                      <a:pt x="389" y="152"/>
                    </a:lnTo>
                    <a:lnTo>
                      <a:pt x="390" y="150"/>
                    </a:lnTo>
                    <a:lnTo>
                      <a:pt x="395" y="142"/>
                    </a:lnTo>
                    <a:lnTo>
                      <a:pt x="398" y="134"/>
                    </a:lnTo>
                    <a:lnTo>
                      <a:pt x="402" y="126"/>
                    </a:lnTo>
                    <a:lnTo>
                      <a:pt x="403" y="116"/>
                    </a:lnTo>
                    <a:lnTo>
                      <a:pt x="405" y="107"/>
                    </a:lnTo>
                    <a:lnTo>
                      <a:pt x="405" y="103"/>
                    </a:lnTo>
                    <a:lnTo>
                      <a:pt x="406" y="98"/>
                    </a:lnTo>
                    <a:lnTo>
                      <a:pt x="406" y="93"/>
                    </a:lnTo>
                    <a:lnTo>
                      <a:pt x="406" y="91"/>
                    </a:lnTo>
                    <a:lnTo>
                      <a:pt x="406" y="89"/>
                    </a:lnTo>
                    <a:lnTo>
                      <a:pt x="405" y="77"/>
                    </a:lnTo>
                    <a:lnTo>
                      <a:pt x="403" y="67"/>
                    </a:lnTo>
                    <a:lnTo>
                      <a:pt x="400" y="57"/>
                    </a:lnTo>
                    <a:lnTo>
                      <a:pt x="396" y="48"/>
                    </a:lnTo>
                    <a:lnTo>
                      <a:pt x="390" y="39"/>
                    </a:lnTo>
                    <a:lnTo>
                      <a:pt x="384" y="31"/>
                    </a:lnTo>
                    <a:lnTo>
                      <a:pt x="376" y="24"/>
                    </a:lnTo>
                    <a:lnTo>
                      <a:pt x="368" y="1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18" name="Freeform 10"/>
              <p:cNvSpPr>
                <a:spLocks noChangeAspect="1"/>
              </p:cNvSpPr>
              <p:nvPr/>
            </p:nvSpPr>
            <p:spPr bwMode="auto">
              <a:xfrm>
                <a:off x="3450" y="2729"/>
                <a:ext cx="368" cy="512"/>
              </a:xfrm>
              <a:custGeom>
                <a:avLst/>
                <a:gdLst>
                  <a:gd name="T0" fmla="*/ 188 w 368"/>
                  <a:gd name="T1" fmla="*/ 19 h 512"/>
                  <a:gd name="T2" fmla="*/ 161 w 368"/>
                  <a:gd name="T3" fmla="*/ 38 h 512"/>
                  <a:gd name="T4" fmla="*/ 96 w 368"/>
                  <a:gd name="T5" fmla="*/ 104 h 512"/>
                  <a:gd name="T6" fmla="*/ 63 w 368"/>
                  <a:gd name="T7" fmla="*/ 150 h 512"/>
                  <a:gd name="T8" fmla="*/ 43 w 368"/>
                  <a:gd name="T9" fmla="*/ 189 h 512"/>
                  <a:gd name="T10" fmla="*/ 39 w 368"/>
                  <a:gd name="T11" fmla="*/ 203 h 512"/>
                  <a:gd name="T12" fmla="*/ 16 w 368"/>
                  <a:gd name="T13" fmla="*/ 271 h 512"/>
                  <a:gd name="T14" fmla="*/ 14 w 368"/>
                  <a:gd name="T15" fmla="*/ 282 h 512"/>
                  <a:gd name="T16" fmla="*/ 2 w 368"/>
                  <a:gd name="T17" fmla="*/ 337 h 512"/>
                  <a:gd name="T18" fmla="*/ 0 w 368"/>
                  <a:gd name="T19" fmla="*/ 398 h 512"/>
                  <a:gd name="T20" fmla="*/ 3 w 368"/>
                  <a:gd name="T21" fmla="*/ 418 h 512"/>
                  <a:gd name="T22" fmla="*/ 16 w 368"/>
                  <a:gd name="T23" fmla="*/ 456 h 512"/>
                  <a:gd name="T24" fmla="*/ 31 w 368"/>
                  <a:gd name="T25" fmla="*/ 477 h 512"/>
                  <a:gd name="T26" fmla="*/ 51 w 368"/>
                  <a:gd name="T27" fmla="*/ 497 h 512"/>
                  <a:gd name="T28" fmla="*/ 83 w 368"/>
                  <a:gd name="T29" fmla="*/ 509 h 512"/>
                  <a:gd name="T30" fmla="*/ 117 w 368"/>
                  <a:gd name="T31" fmla="*/ 512 h 512"/>
                  <a:gd name="T32" fmla="*/ 146 w 368"/>
                  <a:gd name="T33" fmla="*/ 507 h 512"/>
                  <a:gd name="T34" fmla="*/ 154 w 368"/>
                  <a:gd name="T35" fmla="*/ 504 h 512"/>
                  <a:gd name="T36" fmla="*/ 167 w 368"/>
                  <a:gd name="T37" fmla="*/ 498 h 512"/>
                  <a:gd name="T38" fmla="*/ 178 w 368"/>
                  <a:gd name="T39" fmla="*/ 491 h 512"/>
                  <a:gd name="T40" fmla="*/ 183 w 368"/>
                  <a:gd name="T41" fmla="*/ 488 h 512"/>
                  <a:gd name="T42" fmla="*/ 197 w 368"/>
                  <a:gd name="T43" fmla="*/ 475 h 512"/>
                  <a:gd name="T44" fmla="*/ 206 w 368"/>
                  <a:gd name="T45" fmla="*/ 464 h 512"/>
                  <a:gd name="T46" fmla="*/ 209 w 368"/>
                  <a:gd name="T47" fmla="*/ 461 h 512"/>
                  <a:gd name="T48" fmla="*/ 211 w 368"/>
                  <a:gd name="T49" fmla="*/ 456 h 512"/>
                  <a:gd name="T50" fmla="*/ 218 w 368"/>
                  <a:gd name="T51" fmla="*/ 445 h 512"/>
                  <a:gd name="T52" fmla="*/ 227 w 368"/>
                  <a:gd name="T53" fmla="*/ 423 h 512"/>
                  <a:gd name="T54" fmla="*/ 231 w 368"/>
                  <a:gd name="T55" fmla="*/ 406 h 512"/>
                  <a:gd name="T56" fmla="*/ 230 w 368"/>
                  <a:gd name="T57" fmla="*/ 379 h 512"/>
                  <a:gd name="T58" fmla="*/ 227 w 368"/>
                  <a:gd name="T59" fmla="*/ 359 h 512"/>
                  <a:gd name="T60" fmla="*/ 220 w 368"/>
                  <a:gd name="T61" fmla="*/ 342 h 512"/>
                  <a:gd name="T62" fmla="*/ 216 w 368"/>
                  <a:gd name="T63" fmla="*/ 319 h 512"/>
                  <a:gd name="T64" fmla="*/ 218 w 368"/>
                  <a:gd name="T65" fmla="*/ 297 h 512"/>
                  <a:gd name="T66" fmla="*/ 229 w 368"/>
                  <a:gd name="T67" fmla="*/ 270 h 512"/>
                  <a:gd name="T68" fmla="*/ 251 w 368"/>
                  <a:gd name="T69" fmla="*/ 248 h 512"/>
                  <a:gd name="T70" fmla="*/ 278 w 368"/>
                  <a:gd name="T71" fmla="*/ 233 h 512"/>
                  <a:gd name="T72" fmla="*/ 301 w 368"/>
                  <a:gd name="T73" fmla="*/ 216 h 512"/>
                  <a:gd name="T74" fmla="*/ 315 w 368"/>
                  <a:gd name="T75" fmla="*/ 203 h 512"/>
                  <a:gd name="T76" fmla="*/ 325 w 368"/>
                  <a:gd name="T77" fmla="*/ 192 h 512"/>
                  <a:gd name="T78" fmla="*/ 334 w 368"/>
                  <a:gd name="T79" fmla="*/ 182 h 512"/>
                  <a:gd name="T80" fmla="*/ 345 w 368"/>
                  <a:gd name="T81" fmla="*/ 166 h 512"/>
                  <a:gd name="T82" fmla="*/ 354 w 368"/>
                  <a:gd name="T83" fmla="*/ 148 h 512"/>
                  <a:gd name="T84" fmla="*/ 366 w 368"/>
                  <a:gd name="T85" fmla="*/ 119 h 512"/>
                  <a:gd name="T86" fmla="*/ 368 w 368"/>
                  <a:gd name="T87" fmla="*/ 88 h 512"/>
                  <a:gd name="T88" fmla="*/ 362 w 368"/>
                  <a:gd name="T89" fmla="*/ 60 h 512"/>
                  <a:gd name="T90" fmla="*/ 350 w 368"/>
                  <a:gd name="T91" fmla="*/ 35 h 512"/>
                  <a:gd name="T92" fmla="*/ 337 w 368"/>
                  <a:gd name="T93" fmla="*/ 21 h 512"/>
                  <a:gd name="T94" fmla="*/ 322 w 368"/>
                  <a:gd name="T95" fmla="*/ 11 h 512"/>
                  <a:gd name="T96" fmla="*/ 300 w 368"/>
                  <a:gd name="T97" fmla="*/ 5 h 512"/>
                  <a:gd name="T98" fmla="*/ 273 w 368"/>
                  <a:gd name="T99" fmla="*/ 1 h 512"/>
                  <a:gd name="T100" fmla="*/ 236 w 368"/>
                  <a:gd name="T101" fmla="*/ 2 h 5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8"/>
                  <a:gd name="T154" fmla="*/ 0 h 512"/>
                  <a:gd name="T155" fmla="*/ 368 w 368"/>
                  <a:gd name="T156" fmla="*/ 512 h 5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8" h="512">
                    <a:moveTo>
                      <a:pt x="208" y="11"/>
                    </a:moveTo>
                    <a:lnTo>
                      <a:pt x="194" y="16"/>
                    </a:lnTo>
                    <a:lnTo>
                      <a:pt x="188" y="19"/>
                    </a:lnTo>
                    <a:lnTo>
                      <a:pt x="183" y="22"/>
                    </a:lnTo>
                    <a:lnTo>
                      <a:pt x="171" y="30"/>
                    </a:lnTo>
                    <a:lnTo>
                      <a:pt x="161" y="38"/>
                    </a:lnTo>
                    <a:lnTo>
                      <a:pt x="133" y="64"/>
                    </a:lnTo>
                    <a:lnTo>
                      <a:pt x="108" y="91"/>
                    </a:lnTo>
                    <a:lnTo>
                      <a:pt x="96" y="104"/>
                    </a:lnTo>
                    <a:lnTo>
                      <a:pt x="85" y="119"/>
                    </a:lnTo>
                    <a:lnTo>
                      <a:pt x="74" y="134"/>
                    </a:lnTo>
                    <a:lnTo>
                      <a:pt x="63" y="150"/>
                    </a:lnTo>
                    <a:lnTo>
                      <a:pt x="55" y="168"/>
                    </a:lnTo>
                    <a:lnTo>
                      <a:pt x="47" y="184"/>
                    </a:lnTo>
                    <a:lnTo>
                      <a:pt x="43" y="189"/>
                    </a:lnTo>
                    <a:lnTo>
                      <a:pt x="40" y="194"/>
                    </a:lnTo>
                    <a:lnTo>
                      <a:pt x="39" y="200"/>
                    </a:lnTo>
                    <a:lnTo>
                      <a:pt x="39" y="203"/>
                    </a:lnTo>
                    <a:lnTo>
                      <a:pt x="36" y="209"/>
                    </a:lnTo>
                    <a:lnTo>
                      <a:pt x="26" y="239"/>
                    </a:lnTo>
                    <a:lnTo>
                      <a:pt x="16" y="271"/>
                    </a:lnTo>
                    <a:lnTo>
                      <a:pt x="15" y="274"/>
                    </a:lnTo>
                    <a:lnTo>
                      <a:pt x="15" y="279"/>
                    </a:lnTo>
                    <a:lnTo>
                      <a:pt x="14" y="282"/>
                    </a:lnTo>
                    <a:lnTo>
                      <a:pt x="12" y="287"/>
                    </a:lnTo>
                    <a:lnTo>
                      <a:pt x="7" y="312"/>
                    </a:lnTo>
                    <a:lnTo>
                      <a:pt x="2" y="337"/>
                    </a:lnTo>
                    <a:lnTo>
                      <a:pt x="0" y="364"/>
                    </a:lnTo>
                    <a:lnTo>
                      <a:pt x="0" y="391"/>
                    </a:lnTo>
                    <a:lnTo>
                      <a:pt x="0" y="398"/>
                    </a:lnTo>
                    <a:lnTo>
                      <a:pt x="1" y="404"/>
                    </a:lnTo>
                    <a:lnTo>
                      <a:pt x="1" y="411"/>
                    </a:lnTo>
                    <a:lnTo>
                      <a:pt x="3" y="418"/>
                    </a:lnTo>
                    <a:lnTo>
                      <a:pt x="7" y="431"/>
                    </a:lnTo>
                    <a:lnTo>
                      <a:pt x="11" y="443"/>
                    </a:lnTo>
                    <a:lnTo>
                      <a:pt x="16" y="456"/>
                    </a:lnTo>
                    <a:lnTo>
                      <a:pt x="20" y="461"/>
                    </a:lnTo>
                    <a:lnTo>
                      <a:pt x="23" y="467"/>
                    </a:lnTo>
                    <a:lnTo>
                      <a:pt x="31" y="477"/>
                    </a:lnTo>
                    <a:lnTo>
                      <a:pt x="41" y="489"/>
                    </a:lnTo>
                    <a:lnTo>
                      <a:pt x="46" y="492"/>
                    </a:lnTo>
                    <a:lnTo>
                      <a:pt x="51" y="497"/>
                    </a:lnTo>
                    <a:lnTo>
                      <a:pt x="62" y="501"/>
                    </a:lnTo>
                    <a:lnTo>
                      <a:pt x="72" y="505"/>
                    </a:lnTo>
                    <a:lnTo>
                      <a:pt x="83" y="509"/>
                    </a:lnTo>
                    <a:lnTo>
                      <a:pt x="94" y="511"/>
                    </a:lnTo>
                    <a:lnTo>
                      <a:pt x="105" y="512"/>
                    </a:lnTo>
                    <a:lnTo>
                      <a:pt x="117" y="512"/>
                    </a:lnTo>
                    <a:lnTo>
                      <a:pt x="128" y="511"/>
                    </a:lnTo>
                    <a:lnTo>
                      <a:pt x="140" y="509"/>
                    </a:lnTo>
                    <a:lnTo>
                      <a:pt x="146" y="507"/>
                    </a:lnTo>
                    <a:lnTo>
                      <a:pt x="149" y="505"/>
                    </a:lnTo>
                    <a:lnTo>
                      <a:pt x="152" y="505"/>
                    </a:lnTo>
                    <a:lnTo>
                      <a:pt x="154" y="504"/>
                    </a:lnTo>
                    <a:lnTo>
                      <a:pt x="157" y="503"/>
                    </a:lnTo>
                    <a:lnTo>
                      <a:pt x="162" y="500"/>
                    </a:lnTo>
                    <a:lnTo>
                      <a:pt x="167" y="498"/>
                    </a:lnTo>
                    <a:lnTo>
                      <a:pt x="173" y="495"/>
                    </a:lnTo>
                    <a:lnTo>
                      <a:pt x="178" y="491"/>
                    </a:lnTo>
                    <a:lnTo>
                      <a:pt x="179" y="490"/>
                    </a:lnTo>
                    <a:lnTo>
                      <a:pt x="180" y="490"/>
                    </a:lnTo>
                    <a:lnTo>
                      <a:pt x="183" y="488"/>
                    </a:lnTo>
                    <a:lnTo>
                      <a:pt x="187" y="484"/>
                    </a:lnTo>
                    <a:lnTo>
                      <a:pt x="193" y="479"/>
                    </a:lnTo>
                    <a:lnTo>
                      <a:pt x="197" y="475"/>
                    </a:lnTo>
                    <a:lnTo>
                      <a:pt x="201" y="470"/>
                    </a:lnTo>
                    <a:lnTo>
                      <a:pt x="205" y="466"/>
                    </a:lnTo>
                    <a:lnTo>
                      <a:pt x="206" y="464"/>
                    </a:lnTo>
                    <a:lnTo>
                      <a:pt x="206" y="463"/>
                    </a:lnTo>
                    <a:lnTo>
                      <a:pt x="207" y="463"/>
                    </a:lnTo>
                    <a:lnTo>
                      <a:pt x="209" y="461"/>
                    </a:lnTo>
                    <a:lnTo>
                      <a:pt x="210" y="458"/>
                    </a:lnTo>
                    <a:lnTo>
                      <a:pt x="211" y="457"/>
                    </a:lnTo>
                    <a:lnTo>
                      <a:pt x="211" y="456"/>
                    </a:lnTo>
                    <a:lnTo>
                      <a:pt x="212" y="456"/>
                    </a:lnTo>
                    <a:lnTo>
                      <a:pt x="215" y="451"/>
                    </a:lnTo>
                    <a:lnTo>
                      <a:pt x="218" y="445"/>
                    </a:lnTo>
                    <a:lnTo>
                      <a:pt x="221" y="441"/>
                    </a:lnTo>
                    <a:lnTo>
                      <a:pt x="225" y="429"/>
                    </a:lnTo>
                    <a:lnTo>
                      <a:pt x="227" y="423"/>
                    </a:lnTo>
                    <a:lnTo>
                      <a:pt x="229" y="418"/>
                    </a:lnTo>
                    <a:lnTo>
                      <a:pt x="229" y="411"/>
                    </a:lnTo>
                    <a:lnTo>
                      <a:pt x="231" y="406"/>
                    </a:lnTo>
                    <a:lnTo>
                      <a:pt x="231" y="399"/>
                    </a:lnTo>
                    <a:lnTo>
                      <a:pt x="231" y="392"/>
                    </a:lnTo>
                    <a:lnTo>
                      <a:pt x="230" y="379"/>
                    </a:lnTo>
                    <a:lnTo>
                      <a:pt x="229" y="372"/>
                    </a:lnTo>
                    <a:lnTo>
                      <a:pt x="229" y="365"/>
                    </a:lnTo>
                    <a:lnTo>
                      <a:pt x="227" y="359"/>
                    </a:lnTo>
                    <a:lnTo>
                      <a:pt x="224" y="353"/>
                    </a:lnTo>
                    <a:lnTo>
                      <a:pt x="222" y="348"/>
                    </a:lnTo>
                    <a:lnTo>
                      <a:pt x="220" y="342"/>
                    </a:lnTo>
                    <a:lnTo>
                      <a:pt x="218" y="330"/>
                    </a:lnTo>
                    <a:lnTo>
                      <a:pt x="217" y="325"/>
                    </a:lnTo>
                    <a:lnTo>
                      <a:pt x="216" y="319"/>
                    </a:lnTo>
                    <a:lnTo>
                      <a:pt x="216" y="313"/>
                    </a:lnTo>
                    <a:lnTo>
                      <a:pt x="217" y="308"/>
                    </a:lnTo>
                    <a:lnTo>
                      <a:pt x="218" y="297"/>
                    </a:lnTo>
                    <a:lnTo>
                      <a:pt x="221" y="288"/>
                    </a:lnTo>
                    <a:lnTo>
                      <a:pt x="224" y="278"/>
                    </a:lnTo>
                    <a:lnTo>
                      <a:pt x="229" y="270"/>
                    </a:lnTo>
                    <a:lnTo>
                      <a:pt x="236" y="262"/>
                    </a:lnTo>
                    <a:lnTo>
                      <a:pt x="243" y="255"/>
                    </a:lnTo>
                    <a:lnTo>
                      <a:pt x="251" y="248"/>
                    </a:lnTo>
                    <a:lnTo>
                      <a:pt x="262" y="243"/>
                    </a:lnTo>
                    <a:lnTo>
                      <a:pt x="270" y="238"/>
                    </a:lnTo>
                    <a:lnTo>
                      <a:pt x="278" y="233"/>
                    </a:lnTo>
                    <a:lnTo>
                      <a:pt x="286" y="227"/>
                    </a:lnTo>
                    <a:lnTo>
                      <a:pt x="294" y="222"/>
                    </a:lnTo>
                    <a:lnTo>
                      <a:pt x="301" y="216"/>
                    </a:lnTo>
                    <a:lnTo>
                      <a:pt x="309" y="210"/>
                    </a:lnTo>
                    <a:lnTo>
                      <a:pt x="312" y="206"/>
                    </a:lnTo>
                    <a:lnTo>
                      <a:pt x="315" y="203"/>
                    </a:lnTo>
                    <a:lnTo>
                      <a:pt x="319" y="199"/>
                    </a:lnTo>
                    <a:lnTo>
                      <a:pt x="322" y="196"/>
                    </a:lnTo>
                    <a:lnTo>
                      <a:pt x="325" y="192"/>
                    </a:lnTo>
                    <a:lnTo>
                      <a:pt x="328" y="189"/>
                    </a:lnTo>
                    <a:lnTo>
                      <a:pt x="331" y="185"/>
                    </a:lnTo>
                    <a:lnTo>
                      <a:pt x="334" y="182"/>
                    </a:lnTo>
                    <a:lnTo>
                      <a:pt x="336" y="177"/>
                    </a:lnTo>
                    <a:lnTo>
                      <a:pt x="340" y="174"/>
                    </a:lnTo>
                    <a:lnTo>
                      <a:pt x="345" y="166"/>
                    </a:lnTo>
                    <a:lnTo>
                      <a:pt x="347" y="161"/>
                    </a:lnTo>
                    <a:lnTo>
                      <a:pt x="349" y="157"/>
                    </a:lnTo>
                    <a:lnTo>
                      <a:pt x="354" y="148"/>
                    </a:lnTo>
                    <a:lnTo>
                      <a:pt x="358" y="140"/>
                    </a:lnTo>
                    <a:lnTo>
                      <a:pt x="362" y="131"/>
                    </a:lnTo>
                    <a:lnTo>
                      <a:pt x="366" y="119"/>
                    </a:lnTo>
                    <a:lnTo>
                      <a:pt x="368" y="107"/>
                    </a:lnTo>
                    <a:lnTo>
                      <a:pt x="368" y="97"/>
                    </a:lnTo>
                    <a:lnTo>
                      <a:pt x="368" y="88"/>
                    </a:lnTo>
                    <a:lnTo>
                      <a:pt x="367" y="78"/>
                    </a:lnTo>
                    <a:lnTo>
                      <a:pt x="365" y="70"/>
                    </a:lnTo>
                    <a:lnTo>
                      <a:pt x="362" y="60"/>
                    </a:lnTo>
                    <a:lnTo>
                      <a:pt x="359" y="51"/>
                    </a:lnTo>
                    <a:lnTo>
                      <a:pt x="354" y="43"/>
                    </a:lnTo>
                    <a:lnTo>
                      <a:pt x="350" y="35"/>
                    </a:lnTo>
                    <a:lnTo>
                      <a:pt x="346" y="29"/>
                    </a:lnTo>
                    <a:lnTo>
                      <a:pt x="341" y="25"/>
                    </a:lnTo>
                    <a:lnTo>
                      <a:pt x="337" y="21"/>
                    </a:lnTo>
                    <a:lnTo>
                      <a:pt x="333" y="17"/>
                    </a:lnTo>
                    <a:lnTo>
                      <a:pt x="327" y="14"/>
                    </a:lnTo>
                    <a:lnTo>
                      <a:pt x="322" y="11"/>
                    </a:lnTo>
                    <a:lnTo>
                      <a:pt x="316" y="9"/>
                    </a:lnTo>
                    <a:lnTo>
                      <a:pt x="310" y="7"/>
                    </a:lnTo>
                    <a:lnTo>
                      <a:pt x="300" y="5"/>
                    </a:lnTo>
                    <a:lnTo>
                      <a:pt x="292" y="3"/>
                    </a:lnTo>
                    <a:lnTo>
                      <a:pt x="282" y="2"/>
                    </a:lnTo>
                    <a:lnTo>
                      <a:pt x="273" y="1"/>
                    </a:lnTo>
                    <a:lnTo>
                      <a:pt x="254" y="0"/>
                    </a:lnTo>
                    <a:lnTo>
                      <a:pt x="244" y="1"/>
                    </a:lnTo>
                    <a:lnTo>
                      <a:pt x="236" y="2"/>
                    </a:lnTo>
                    <a:lnTo>
                      <a:pt x="222" y="6"/>
                    </a:lnTo>
                    <a:lnTo>
                      <a:pt x="208" y="1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19" name="Freeform 11"/>
              <p:cNvSpPr>
                <a:spLocks noChangeAspect="1"/>
              </p:cNvSpPr>
              <p:nvPr/>
            </p:nvSpPr>
            <p:spPr bwMode="auto">
              <a:xfrm>
                <a:off x="3743" y="2767"/>
                <a:ext cx="544" cy="306"/>
              </a:xfrm>
              <a:custGeom>
                <a:avLst/>
                <a:gdLst>
                  <a:gd name="T0" fmla="*/ 41 w 544"/>
                  <a:gd name="T1" fmla="*/ 158 h 306"/>
                  <a:gd name="T2" fmla="*/ 58 w 544"/>
                  <a:gd name="T3" fmla="*/ 184 h 306"/>
                  <a:gd name="T4" fmla="*/ 96 w 544"/>
                  <a:gd name="T5" fmla="*/ 230 h 306"/>
                  <a:gd name="T6" fmla="*/ 119 w 544"/>
                  <a:gd name="T7" fmla="*/ 270 h 306"/>
                  <a:gd name="T8" fmla="*/ 126 w 544"/>
                  <a:gd name="T9" fmla="*/ 289 h 306"/>
                  <a:gd name="T10" fmla="*/ 139 w 544"/>
                  <a:gd name="T11" fmla="*/ 296 h 306"/>
                  <a:gd name="T12" fmla="*/ 197 w 544"/>
                  <a:gd name="T13" fmla="*/ 296 h 306"/>
                  <a:gd name="T14" fmla="*/ 343 w 544"/>
                  <a:gd name="T15" fmla="*/ 272 h 306"/>
                  <a:gd name="T16" fmla="*/ 353 w 544"/>
                  <a:gd name="T17" fmla="*/ 284 h 306"/>
                  <a:gd name="T18" fmla="*/ 374 w 544"/>
                  <a:gd name="T19" fmla="*/ 300 h 306"/>
                  <a:gd name="T20" fmla="*/ 395 w 544"/>
                  <a:gd name="T21" fmla="*/ 304 h 306"/>
                  <a:gd name="T22" fmla="*/ 399 w 544"/>
                  <a:gd name="T23" fmla="*/ 299 h 306"/>
                  <a:gd name="T24" fmla="*/ 402 w 544"/>
                  <a:gd name="T25" fmla="*/ 291 h 306"/>
                  <a:gd name="T26" fmla="*/ 401 w 544"/>
                  <a:gd name="T27" fmla="*/ 285 h 306"/>
                  <a:gd name="T28" fmla="*/ 416 w 544"/>
                  <a:gd name="T29" fmla="*/ 265 h 306"/>
                  <a:gd name="T30" fmla="*/ 445 w 544"/>
                  <a:gd name="T31" fmla="*/ 291 h 306"/>
                  <a:gd name="T32" fmla="*/ 481 w 544"/>
                  <a:gd name="T33" fmla="*/ 303 h 306"/>
                  <a:gd name="T34" fmla="*/ 484 w 544"/>
                  <a:gd name="T35" fmla="*/ 301 h 306"/>
                  <a:gd name="T36" fmla="*/ 487 w 544"/>
                  <a:gd name="T37" fmla="*/ 299 h 306"/>
                  <a:gd name="T38" fmla="*/ 490 w 544"/>
                  <a:gd name="T39" fmla="*/ 294 h 306"/>
                  <a:gd name="T40" fmla="*/ 490 w 544"/>
                  <a:gd name="T41" fmla="*/ 290 h 306"/>
                  <a:gd name="T42" fmla="*/ 484 w 544"/>
                  <a:gd name="T43" fmla="*/ 273 h 306"/>
                  <a:gd name="T44" fmla="*/ 464 w 544"/>
                  <a:gd name="T45" fmla="*/ 251 h 306"/>
                  <a:gd name="T46" fmla="*/ 458 w 544"/>
                  <a:gd name="T47" fmla="*/ 245 h 306"/>
                  <a:gd name="T48" fmla="*/ 495 w 544"/>
                  <a:gd name="T49" fmla="*/ 256 h 306"/>
                  <a:gd name="T50" fmla="*/ 514 w 544"/>
                  <a:gd name="T51" fmla="*/ 268 h 306"/>
                  <a:gd name="T52" fmla="*/ 527 w 544"/>
                  <a:gd name="T53" fmla="*/ 272 h 306"/>
                  <a:gd name="T54" fmla="*/ 540 w 544"/>
                  <a:gd name="T55" fmla="*/ 267 h 306"/>
                  <a:gd name="T56" fmla="*/ 544 w 544"/>
                  <a:gd name="T57" fmla="*/ 256 h 306"/>
                  <a:gd name="T58" fmla="*/ 531 w 544"/>
                  <a:gd name="T59" fmla="*/ 236 h 306"/>
                  <a:gd name="T60" fmla="*/ 513 w 544"/>
                  <a:gd name="T61" fmla="*/ 219 h 306"/>
                  <a:gd name="T62" fmla="*/ 490 w 544"/>
                  <a:gd name="T63" fmla="*/ 207 h 306"/>
                  <a:gd name="T64" fmla="*/ 463 w 544"/>
                  <a:gd name="T65" fmla="*/ 203 h 306"/>
                  <a:gd name="T66" fmla="*/ 386 w 544"/>
                  <a:gd name="T67" fmla="*/ 216 h 306"/>
                  <a:gd name="T68" fmla="*/ 329 w 544"/>
                  <a:gd name="T69" fmla="*/ 234 h 306"/>
                  <a:gd name="T70" fmla="*/ 313 w 544"/>
                  <a:gd name="T71" fmla="*/ 239 h 306"/>
                  <a:gd name="T72" fmla="*/ 261 w 544"/>
                  <a:gd name="T73" fmla="*/ 248 h 306"/>
                  <a:gd name="T74" fmla="*/ 214 w 544"/>
                  <a:gd name="T75" fmla="*/ 248 h 306"/>
                  <a:gd name="T76" fmla="*/ 198 w 544"/>
                  <a:gd name="T77" fmla="*/ 247 h 306"/>
                  <a:gd name="T78" fmla="*/ 165 w 544"/>
                  <a:gd name="T79" fmla="*/ 226 h 306"/>
                  <a:gd name="T80" fmla="*/ 131 w 544"/>
                  <a:gd name="T81" fmla="*/ 186 h 306"/>
                  <a:gd name="T82" fmla="*/ 106 w 544"/>
                  <a:gd name="T83" fmla="*/ 141 h 306"/>
                  <a:gd name="T84" fmla="*/ 86 w 544"/>
                  <a:gd name="T85" fmla="*/ 54 h 306"/>
                  <a:gd name="T86" fmla="*/ 76 w 544"/>
                  <a:gd name="T87" fmla="*/ 33 h 306"/>
                  <a:gd name="T88" fmla="*/ 60 w 544"/>
                  <a:gd name="T89" fmla="*/ 16 h 306"/>
                  <a:gd name="T90" fmla="*/ 35 w 544"/>
                  <a:gd name="T91" fmla="*/ 3 h 306"/>
                  <a:gd name="T92" fmla="*/ 14 w 544"/>
                  <a:gd name="T93" fmla="*/ 2 h 306"/>
                  <a:gd name="T94" fmla="*/ 7 w 544"/>
                  <a:gd name="T95" fmla="*/ 21 h 306"/>
                  <a:gd name="T96" fmla="*/ 1 w 544"/>
                  <a:gd name="T97" fmla="*/ 44 h 306"/>
                  <a:gd name="T98" fmla="*/ 0 w 544"/>
                  <a:gd name="T99" fmla="*/ 73 h 306"/>
                  <a:gd name="T100" fmla="*/ 14 w 544"/>
                  <a:gd name="T101" fmla="*/ 114 h 3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4"/>
                  <a:gd name="T154" fmla="*/ 0 h 306"/>
                  <a:gd name="T155" fmla="*/ 544 w 544"/>
                  <a:gd name="T156" fmla="*/ 306 h 3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4" h="306">
                    <a:moveTo>
                      <a:pt x="32" y="138"/>
                    </a:moveTo>
                    <a:lnTo>
                      <a:pt x="34" y="145"/>
                    </a:lnTo>
                    <a:lnTo>
                      <a:pt x="37" y="152"/>
                    </a:lnTo>
                    <a:lnTo>
                      <a:pt x="41" y="158"/>
                    </a:lnTo>
                    <a:lnTo>
                      <a:pt x="45" y="165"/>
                    </a:lnTo>
                    <a:lnTo>
                      <a:pt x="49" y="171"/>
                    </a:lnTo>
                    <a:lnTo>
                      <a:pt x="53" y="178"/>
                    </a:lnTo>
                    <a:lnTo>
                      <a:pt x="58" y="184"/>
                    </a:lnTo>
                    <a:lnTo>
                      <a:pt x="64" y="190"/>
                    </a:lnTo>
                    <a:lnTo>
                      <a:pt x="76" y="203"/>
                    </a:lnTo>
                    <a:lnTo>
                      <a:pt x="86" y="216"/>
                    </a:lnTo>
                    <a:lnTo>
                      <a:pt x="96" y="230"/>
                    </a:lnTo>
                    <a:lnTo>
                      <a:pt x="106" y="245"/>
                    </a:lnTo>
                    <a:lnTo>
                      <a:pt x="111" y="253"/>
                    </a:lnTo>
                    <a:lnTo>
                      <a:pt x="115" y="262"/>
                    </a:lnTo>
                    <a:lnTo>
                      <a:pt x="119" y="270"/>
                    </a:lnTo>
                    <a:lnTo>
                      <a:pt x="121" y="279"/>
                    </a:lnTo>
                    <a:lnTo>
                      <a:pt x="122" y="283"/>
                    </a:lnTo>
                    <a:lnTo>
                      <a:pt x="124" y="286"/>
                    </a:lnTo>
                    <a:lnTo>
                      <a:pt x="126" y="289"/>
                    </a:lnTo>
                    <a:lnTo>
                      <a:pt x="128" y="292"/>
                    </a:lnTo>
                    <a:lnTo>
                      <a:pt x="131" y="293"/>
                    </a:lnTo>
                    <a:lnTo>
                      <a:pt x="134" y="295"/>
                    </a:lnTo>
                    <a:lnTo>
                      <a:pt x="139" y="296"/>
                    </a:lnTo>
                    <a:lnTo>
                      <a:pt x="143" y="297"/>
                    </a:lnTo>
                    <a:lnTo>
                      <a:pt x="164" y="298"/>
                    </a:lnTo>
                    <a:lnTo>
                      <a:pt x="186" y="298"/>
                    </a:lnTo>
                    <a:lnTo>
                      <a:pt x="197" y="296"/>
                    </a:lnTo>
                    <a:lnTo>
                      <a:pt x="207" y="296"/>
                    </a:lnTo>
                    <a:lnTo>
                      <a:pt x="229" y="292"/>
                    </a:lnTo>
                    <a:lnTo>
                      <a:pt x="285" y="283"/>
                    </a:lnTo>
                    <a:lnTo>
                      <a:pt x="343" y="272"/>
                    </a:lnTo>
                    <a:lnTo>
                      <a:pt x="346" y="275"/>
                    </a:lnTo>
                    <a:lnTo>
                      <a:pt x="348" y="277"/>
                    </a:lnTo>
                    <a:lnTo>
                      <a:pt x="350" y="278"/>
                    </a:lnTo>
                    <a:lnTo>
                      <a:pt x="353" y="284"/>
                    </a:lnTo>
                    <a:lnTo>
                      <a:pt x="359" y="289"/>
                    </a:lnTo>
                    <a:lnTo>
                      <a:pt x="363" y="293"/>
                    </a:lnTo>
                    <a:lnTo>
                      <a:pt x="368" y="298"/>
                    </a:lnTo>
                    <a:lnTo>
                      <a:pt x="374" y="300"/>
                    </a:lnTo>
                    <a:lnTo>
                      <a:pt x="380" y="303"/>
                    </a:lnTo>
                    <a:lnTo>
                      <a:pt x="385" y="305"/>
                    </a:lnTo>
                    <a:lnTo>
                      <a:pt x="392" y="306"/>
                    </a:lnTo>
                    <a:lnTo>
                      <a:pt x="395" y="304"/>
                    </a:lnTo>
                    <a:lnTo>
                      <a:pt x="397" y="302"/>
                    </a:lnTo>
                    <a:lnTo>
                      <a:pt x="398" y="300"/>
                    </a:lnTo>
                    <a:lnTo>
                      <a:pt x="398" y="299"/>
                    </a:lnTo>
                    <a:lnTo>
                      <a:pt x="399" y="299"/>
                    </a:lnTo>
                    <a:lnTo>
                      <a:pt x="401" y="298"/>
                    </a:lnTo>
                    <a:lnTo>
                      <a:pt x="402" y="294"/>
                    </a:lnTo>
                    <a:lnTo>
                      <a:pt x="402" y="292"/>
                    </a:lnTo>
                    <a:lnTo>
                      <a:pt x="402" y="291"/>
                    </a:lnTo>
                    <a:lnTo>
                      <a:pt x="402" y="290"/>
                    </a:lnTo>
                    <a:lnTo>
                      <a:pt x="402" y="289"/>
                    </a:lnTo>
                    <a:lnTo>
                      <a:pt x="401" y="285"/>
                    </a:lnTo>
                    <a:lnTo>
                      <a:pt x="398" y="280"/>
                    </a:lnTo>
                    <a:lnTo>
                      <a:pt x="396" y="275"/>
                    </a:lnTo>
                    <a:lnTo>
                      <a:pt x="389" y="265"/>
                    </a:lnTo>
                    <a:lnTo>
                      <a:pt x="416" y="265"/>
                    </a:lnTo>
                    <a:lnTo>
                      <a:pt x="422" y="272"/>
                    </a:lnTo>
                    <a:lnTo>
                      <a:pt x="430" y="279"/>
                    </a:lnTo>
                    <a:lnTo>
                      <a:pt x="437" y="285"/>
                    </a:lnTo>
                    <a:lnTo>
                      <a:pt x="445" y="291"/>
                    </a:lnTo>
                    <a:lnTo>
                      <a:pt x="454" y="294"/>
                    </a:lnTo>
                    <a:lnTo>
                      <a:pt x="463" y="298"/>
                    </a:lnTo>
                    <a:lnTo>
                      <a:pt x="472" y="301"/>
                    </a:lnTo>
                    <a:lnTo>
                      <a:pt x="481" y="303"/>
                    </a:lnTo>
                    <a:lnTo>
                      <a:pt x="482" y="303"/>
                    </a:lnTo>
                    <a:lnTo>
                      <a:pt x="482" y="302"/>
                    </a:lnTo>
                    <a:lnTo>
                      <a:pt x="484" y="301"/>
                    </a:lnTo>
                    <a:lnTo>
                      <a:pt x="485" y="300"/>
                    </a:lnTo>
                    <a:lnTo>
                      <a:pt x="487" y="299"/>
                    </a:lnTo>
                    <a:lnTo>
                      <a:pt x="487" y="298"/>
                    </a:lnTo>
                    <a:lnTo>
                      <a:pt x="489" y="297"/>
                    </a:lnTo>
                    <a:lnTo>
                      <a:pt x="490" y="294"/>
                    </a:lnTo>
                    <a:lnTo>
                      <a:pt x="490" y="292"/>
                    </a:lnTo>
                    <a:lnTo>
                      <a:pt x="491" y="291"/>
                    </a:lnTo>
                    <a:lnTo>
                      <a:pt x="490" y="290"/>
                    </a:lnTo>
                    <a:lnTo>
                      <a:pt x="490" y="289"/>
                    </a:lnTo>
                    <a:lnTo>
                      <a:pt x="490" y="287"/>
                    </a:lnTo>
                    <a:lnTo>
                      <a:pt x="487" y="280"/>
                    </a:lnTo>
                    <a:lnTo>
                      <a:pt x="484" y="273"/>
                    </a:lnTo>
                    <a:lnTo>
                      <a:pt x="480" y="267"/>
                    </a:lnTo>
                    <a:lnTo>
                      <a:pt x="475" y="261"/>
                    </a:lnTo>
                    <a:lnTo>
                      <a:pt x="470" y="256"/>
                    </a:lnTo>
                    <a:lnTo>
                      <a:pt x="464" y="251"/>
                    </a:lnTo>
                    <a:lnTo>
                      <a:pt x="458" y="247"/>
                    </a:lnTo>
                    <a:lnTo>
                      <a:pt x="451" y="243"/>
                    </a:lnTo>
                    <a:lnTo>
                      <a:pt x="454" y="243"/>
                    </a:lnTo>
                    <a:lnTo>
                      <a:pt x="458" y="245"/>
                    </a:lnTo>
                    <a:lnTo>
                      <a:pt x="466" y="249"/>
                    </a:lnTo>
                    <a:lnTo>
                      <a:pt x="476" y="252"/>
                    </a:lnTo>
                    <a:lnTo>
                      <a:pt x="486" y="255"/>
                    </a:lnTo>
                    <a:lnTo>
                      <a:pt x="495" y="256"/>
                    </a:lnTo>
                    <a:lnTo>
                      <a:pt x="498" y="258"/>
                    </a:lnTo>
                    <a:lnTo>
                      <a:pt x="509" y="262"/>
                    </a:lnTo>
                    <a:lnTo>
                      <a:pt x="512" y="265"/>
                    </a:lnTo>
                    <a:lnTo>
                      <a:pt x="514" y="268"/>
                    </a:lnTo>
                    <a:lnTo>
                      <a:pt x="516" y="270"/>
                    </a:lnTo>
                    <a:lnTo>
                      <a:pt x="518" y="270"/>
                    </a:lnTo>
                    <a:lnTo>
                      <a:pt x="522" y="272"/>
                    </a:lnTo>
                    <a:lnTo>
                      <a:pt x="527" y="272"/>
                    </a:lnTo>
                    <a:lnTo>
                      <a:pt x="534" y="272"/>
                    </a:lnTo>
                    <a:lnTo>
                      <a:pt x="536" y="270"/>
                    </a:lnTo>
                    <a:lnTo>
                      <a:pt x="538" y="269"/>
                    </a:lnTo>
                    <a:lnTo>
                      <a:pt x="540" y="267"/>
                    </a:lnTo>
                    <a:lnTo>
                      <a:pt x="543" y="265"/>
                    </a:lnTo>
                    <a:lnTo>
                      <a:pt x="544" y="262"/>
                    </a:lnTo>
                    <a:lnTo>
                      <a:pt x="544" y="259"/>
                    </a:lnTo>
                    <a:lnTo>
                      <a:pt x="544" y="256"/>
                    </a:lnTo>
                    <a:lnTo>
                      <a:pt x="543" y="254"/>
                    </a:lnTo>
                    <a:lnTo>
                      <a:pt x="539" y="248"/>
                    </a:lnTo>
                    <a:lnTo>
                      <a:pt x="536" y="242"/>
                    </a:lnTo>
                    <a:lnTo>
                      <a:pt x="531" y="236"/>
                    </a:lnTo>
                    <a:lnTo>
                      <a:pt x="527" y="231"/>
                    </a:lnTo>
                    <a:lnTo>
                      <a:pt x="523" y="227"/>
                    </a:lnTo>
                    <a:lnTo>
                      <a:pt x="518" y="222"/>
                    </a:lnTo>
                    <a:lnTo>
                      <a:pt x="513" y="219"/>
                    </a:lnTo>
                    <a:lnTo>
                      <a:pt x="508" y="215"/>
                    </a:lnTo>
                    <a:lnTo>
                      <a:pt x="502" y="212"/>
                    </a:lnTo>
                    <a:lnTo>
                      <a:pt x="496" y="210"/>
                    </a:lnTo>
                    <a:lnTo>
                      <a:pt x="490" y="207"/>
                    </a:lnTo>
                    <a:lnTo>
                      <a:pt x="484" y="206"/>
                    </a:lnTo>
                    <a:lnTo>
                      <a:pt x="477" y="204"/>
                    </a:lnTo>
                    <a:lnTo>
                      <a:pt x="470" y="203"/>
                    </a:lnTo>
                    <a:lnTo>
                      <a:pt x="463" y="203"/>
                    </a:lnTo>
                    <a:lnTo>
                      <a:pt x="455" y="203"/>
                    </a:lnTo>
                    <a:lnTo>
                      <a:pt x="439" y="204"/>
                    </a:lnTo>
                    <a:lnTo>
                      <a:pt x="424" y="206"/>
                    </a:lnTo>
                    <a:lnTo>
                      <a:pt x="386" y="216"/>
                    </a:lnTo>
                    <a:lnTo>
                      <a:pt x="367" y="222"/>
                    </a:lnTo>
                    <a:lnTo>
                      <a:pt x="348" y="228"/>
                    </a:lnTo>
                    <a:lnTo>
                      <a:pt x="331" y="234"/>
                    </a:lnTo>
                    <a:lnTo>
                      <a:pt x="329" y="234"/>
                    </a:lnTo>
                    <a:lnTo>
                      <a:pt x="328" y="235"/>
                    </a:lnTo>
                    <a:lnTo>
                      <a:pt x="325" y="235"/>
                    </a:lnTo>
                    <a:lnTo>
                      <a:pt x="322" y="236"/>
                    </a:lnTo>
                    <a:lnTo>
                      <a:pt x="313" y="239"/>
                    </a:lnTo>
                    <a:lnTo>
                      <a:pt x="296" y="242"/>
                    </a:lnTo>
                    <a:lnTo>
                      <a:pt x="287" y="244"/>
                    </a:lnTo>
                    <a:lnTo>
                      <a:pt x="279" y="246"/>
                    </a:lnTo>
                    <a:lnTo>
                      <a:pt x="261" y="248"/>
                    </a:lnTo>
                    <a:lnTo>
                      <a:pt x="243" y="249"/>
                    </a:lnTo>
                    <a:lnTo>
                      <a:pt x="225" y="249"/>
                    </a:lnTo>
                    <a:lnTo>
                      <a:pt x="216" y="249"/>
                    </a:lnTo>
                    <a:lnTo>
                      <a:pt x="214" y="248"/>
                    </a:lnTo>
                    <a:lnTo>
                      <a:pt x="213" y="248"/>
                    </a:lnTo>
                    <a:lnTo>
                      <a:pt x="211" y="248"/>
                    </a:lnTo>
                    <a:lnTo>
                      <a:pt x="207" y="248"/>
                    </a:lnTo>
                    <a:lnTo>
                      <a:pt x="198" y="247"/>
                    </a:lnTo>
                    <a:lnTo>
                      <a:pt x="191" y="244"/>
                    </a:lnTo>
                    <a:lnTo>
                      <a:pt x="183" y="241"/>
                    </a:lnTo>
                    <a:lnTo>
                      <a:pt x="177" y="235"/>
                    </a:lnTo>
                    <a:lnTo>
                      <a:pt x="165" y="226"/>
                    </a:lnTo>
                    <a:lnTo>
                      <a:pt x="154" y="215"/>
                    </a:lnTo>
                    <a:lnTo>
                      <a:pt x="144" y="204"/>
                    </a:lnTo>
                    <a:lnTo>
                      <a:pt x="135" y="192"/>
                    </a:lnTo>
                    <a:lnTo>
                      <a:pt x="131" y="186"/>
                    </a:lnTo>
                    <a:lnTo>
                      <a:pt x="127" y="180"/>
                    </a:lnTo>
                    <a:lnTo>
                      <a:pt x="120" y="167"/>
                    </a:lnTo>
                    <a:lnTo>
                      <a:pt x="113" y="154"/>
                    </a:lnTo>
                    <a:lnTo>
                      <a:pt x="106" y="141"/>
                    </a:lnTo>
                    <a:lnTo>
                      <a:pt x="103" y="118"/>
                    </a:lnTo>
                    <a:lnTo>
                      <a:pt x="99" y="96"/>
                    </a:lnTo>
                    <a:lnTo>
                      <a:pt x="92" y="75"/>
                    </a:lnTo>
                    <a:lnTo>
                      <a:pt x="86" y="54"/>
                    </a:lnTo>
                    <a:lnTo>
                      <a:pt x="84" y="48"/>
                    </a:lnTo>
                    <a:lnTo>
                      <a:pt x="81" y="43"/>
                    </a:lnTo>
                    <a:lnTo>
                      <a:pt x="78" y="37"/>
                    </a:lnTo>
                    <a:lnTo>
                      <a:pt x="76" y="33"/>
                    </a:lnTo>
                    <a:lnTo>
                      <a:pt x="72" y="28"/>
                    </a:lnTo>
                    <a:lnTo>
                      <a:pt x="69" y="23"/>
                    </a:lnTo>
                    <a:lnTo>
                      <a:pt x="64" y="20"/>
                    </a:lnTo>
                    <a:lnTo>
                      <a:pt x="60" y="16"/>
                    </a:lnTo>
                    <a:lnTo>
                      <a:pt x="56" y="13"/>
                    </a:lnTo>
                    <a:lnTo>
                      <a:pt x="51" y="10"/>
                    </a:lnTo>
                    <a:lnTo>
                      <a:pt x="41" y="6"/>
                    </a:lnTo>
                    <a:lnTo>
                      <a:pt x="35" y="3"/>
                    </a:lnTo>
                    <a:lnTo>
                      <a:pt x="29" y="2"/>
                    </a:lnTo>
                    <a:lnTo>
                      <a:pt x="23" y="1"/>
                    </a:lnTo>
                    <a:lnTo>
                      <a:pt x="17" y="0"/>
                    </a:lnTo>
                    <a:lnTo>
                      <a:pt x="14" y="2"/>
                    </a:lnTo>
                    <a:lnTo>
                      <a:pt x="11" y="5"/>
                    </a:lnTo>
                    <a:lnTo>
                      <a:pt x="9" y="8"/>
                    </a:lnTo>
                    <a:lnTo>
                      <a:pt x="8" y="13"/>
                    </a:lnTo>
                    <a:lnTo>
                      <a:pt x="7" y="21"/>
                    </a:lnTo>
                    <a:lnTo>
                      <a:pt x="6" y="22"/>
                    </a:lnTo>
                    <a:lnTo>
                      <a:pt x="6" y="24"/>
                    </a:lnTo>
                    <a:lnTo>
                      <a:pt x="5" y="28"/>
                    </a:lnTo>
                    <a:lnTo>
                      <a:pt x="1" y="44"/>
                    </a:lnTo>
                    <a:lnTo>
                      <a:pt x="0" y="51"/>
                    </a:lnTo>
                    <a:lnTo>
                      <a:pt x="0" y="59"/>
                    </a:lnTo>
                    <a:lnTo>
                      <a:pt x="0" y="66"/>
                    </a:lnTo>
                    <a:lnTo>
                      <a:pt x="0" y="73"/>
                    </a:lnTo>
                    <a:lnTo>
                      <a:pt x="4" y="87"/>
                    </a:lnTo>
                    <a:lnTo>
                      <a:pt x="7" y="100"/>
                    </a:lnTo>
                    <a:lnTo>
                      <a:pt x="10" y="107"/>
                    </a:lnTo>
                    <a:lnTo>
                      <a:pt x="14" y="114"/>
                    </a:lnTo>
                    <a:lnTo>
                      <a:pt x="21" y="126"/>
                    </a:lnTo>
                    <a:lnTo>
                      <a:pt x="26" y="132"/>
                    </a:lnTo>
                    <a:lnTo>
                      <a:pt x="32" y="13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20" name="Freeform 12"/>
              <p:cNvSpPr>
                <a:spLocks noChangeAspect="1"/>
              </p:cNvSpPr>
              <p:nvPr/>
            </p:nvSpPr>
            <p:spPr bwMode="auto">
              <a:xfrm>
                <a:off x="2836" y="3137"/>
                <a:ext cx="760" cy="438"/>
              </a:xfrm>
              <a:custGeom>
                <a:avLst/>
                <a:gdLst>
                  <a:gd name="T0" fmla="*/ 753 w 760"/>
                  <a:gd name="T1" fmla="*/ 23 h 438"/>
                  <a:gd name="T2" fmla="*/ 731 w 760"/>
                  <a:gd name="T3" fmla="*/ 4 h 438"/>
                  <a:gd name="T4" fmla="*/ 704 w 760"/>
                  <a:gd name="T5" fmla="*/ 0 h 438"/>
                  <a:gd name="T6" fmla="*/ 659 w 760"/>
                  <a:gd name="T7" fmla="*/ 16 h 438"/>
                  <a:gd name="T8" fmla="*/ 632 w 760"/>
                  <a:gd name="T9" fmla="*/ 46 h 438"/>
                  <a:gd name="T10" fmla="*/ 576 w 760"/>
                  <a:gd name="T11" fmla="*/ 208 h 438"/>
                  <a:gd name="T12" fmla="*/ 532 w 760"/>
                  <a:gd name="T13" fmla="*/ 313 h 438"/>
                  <a:gd name="T14" fmla="*/ 517 w 760"/>
                  <a:gd name="T15" fmla="*/ 341 h 438"/>
                  <a:gd name="T16" fmla="*/ 499 w 760"/>
                  <a:gd name="T17" fmla="*/ 357 h 438"/>
                  <a:gd name="T18" fmla="*/ 484 w 760"/>
                  <a:gd name="T19" fmla="*/ 364 h 438"/>
                  <a:gd name="T20" fmla="*/ 467 w 760"/>
                  <a:gd name="T21" fmla="*/ 364 h 438"/>
                  <a:gd name="T22" fmla="*/ 432 w 760"/>
                  <a:gd name="T23" fmla="*/ 330 h 438"/>
                  <a:gd name="T24" fmla="*/ 378 w 760"/>
                  <a:gd name="T25" fmla="*/ 283 h 438"/>
                  <a:gd name="T26" fmla="*/ 322 w 760"/>
                  <a:gd name="T27" fmla="*/ 250 h 438"/>
                  <a:gd name="T28" fmla="*/ 292 w 760"/>
                  <a:gd name="T29" fmla="*/ 224 h 438"/>
                  <a:gd name="T30" fmla="*/ 262 w 760"/>
                  <a:gd name="T31" fmla="*/ 182 h 438"/>
                  <a:gd name="T32" fmla="*/ 246 w 760"/>
                  <a:gd name="T33" fmla="*/ 126 h 438"/>
                  <a:gd name="T34" fmla="*/ 231 w 760"/>
                  <a:gd name="T35" fmla="*/ 97 h 438"/>
                  <a:gd name="T36" fmla="*/ 196 w 760"/>
                  <a:gd name="T37" fmla="*/ 89 h 438"/>
                  <a:gd name="T38" fmla="*/ 164 w 760"/>
                  <a:gd name="T39" fmla="*/ 111 h 438"/>
                  <a:gd name="T40" fmla="*/ 106 w 760"/>
                  <a:gd name="T41" fmla="*/ 174 h 438"/>
                  <a:gd name="T42" fmla="*/ 66 w 760"/>
                  <a:gd name="T43" fmla="*/ 208 h 438"/>
                  <a:gd name="T44" fmla="*/ 47 w 760"/>
                  <a:gd name="T45" fmla="*/ 219 h 438"/>
                  <a:gd name="T46" fmla="*/ 32 w 760"/>
                  <a:gd name="T47" fmla="*/ 225 h 438"/>
                  <a:gd name="T48" fmla="*/ 13 w 760"/>
                  <a:gd name="T49" fmla="*/ 237 h 438"/>
                  <a:gd name="T50" fmla="*/ 2 w 760"/>
                  <a:gd name="T51" fmla="*/ 269 h 438"/>
                  <a:gd name="T52" fmla="*/ 4 w 760"/>
                  <a:gd name="T53" fmla="*/ 314 h 438"/>
                  <a:gd name="T54" fmla="*/ 15 w 760"/>
                  <a:gd name="T55" fmla="*/ 336 h 438"/>
                  <a:gd name="T56" fmla="*/ 38 w 760"/>
                  <a:gd name="T57" fmla="*/ 352 h 438"/>
                  <a:gd name="T58" fmla="*/ 63 w 760"/>
                  <a:gd name="T59" fmla="*/ 356 h 438"/>
                  <a:gd name="T60" fmla="*/ 88 w 760"/>
                  <a:gd name="T61" fmla="*/ 344 h 438"/>
                  <a:gd name="T62" fmla="*/ 89 w 760"/>
                  <a:gd name="T63" fmla="*/ 341 h 438"/>
                  <a:gd name="T64" fmla="*/ 129 w 760"/>
                  <a:gd name="T65" fmla="*/ 258 h 438"/>
                  <a:gd name="T66" fmla="*/ 140 w 760"/>
                  <a:gd name="T67" fmla="*/ 239 h 438"/>
                  <a:gd name="T68" fmla="*/ 169 w 760"/>
                  <a:gd name="T69" fmla="*/ 204 h 438"/>
                  <a:gd name="T70" fmla="*/ 222 w 760"/>
                  <a:gd name="T71" fmla="*/ 234 h 438"/>
                  <a:gd name="T72" fmla="*/ 294 w 760"/>
                  <a:gd name="T73" fmla="*/ 334 h 438"/>
                  <a:gd name="T74" fmla="*/ 338 w 760"/>
                  <a:gd name="T75" fmla="*/ 381 h 438"/>
                  <a:gd name="T76" fmla="*/ 387 w 760"/>
                  <a:gd name="T77" fmla="*/ 412 h 438"/>
                  <a:gd name="T78" fmla="*/ 457 w 760"/>
                  <a:gd name="T79" fmla="*/ 435 h 438"/>
                  <a:gd name="T80" fmla="*/ 501 w 760"/>
                  <a:gd name="T81" fmla="*/ 435 h 438"/>
                  <a:gd name="T82" fmla="*/ 529 w 760"/>
                  <a:gd name="T83" fmla="*/ 426 h 438"/>
                  <a:gd name="T84" fmla="*/ 542 w 760"/>
                  <a:gd name="T85" fmla="*/ 419 h 438"/>
                  <a:gd name="T86" fmla="*/ 588 w 760"/>
                  <a:gd name="T87" fmla="*/ 377 h 438"/>
                  <a:gd name="T88" fmla="*/ 623 w 760"/>
                  <a:gd name="T89" fmla="*/ 332 h 438"/>
                  <a:gd name="T90" fmla="*/ 666 w 760"/>
                  <a:gd name="T91" fmla="*/ 264 h 438"/>
                  <a:gd name="T92" fmla="*/ 687 w 760"/>
                  <a:gd name="T93" fmla="*/ 224 h 438"/>
                  <a:gd name="T94" fmla="*/ 730 w 760"/>
                  <a:gd name="T95" fmla="*/ 159 h 438"/>
                  <a:gd name="T96" fmla="*/ 733 w 760"/>
                  <a:gd name="T97" fmla="*/ 157 h 438"/>
                  <a:gd name="T98" fmla="*/ 749 w 760"/>
                  <a:gd name="T99" fmla="*/ 123 h 438"/>
                  <a:gd name="T100" fmla="*/ 751 w 760"/>
                  <a:gd name="T101" fmla="*/ 113 h 438"/>
                  <a:gd name="T102" fmla="*/ 758 w 760"/>
                  <a:gd name="T103" fmla="*/ 79 h 438"/>
                  <a:gd name="T104" fmla="*/ 760 w 760"/>
                  <a:gd name="T105" fmla="*/ 59 h 4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0"/>
                  <a:gd name="T160" fmla="*/ 0 h 438"/>
                  <a:gd name="T161" fmla="*/ 760 w 760"/>
                  <a:gd name="T162" fmla="*/ 438 h 4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0" h="438">
                    <a:moveTo>
                      <a:pt x="759" y="39"/>
                    </a:moveTo>
                    <a:lnTo>
                      <a:pt x="757" y="34"/>
                    </a:lnTo>
                    <a:lnTo>
                      <a:pt x="756" y="30"/>
                    </a:lnTo>
                    <a:lnTo>
                      <a:pt x="755" y="26"/>
                    </a:lnTo>
                    <a:lnTo>
                      <a:pt x="753" y="23"/>
                    </a:lnTo>
                    <a:lnTo>
                      <a:pt x="749" y="16"/>
                    </a:lnTo>
                    <a:lnTo>
                      <a:pt x="744" y="11"/>
                    </a:lnTo>
                    <a:lnTo>
                      <a:pt x="737" y="6"/>
                    </a:lnTo>
                    <a:lnTo>
                      <a:pt x="734" y="4"/>
                    </a:lnTo>
                    <a:lnTo>
                      <a:pt x="731" y="4"/>
                    </a:lnTo>
                    <a:lnTo>
                      <a:pt x="727" y="2"/>
                    </a:lnTo>
                    <a:lnTo>
                      <a:pt x="723" y="1"/>
                    </a:lnTo>
                    <a:lnTo>
                      <a:pt x="719" y="0"/>
                    </a:lnTo>
                    <a:lnTo>
                      <a:pt x="714" y="0"/>
                    </a:lnTo>
                    <a:lnTo>
                      <a:pt x="704" y="0"/>
                    </a:lnTo>
                    <a:lnTo>
                      <a:pt x="694" y="2"/>
                    </a:lnTo>
                    <a:lnTo>
                      <a:pt x="685" y="4"/>
                    </a:lnTo>
                    <a:lnTo>
                      <a:pt x="676" y="7"/>
                    </a:lnTo>
                    <a:lnTo>
                      <a:pt x="668" y="11"/>
                    </a:lnTo>
                    <a:lnTo>
                      <a:pt x="659" y="16"/>
                    </a:lnTo>
                    <a:lnTo>
                      <a:pt x="652" y="21"/>
                    </a:lnTo>
                    <a:lnTo>
                      <a:pt x="645" y="29"/>
                    </a:lnTo>
                    <a:lnTo>
                      <a:pt x="640" y="34"/>
                    </a:lnTo>
                    <a:lnTo>
                      <a:pt x="636" y="40"/>
                    </a:lnTo>
                    <a:lnTo>
                      <a:pt x="632" y="46"/>
                    </a:lnTo>
                    <a:lnTo>
                      <a:pt x="630" y="53"/>
                    </a:lnTo>
                    <a:lnTo>
                      <a:pt x="617" y="88"/>
                    </a:lnTo>
                    <a:lnTo>
                      <a:pt x="605" y="123"/>
                    </a:lnTo>
                    <a:lnTo>
                      <a:pt x="591" y="166"/>
                    </a:lnTo>
                    <a:lnTo>
                      <a:pt x="576" y="208"/>
                    </a:lnTo>
                    <a:lnTo>
                      <a:pt x="553" y="269"/>
                    </a:lnTo>
                    <a:lnTo>
                      <a:pt x="545" y="287"/>
                    </a:lnTo>
                    <a:lnTo>
                      <a:pt x="541" y="296"/>
                    </a:lnTo>
                    <a:lnTo>
                      <a:pt x="538" y="305"/>
                    </a:lnTo>
                    <a:lnTo>
                      <a:pt x="532" y="313"/>
                    </a:lnTo>
                    <a:lnTo>
                      <a:pt x="531" y="317"/>
                    </a:lnTo>
                    <a:lnTo>
                      <a:pt x="528" y="321"/>
                    </a:lnTo>
                    <a:lnTo>
                      <a:pt x="518" y="339"/>
                    </a:lnTo>
                    <a:lnTo>
                      <a:pt x="517" y="339"/>
                    </a:lnTo>
                    <a:lnTo>
                      <a:pt x="517" y="341"/>
                    </a:lnTo>
                    <a:lnTo>
                      <a:pt x="516" y="343"/>
                    </a:lnTo>
                    <a:lnTo>
                      <a:pt x="513" y="346"/>
                    </a:lnTo>
                    <a:lnTo>
                      <a:pt x="510" y="350"/>
                    </a:lnTo>
                    <a:lnTo>
                      <a:pt x="506" y="353"/>
                    </a:lnTo>
                    <a:lnTo>
                      <a:pt x="499" y="357"/>
                    </a:lnTo>
                    <a:lnTo>
                      <a:pt x="496" y="360"/>
                    </a:lnTo>
                    <a:lnTo>
                      <a:pt x="492" y="362"/>
                    </a:lnTo>
                    <a:lnTo>
                      <a:pt x="488" y="363"/>
                    </a:lnTo>
                    <a:lnTo>
                      <a:pt x="486" y="364"/>
                    </a:lnTo>
                    <a:lnTo>
                      <a:pt x="484" y="364"/>
                    </a:lnTo>
                    <a:lnTo>
                      <a:pt x="475" y="364"/>
                    </a:lnTo>
                    <a:lnTo>
                      <a:pt x="473" y="364"/>
                    </a:lnTo>
                    <a:lnTo>
                      <a:pt x="471" y="364"/>
                    </a:lnTo>
                    <a:lnTo>
                      <a:pt x="467" y="364"/>
                    </a:lnTo>
                    <a:lnTo>
                      <a:pt x="462" y="364"/>
                    </a:lnTo>
                    <a:lnTo>
                      <a:pt x="458" y="363"/>
                    </a:lnTo>
                    <a:lnTo>
                      <a:pt x="445" y="346"/>
                    </a:lnTo>
                    <a:lnTo>
                      <a:pt x="438" y="338"/>
                    </a:lnTo>
                    <a:lnTo>
                      <a:pt x="432" y="330"/>
                    </a:lnTo>
                    <a:lnTo>
                      <a:pt x="424" y="323"/>
                    </a:lnTo>
                    <a:lnTo>
                      <a:pt x="417" y="316"/>
                    </a:lnTo>
                    <a:lnTo>
                      <a:pt x="402" y="302"/>
                    </a:lnTo>
                    <a:lnTo>
                      <a:pt x="386" y="289"/>
                    </a:lnTo>
                    <a:lnTo>
                      <a:pt x="378" y="283"/>
                    </a:lnTo>
                    <a:lnTo>
                      <a:pt x="370" y="278"/>
                    </a:lnTo>
                    <a:lnTo>
                      <a:pt x="353" y="266"/>
                    </a:lnTo>
                    <a:lnTo>
                      <a:pt x="344" y="262"/>
                    </a:lnTo>
                    <a:lnTo>
                      <a:pt x="335" y="257"/>
                    </a:lnTo>
                    <a:lnTo>
                      <a:pt x="322" y="250"/>
                    </a:lnTo>
                    <a:lnTo>
                      <a:pt x="316" y="245"/>
                    </a:lnTo>
                    <a:lnTo>
                      <a:pt x="310" y="241"/>
                    </a:lnTo>
                    <a:lnTo>
                      <a:pt x="304" y="236"/>
                    </a:lnTo>
                    <a:lnTo>
                      <a:pt x="298" y="230"/>
                    </a:lnTo>
                    <a:lnTo>
                      <a:pt x="292" y="224"/>
                    </a:lnTo>
                    <a:lnTo>
                      <a:pt x="287" y="219"/>
                    </a:lnTo>
                    <a:lnTo>
                      <a:pt x="282" y="214"/>
                    </a:lnTo>
                    <a:lnTo>
                      <a:pt x="278" y="208"/>
                    </a:lnTo>
                    <a:lnTo>
                      <a:pt x="270" y="195"/>
                    </a:lnTo>
                    <a:lnTo>
                      <a:pt x="262" y="182"/>
                    </a:lnTo>
                    <a:lnTo>
                      <a:pt x="259" y="175"/>
                    </a:lnTo>
                    <a:lnTo>
                      <a:pt x="257" y="169"/>
                    </a:lnTo>
                    <a:lnTo>
                      <a:pt x="252" y="155"/>
                    </a:lnTo>
                    <a:lnTo>
                      <a:pt x="250" y="140"/>
                    </a:lnTo>
                    <a:lnTo>
                      <a:pt x="246" y="126"/>
                    </a:lnTo>
                    <a:lnTo>
                      <a:pt x="243" y="114"/>
                    </a:lnTo>
                    <a:lnTo>
                      <a:pt x="241" y="109"/>
                    </a:lnTo>
                    <a:lnTo>
                      <a:pt x="238" y="104"/>
                    </a:lnTo>
                    <a:lnTo>
                      <a:pt x="235" y="101"/>
                    </a:lnTo>
                    <a:lnTo>
                      <a:pt x="231" y="97"/>
                    </a:lnTo>
                    <a:lnTo>
                      <a:pt x="227" y="95"/>
                    </a:lnTo>
                    <a:lnTo>
                      <a:pt x="222" y="93"/>
                    </a:lnTo>
                    <a:lnTo>
                      <a:pt x="212" y="90"/>
                    </a:lnTo>
                    <a:lnTo>
                      <a:pt x="204" y="89"/>
                    </a:lnTo>
                    <a:lnTo>
                      <a:pt x="196" y="89"/>
                    </a:lnTo>
                    <a:lnTo>
                      <a:pt x="189" y="91"/>
                    </a:lnTo>
                    <a:lnTo>
                      <a:pt x="181" y="95"/>
                    </a:lnTo>
                    <a:lnTo>
                      <a:pt x="175" y="98"/>
                    </a:lnTo>
                    <a:lnTo>
                      <a:pt x="169" y="104"/>
                    </a:lnTo>
                    <a:lnTo>
                      <a:pt x="164" y="111"/>
                    </a:lnTo>
                    <a:lnTo>
                      <a:pt x="153" y="124"/>
                    </a:lnTo>
                    <a:lnTo>
                      <a:pt x="142" y="138"/>
                    </a:lnTo>
                    <a:lnTo>
                      <a:pt x="130" y="150"/>
                    </a:lnTo>
                    <a:lnTo>
                      <a:pt x="118" y="162"/>
                    </a:lnTo>
                    <a:lnTo>
                      <a:pt x="106" y="174"/>
                    </a:lnTo>
                    <a:lnTo>
                      <a:pt x="99" y="180"/>
                    </a:lnTo>
                    <a:lnTo>
                      <a:pt x="93" y="186"/>
                    </a:lnTo>
                    <a:lnTo>
                      <a:pt x="80" y="197"/>
                    </a:lnTo>
                    <a:lnTo>
                      <a:pt x="73" y="202"/>
                    </a:lnTo>
                    <a:lnTo>
                      <a:pt x="66" y="208"/>
                    </a:lnTo>
                    <a:lnTo>
                      <a:pt x="61" y="210"/>
                    </a:lnTo>
                    <a:lnTo>
                      <a:pt x="59" y="212"/>
                    </a:lnTo>
                    <a:lnTo>
                      <a:pt x="56" y="214"/>
                    </a:lnTo>
                    <a:lnTo>
                      <a:pt x="52" y="216"/>
                    </a:lnTo>
                    <a:lnTo>
                      <a:pt x="47" y="219"/>
                    </a:lnTo>
                    <a:lnTo>
                      <a:pt x="42" y="221"/>
                    </a:lnTo>
                    <a:lnTo>
                      <a:pt x="37" y="223"/>
                    </a:lnTo>
                    <a:lnTo>
                      <a:pt x="34" y="223"/>
                    </a:lnTo>
                    <a:lnTo>
                      <a:pt x="32" y="224"/>
                    </a:lnTo>
                    <a:lnTo>
                      <a:pt x="32" y="225"/>
                    </a:lnTo>
                    <a:lnTo>
                      <a:pt x="27" y="227"/>
                    </a:lnTo>
                    <a:lnTo>
                      <a:pt x="24" y="228"/>
                    </a:lnTo>
                    <a:lnTo>
                      <a:pt x="21" y="229"/>
                    </a:lnTo>
                    <a:lnTo>
                      <a:pt x="17" y="232"/>
                    </a:lnTo>
                    <a:lnTo>
                      <a:pt x="13" y="237"/>
                    </a:lnTo>
                    <a:lnTo>
                      <a:pt x="11" y="239"/>
                    </a:lnTo>
                    <a:lnTo>
                      <a:pt x="10" y="242"/>
                    </a:lnTo>
                    <a:lnTo>
                      <a:pt x="6" y="251"/>
                    </a:lnTo>
                    <a:lnTo>
                      <a:pt x="4" y="260"/>
                    </a:lnTo>
                    <a:lnTo>
                      <a:pt x="2" y="269"/>
                    </a:lnTo>
                    <a:lnTo>
                      <a:pt x="1" y="279"/>
                    </a:lnTo>
                    <a:lnTo>
                      <a:pt x="0" y="287"/>
                    </a:lnTo>
                    <a:lnTo>
                      <a:pt x="1" y="296"/>
                    </a:lnTo>
                    <a:lnTo>
                      <a:pt x="2" y="306"/>
                    </a:lnTo>
                    <a:lnTo>
                      <a:pt x="4" y="314"/>
                    </a:lnTo>
                    <a:lnTo>
                      <a:pt x="5" y="319"/>
                    </a:lnTo>
                    <a:lnTo>
                      <a:pt x="8" y="323"/>
                    </a:lnTo>
                    <a:lnTo>
                      <a:pt x="10" y="328"/>
                    </a:lnTo>
                    <a:lnTo>
                      <a:pt x="12" y="332"/>
                    </a:lnTo>
                    <a:lnTo>
                      <a:pt x="15" y="336"/>
                    </a:lnTo>
                    <a:lnTo>
                      <a:pt x="18" y="339"/>
                    </a:lnTo>
                    <a:lnTo>
                      <a:pt x="22" y="343"/>
                    </a:lnTo>
                    <a:lnTo>
                      <a:pt x="27" y="346"/>
                    </a:lnTo>
                    <a:lnTo>
                      <a:pt x="34" y="350"/>
                    </a:lnTo>
                    <a:lnTo>
                      <a:pt x="38" y="352"/>
                    </a:lnTo>
                    <a:lnTo>
                      <a:pt x="39" y="353"/>
                    </a:lnTo>
                    <a:lnTo>
                      <a:pt x="41" y="354"/>
                    </a:lnTo>
                    <a:lnTo>
                      <a:pt x="48" y="356"/>
                    </a:lnTo>
                    <a:lnTo>
                      <a:pt x="56" y="357"/>
                    </a:lnTo>
                    <a:lnTo>
                      <a:pt x="63" y="356"/>
                    </a:lnTo>
                    <a:lnTo>
                      <a:pt x="67" y="355"/>
                    </a:lnTo>
                    <a:lnTo>
                      <a:pt x="70" y="355"/>
                    </a:lnTo>
                    <a:lnTo>
                      <a:pt x="77" y="351"/>
                    </a:lnTo>
                    <a:lnTo>
                      <a:pt x="85" y="347"/>
                    </a:lnTo>
                    <a:lnTo>
                      <a:pt x="88" y="344"/>
                    </a:lnTo>
                    <a:lnTo>
                      <a:pt x="88" y="343"/>
                    </a:lnTo>
                    <a:lnTo>
                      <a:pt x="89" y="341"/>
                    </a:lnTo>
                    <a:lnTo>
                      <a:pt x="100" y="311"/>
                    </a:lnTo>
                    <a:lnTo>
                      <a:pt x="105" y="297"/>
                    </a:lnTo>
                    <a:lnTo>
                      <a:pt x="111" y="284"/>
                    </a:lnTo>
                    <a:lnTo>
                      <a:pt x="119" y="271"/>
                    </a:lnTo>
                    <a:lnTo>
                      <a:pt x="129" y="258"/>
                    </a:lnTo>
                    <a:lnTo>
                      <a:pt x="131" y="253"/>
                    </a:lnTo>
                    <a:lnTo>
                      <a:pt x="133" y="251"/>
                    </a:lnTo>
                    <a:lnTo>
                      <a:pt x="135" y="249"/>
                    </a:lnTo>
                    <a:lnTo>
                      <a:pt x="137" y="244"/>
                    </a:lnTo>
                    <a:lnTo>
                      <a:pt x="140" y="239"/>
                    </a:lnTo>
                    <a:lnTo>
                      <a:pt x="144" y="230"/>
                    </a:lnTo>
                    <a:lnTo>
                      <a:pt x="150" y="223"/>
                    </a:lnTo>
                    <a:lnTo>
                      <a:pt x="156" y="215"/>
                    </a:lnTo>
                    <a:lnTo>
                      <a:pt x="162" y="209"/>
                    </a:lnTo>
                    <a:lnTo>
                      <a:pt x="169" y="204"/>
                    </a:lnTo>
                    <a:lnTo>
                      <a:pt x="177" y="200"/>
                    </a:lnTo>
                    <a:lnTo>
                      <a:pt x="186" y="195"/>
                    </a:lnTo>
                    <a:lnTo>
                      <a:pt x="195" y="193"/>
                    </a:lnTo>
                    <a:lnTo>
                      <a:pt x="208" y="214"/>
                    </a:lnTo>
                    <a:lnTo>
                      <a:pt x="222" y="234"/>
                    </a:lnTo>
                    <a:lnTo>
                      <a:pt x="236" y="255"/>
                    </a:lnTo>
                    <a:lnTo>
                      <a:pt x="250" y="275"/>
                    </a:lnTo>
                    <a:lnTo>
                      <a:pt x="264" y="294"/>
                    </a:lnTo>
                    <a:lnTo>
                      <a:pt x="278" y="314"/>
                    </a:lnTo>
                    <a:lnTo>
                      <a:pt x="294" y="334"/>
                    </a:lnTo>
                    <a:lnTo>
                      <a:pt x="310" y="353"/>
                    </a:lnTo>
                    <a:lnTo>
                      <a:pt x="317" y="361"/>
                    </a:lnTo>
                    <a:lnTo>
                      <a:pt x="324" y="368"/>
                    </a:lnTo>
                    <a:lnTo>
                      <a:pt x="331" y="374"/>
                    </a:lnTo>
                    <a:lnTo>
                      <a:pt x="338" y="381"/>
                    </a:lnTo>
                    <a:lnTo>
                      <a:pt x="348" y="388"/>
                    </a:lnTo>
                    <a:lnTo>
                      <a:pt x="357" y="394"/>
                    </a:lnTo>
                    <a:lnTo>
                      <a:pt x="367" y="400"/>
                    </a:lnTo>
                    <a:lnTo>
                      <a:pt x="377" y="406"/>
                    </a:lnTo>
                    <a:lnTo>
                      <a:pt x="387" y="412"/>
                    </a:lnTo>
                    <a:lnTo>
                      <a:pt x="398" y="417"/>
                    </a:lnTo>
                    <a:lnTo>
                      <a:pt x="409" y="421"/>
                    </a:lnTo>
                    <a:lnTo>
                      <a:pt x="420" y="426"/>
                    </a:lnTo>
                    <a:lnTo>
                      <a:pt x="434" y="429"/>
                    </a:lnTo>
                    <a:lnTo>
                      <a:pt x="457" y="435"/>
                    </a:lnTo>
                    <a:lnTo>
                      <a:pt x="465" y="437"/>
                    </a:lnTo>
                    <a:lnTo>
                      <a:pt x="473" y="438"/>
                    </a:lnTo>
                    <a:lnTo>
                      <a:pt x="481" y="438"/>
                    </a:lnTo>
                    <a:lnTo>
                      <a:pt x="489" y="437"/>
                    </a:lnTo>
                    <a:lnTo>
                      <a:pt x="501" y="435"/>
                    </a:lnTo>
                    <a:lnTo>
                      <a:pt x="506" y="434"/>
                    </a:lnTo>
                    <a:lnTo>
                      <a:pt x="512" y="432"/>
                    </a:lnTo>
                    <a:lnTo>
                      <a:pt x="524" y="428"/>
                    </a:lnTo>
                    <a:lnTo>
                      <a:pt x="526" y="427"/>
                    </a:lnTo>
                    <a:lnTo>
                      <a:pt x="529" y="426"/>
                    </a:lnTo>
                    <a:lnTo>
                      <a:pt x="534" y="423"/>
                    </a:lnTo>
                    <a:lnTo>
                      <a:pt x="539" y="420"/>
                    </a:lnTo>
                    <a:lnTo>
                      <a:pt x="540" y="420"/>
                    </a:lnTo>
                    <a:lnTo>
                      <a:pt x="542" y="419"/>
                    </a:lnTo>
                    <a:lnTo>
                      <a:pt x="545" y="417"/>
                    </a:lnTo>
                    <a:lnTo>
                      <a:pt x="554" y="411"/>
                    </a:lnTo>
                    <a:lnTo>
                      <a:pt x="564" y="403"/>
                    </a:lnTo>
                    <a:lnTo>
                      <a:pt x="573" y="394"/>
                    </a:lnTo>
                    <a:lnTo>
                      <a:pt x="588" y="377"/>
                    </a:lnTo>
                    <a:lnTo>
                      <a:pt x="595" y="368"/>
                    </a:lnTo>
                    <a:lnTo>
                      <a:pt x="602" y="359"/>
                    </a:lnTo>
                    <a:lnTo>
                      <a:pt x="616" y="341"/>
                    </a:lnTo>
                    <a:lnTo>
                      <a:pt x="620" y="336"/>
                    </a:lnTo>
                    <a:lnTo>
                      <a:pt x="623" y="332"/>
                    </a:lnTo>
                    <a:lnTo>
                      <a:pt x="630" y="322"/>
                    </a:lnTo>
                    <a:lnTo>
                      <a:pt x="643" y="303"/>
                    </a:lnTo>
                    <a:lnTo>
                      <a:pt x="655" y="284"/>
                    </a:lnTo>
                    <a:lnTo>
                      <a:pt x="661" y="273"/>
                    </a:lnTo>
                    <a:lnTo>
                      <a:pt x="666" y="264"/>
                    </a:lnTo>
                    <a:lnTo>
                      <a:pt x="668" y="261"/>
                    </a:lnTo>
                    <a:lnTo>
                      <a:pt x="669" y="258"/>
                    </a:lnTo>
                    <a:lnTo>
                      <a:pt x="672" y="254"/>
                    </a:lnTo>
                    <a:lnTo>
                      <a:pt x="678" y="244"/>
                    </a:lnTo>
                    <a:lnTo>
                      <a:pt x="687" y="224"/>
                    </a:lnTo>
                    <a:lnTo>
                      <a:pt x="699" y="206"/>
                    </a:lnTo>
                    <a:lnTo>
                      <a:pt x="711" y="187"/>
                    </a:lnTo>
                    <a:lnTo>
                      <a:pt x="724" y="170"/>
                    </a:lnTo>
                    <a:lnTo>
                      <a:pt x="728" y="163"/>
                    </a:lnTo>
                    <a:lnTo>
                      <a:pt x="730" y="159"/>
                    </a:lnTo>
                    <a:lnTo>
                      <a:pt x="731" y="159"/>
                    </a:lnTo>
                    <a:lnTo>
                      <a:pt x="732" y="158"/>
                    </a:lnTo>
                    <a:lnTo>
                      <a:pt x="733" y="157"/>
                    </a:lnTo>
                    <a:lnTo>
                      <a:pt x="737" y="150"/>
                    </a:lnTo>
                    <a:lnTo>
                      <a:pt x="741" y="143"/>
                    </a:lnTo>
                    <a:lnTo>
                      <a:pt x="746" y="130"/>
                    </a:lnTo>
                    <a:lnTo>
                      <a:pt x="749" y="124"/>
                    </a:lnTo>
                    <a:lnTo>
                      <a:pt x="749" y="123"/>
                    </a:lnTo>
                    <a:lnTo>
                      <a:pt x="749" y="122"/>
                    </a:lnTo>
                    <a:lnTo>
                      <a:pt x="749" y="121"/>
                    </a:lnTo>
                    <a:lnTo>
                      <a:pt x="751" y="117"/>
                    </a:lnTo>
                    <a:lnTo>
                      <a:pt x="751" y="114"/>
                    </a:lnTo>
                    <a:lnTo>
                      <a:pt x="751" y="113"/>
                    </a:lnTo>
                    <a:lnTo>
                      <a:pt x="752" y="112"/>
                    </a:lnTo>
                    <a:lnTo>
                      <a:pt x="753" y="111"/>
                    </a:lnTo>
                    <a:lnTo>
                      <a:pt x="755" y="105"/>
                    </a:lnTo>
                    <a:lnTo>
                      <a:pt x="757" y="92"/>
                    </a:lnTo>
                    <a:lnTo>
                      <a:pt x="758" y="79"/>
                    </a:lnTo>
                    <a:lnTo>
                      <a:pt x="758" y="75"/>
                    </a:lnTo>
                    <a:lnTo>
                      <a:pt x="758" y="74"/>
                    </a:lnTo>
                    <a:lnTo>
                      <a:pt x="759" y="73"/>
                    </a:lnTo>
                    <a:lnTo>
                      <a:pt x="760" y="66"/>
                    </a:lnTo>
                    <a:lnTo>
                      <a:pt x="760" y="59"/>
                    </a:lnTo>
                    <a:lnTo>
                      <a:pt x="760" y="53"/>
                    </a:lnTo>
                    <a:lnTo>
                      <a:pt x="759" y="3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21" name="Freeform 13"/>
              <p:cNvSpPr>
                <a:spLocks noChangeAspect="1"/>
              </p:cNvSpPr>
              <p:nvPr/>
            </p:nvSpPr>
            <p:spPr bwMode="auto">
              <a:xfrm>
                <a:off x="3004" y="2741"/>
                <a:ext cx="682" cy="256"/>
              </a:xfrm>
              <a:custGeom>
                <a:avLst/>
                <a:gdLst>
                  <a:gd name="T0" fmla="*/ 635 w 682"/>
                  <a:gd name="T1" fmla="*/ 0 h 256"/>
                  <a:gd name="T2" fmla="*/ 605 w 682"/>
                  <a:gd name="T3" fmla="*/ 4 h 256"/>
                  <a:gd name="T4" fmla="*/ 552 w 682"/>
                  <a:gd name="T5" fmla="*/ 31 h 256"/>
                  <a:gd name="T6" fmla="*/ 472 w 682"/>
                  <a:gd name="T7" fmla="*/ 81 h 256"/>
                  <a:gd name="T8" fmla="*/ 343 w 682"/>
                  <a:gd name="T9" fmla="*/ 172 h 256"/>
                  <a:gd name="T10" fmla="*/ 314 w 682"/>
                  <a:gd name="T11" fmla="*/ 191 h 256"/>
                  <a:gd name="T12" fmla="*/ 306 w 682"/>
                  <a:gd name="T13" fmla="*/ 195 h 256"/>
                  <a:gd name="T14" fmla="*/ 298 w 682"/>
                  <a:gd name="T15" fmla="*/ 197 h 256"/>
                  <a:gd name="T16" fmla="*/ 295 w 682"/>
                  <a:gd name="T17" fmla="*/ 198 h 256"/>
                  <a:gd name="T18" fmla="*/ 269 w 682"/>
                  <a:gd name="T19" fmla="*/ 199 h 256"/>
                  <a:gd name="T20" fmla="*/ 227 w 682"/>
                  <a:gd name="T21" fmla="*/ 186 h 256"/>
                  <a:gd name="T22" fmla="*/ 181 w 682"/>
                  <a:gd name="T23" fmla="*/ 174 h 256"/>
                  <a:gd name="T24" fmla="*/ 142 w 682"/>
                  <a:gd name="T25" fmla="*/ 168 h 256"/>
                  <a:gd name="T26" fmla="*/ 98 w 682"/>
                  <a:gd name="T27" fmla="*/ 159 h 256"/>
                  <a:gd name="T28" fmla="*/ 90 w 682"/>
                  <a:gd name="T29" fmla="*/ 153 h 256"/>
                  <a:gd name="T30" fmla="*/ 90 w 682"/>
                  <a:gd name="T31" fmla="*/ 132 h 256"/>
                  <a:gd name="T32" fmla="*/ 91 w 682"/>
                  <a:gd name="T33" fmla="*/ 105 h 256"/>
                  <a:gd name="T34" fmla="*/ 87 w 682"/>
                  <a:gd name="T35" fmla="*/ 81 h 256"/>
                  <a:gd name="T36" fmla="*/ 78 w 682"/>
                  <a:gd name="T37" fmla="*/ 65 h 256"/>
                  <a:gd name="T38" fmla="*/ 65 w 682"/>
                  <a:gd name="T39" fmla="*/ 56 h 256"/>
                  <a:gd name="T40" fmla="*/ 50 w 682"/>
                  <a:gd name="T41" fmla="*/ 53 h 256"/>
                  <a:gd name="T42" fmla="*/ 38 w 682"/>
                  <a:gd name="T43" fmla="*/ 60 h 256"/>
                  <a:gd name="T44" fmla="*/ 33 w 682"/>
                  <a:gd name="T45" fmla="*/ 70 h 256"/>
                  <a:gd name="T46" fmla="*/ 37 w 682"/>
                  <a:gd name="T47" fmla="*/ 160 h 256"/>
                  <a:gd name="T48" fmla="*/ 4 w 682"/>
                  <a:gd name="T49" fmla="*/ 203 h 256"/>
                  <a:gd name="T50" fmla="*/ 1 w 682"/>
                  <a:gd name="T51" fmla="*/ 215 h 256"/>
                  <a:gd name="T52" fmla="*/ 10 w 682"/>
                  <a:gd name="T53" fmla="*/ 226 h 256"/>
                  <a:gd name="T54" fmla="*/ 87 w 682"/>
                  <a:gd name="T55" fmla="*/ 204 h 256"/>
                  <a:gd name="T56" fmla="*/ 135 w 682"/>
                  <a:gd name="T57" fmla="*/ 213 h 256"/>
                  <a:gd name="T58" fmla="*/ 207 w 682"/>
                  <a:gd name="T59" fmla="*/ 237 h 256"/>
                  <a:gd name="T60" fmla="*/ 284 w 682"/>
                  <a:gd name="T61" fmla="*/ 256 h 256"/>
                  <a:gd name="T62" fmla="*/ 305 w 682"/>
                  <a:gd name="T63" fmla="*/ 255 h 256"/>
                  <a:gd name="T64" fmla="*/ 326 w 682"/>
                  <a:gd name="T65" fmla="*/ 248 h 256"/>
                  <a:gd name="T66" fmla="*/ 345 w 682"/>
                  <a:gd name="T67" fmla="*/ 238 h 256"/>
                  <a:gd name="T68" fmla="*/ 399 w 682"/>
                  <a:gd name="T69" fmla="*/ 203 h 256"/>
                  <a:gd name="T70" fmla="*/ 469 w 682"/>
                  <a:gd name="T71" fmla="*/ 172 h 256"/>
                  <a:gd name="T72" fmla="*/ 571 w 682"/>
                  <a:gd name="T73" fmla="*/ 133 h 256"/>
                  <a:gd name="T74" fmla="*/ 595 w 682"/>
                  <a:gd name="T75" fmla="*/ 123 h 256"/>
                  <a:gd name="T76" fmla="*/ 620 w 682"/>
                  <a:gd name="T77" fmla="*/ 107 h 256"/>
                  <a:gd name="T78" fmla="*/ 638 w 682"/>
                  <a:gd name="T79" fmla="*/ 94 h 256"/>
                  <a:gd name="T80" fmla="*/ 656 w 682"/>
                  <a:gd name="T81" fmla="*/ 76 h 256"/>
                  <a:gd name="T82" fmla="*/ 675 w 682"/>
                  <a:gd name="T83" fmla="*/ 57 h 256"/>
                  <a:gd name="T84" fmla="*/ 681 w 682"/>
                  <a:gd name="T85" fmla="*/ 45 h 256"/>
                  <a:gd name="T86" fmla="*/ 682 w 682"/>
                  <a:gd name="T87" fmla="*/ 39 h 256"/>
                  <a:gd name="T88" fmla="*/ 682 w 682"/>
                  <a:gd name="T89" fmla="*/ 31 h 256"/>
                  <a:gd name="T90" fmla="*/ 681 w 682"/>
                  <a:gd name="T91" fmla="*/ 24 h 256"/>
                  <a:gd name="T92" fmla="*/ 675 w 682"/>
                  <a:gd name="T93" fmla="*/ 14 h 256"/>
                  <a:gd name="T94" fmla="*/ 666 w 682"/>
                  <a:gd name="T95" fmla="*/ 7 h 256"/>
                  <a:gd name="T96" fmla="*/ 647 w 682"/>
                  <a:gd name="T97" fmla="*/ 4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2"/>
                  <a:gd name="T148" fmla="*/ 0 h 256"/>
                  <a:gd name="T149" fmla="*/ 682 w 682"/>
                  <a:gd name="T150" fmla="*/ 256 h 2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2" h="256">
                    <a:moveTo>
                      <a:pt x="647" y="4"/>
                    </a:moveTo>
                    <a:lnTo>
                      <a:pt x="641" y="1"/>
                    </a:lnTo>
                    <a:lnTo>
                      <a:pt x="635" y="0"/>
                    </a:lnTo>
                    <a:lnTo>
                      <a:pt x="623" y="0"/>
                    </a:lnTo>
                    <a:lnTo>
                      <a:pt x="611" y="2"/>
                    </a:lnTo>
                    <a:lnTo>
                      <a:pt x="605" y="4"/>
                    </a:lnTo>
                    <a:lnTo>
                      <a:pt x="599" y="6"/>
                    </a:lnTo>
                    <a:lnTo>
                      <a:pt x="575" y="18"/>
                    </a:lnTo>
                    <a:lnTo>
                      <a:pt x="552" y="31"/>
                    </a:lnTo>
                    <a:lnTo>
                      <a:pt x="528" y="44"/>
                    </a:lnTo>
                    <a:lnTo>
                      <a:pt x="506" y="59"/>
                    </a:lnTo>
                    <a:lnTo>
                      <a:pt x="472" y="81"/>
                    </a:lnTo>
                    <a:lnTo>
                      <a:pt x="440" y="103"/>
                    </a:lnTo>
                    <a:lnTo>
                      <a:pt x="352" y="165"/>
                    </a:lnTo>
                    <a:lnTo>
                      <a:pt x="343" y="172"/>
                    </a:lnTo>
                    <a:lnTo>
                      <a:pt x="337" y="174"/>
                    </a:lnTo>
                    <a:lnTo>
                      <a:pt x="333" y="178"/>
                    </a:lnTo>
                    <a:lnTo>
                      <a:pt x="314" y="191"/>
                    </a:lnTo>
                    <a:lnTo>
                      <a:pt x="308" y="194"/>
                    </a:lnTo>
                    <a:lnTo>
                      <a:pt x="307" y="194"/>
                    </a:lnTo>
                    <a:lnTo>
                      <a:pt x="306" y="195"/>
                    </a:lnTo>
                    <a:lnTo>
                      <a:pt x="305" y="195"/>
                    </a:lnTo>
                    <a:lnTo>
                      <a:pt x="302" y="196"/>
                    </a:lnTo>
                    <a:lnTo>
                      <a:pt x="298" y="197"/>
                    </a:lnTo>
                    <a:lnTo>
                      <a:pt x="297" y="197"/>
                    </a:lnTo>
                    <a:lnTo>
                      <a:pt x="296" y="197"/>
                    </a:lnTo>
                    <a:lnTo>
                      <a:pt x="295" y="198"/>
                    </a:lnTo>
                    <a:lnTo>
                      <a:pt x="288" y="200"/>
                    </a:lnTo>
                    <a:lnTo>
                      <a:pt x="279" y="200"/>
                    </a:lnTo>
                    <a:lnTo>
                      <a:pt x="269" y="199"/>
                    </a:lnTo>
                    <a:lnTo>
                      <a:pt x="260" y="197"/>
                    </a:lnTo>
                    <a:lnTo>
                      <a:pt x="251" y="195"/>
                    </a:lnTo>
                    <a:lnTo>
                      <a:pt x="227" y="186"/>
                    </a:lnTo>
                    <a:lnTo>
                      <a:pt x="204" y="180"/>
                    </a:lnTo>
                    <a:lnTo>
                      <a:pt x="192" y="177"/>
                    </a:lnTo>
                    <a:lnTo>
                      <a:pt x="181" y="174"/>
                    </a:lnTo>
                    <a:lnTo>
                      <a:pt x="169" y="173"/>
                    </a:lnTo>
                    <a:lnTo>
                      <a:pt x="158" y="171"/>
                    </a:lnTo>
                    <a:lnTo>
                      <a:pt x="142" y="168"/>
                    </a:lnTo>
                    <a:lnTo>
                      <a:pt x="127" y="166"/>
                    </a:lnTo>
                    <a:lnTo>
                      <a:pt x="112" y="162"/>
                    </a:lnTo>
                    <a:lnTo>
                      <a:pt x="98" y="159"/>
                    </a:lnTo>
                    <a:lnTo>
                      <a:pt x="93" y="157"/>
                    </a:lnTo>
                    <a:lnTo>
                      <a:pt x="91" y="155"/>
                    </a:lnTo>
                    <a:lnTo>
                      <a:pt x="90" y="153"/>
                    </a:lnTo>
                    <a:lnTo>
                      <a:pt x="86" y="149"/>
                    </a:lnTo>
                    <a:lnTo>
                      <a:pt x="88" y="139"/>
                    </a:lnTo>
                    <a:lnTo>
                      <a:pt x="90" y="132"/>
                    </a:lnTo>
                    <a:lnTo>
                      <a:pt x="91" y="123"/>
                    </a:lnTo>
                    <a:lnTo>
                      <a:pt x="91" y="114"/>
                    </a:lnTo>
                    <a:lnTo>
                      <a:pt x="91" y="105"/>
                    </a:lnTo>
                    <a:lnTo>
                      <a:pt x="90" y="97"/>
                    </a:lnTo>
                    <a:lnTo>
                      <a:pt x="89" y="89"/>
                    </a:lnTo>
                    <a:lnTo>
                      <a:pt x="87" y="81"/>
                    </a:lnTo>
                    <a:lnTo>
                      <a:pt x="84" y="74"/>
                    </a:lnTo>
                    <a:lnTo>
                      <a:pt x="80" y="68"/>
                    </a:lnTo>
                    <a:lnTo>
                      <a:pt x="78" y="65"/>
                    </a:lnTo>
                    <a:lnTo>
                      <a:pt x="76" y="62"/>
                    </a:lnTo>
                    <a:lnTo>
                      <a:pt x="71" y="59"/>
                    </a:lnTo>
                    <a:lnTo>
                      <a:pt x="65" y="56"/>
                    </a:lnTo>
                    <a:lnTo>
                      <a:pt x="60" y="54"/>
                    </a:lnTo>
                    <a:lnTo>
                      <a:pt x="55" y="53"/>
                    </a:lnTo>
                    <a:lnTo>
                      <a:pt x="50" y="53"/>
                    </a:lnTo>
                    <a:lnTo>
                      <a:pt x="45" y="55"/>
                    </a:lnTo>
                    <a:lnTo>
                      <a:pt x="42" y="58"/>
                    </a:lnTo>
                    <a:lnTo>
                      <a:pt x="38" y="60"/>
                    </a:lnTo>
                    <a:lnTo>
                      <a:pt x="35" y="63"/>
                    </a:lnTo>
                    <a:lnTo>
                      <a:pt x="34" y="66"/>
                    </a:lnTo>
                    <a:lnTo>
                      <a:pt x="33" y="70"/>
                    </a:lnTo>
                    <a:lnTo>
                      <a:pt x="56" y="132"/>
                    </a:lnTo>
                    <a:lnTo>
                      <a:pt x="50" y="147"/>
                    </a:lnTo>
                    <a:lnTo>
                      <a:pt x="37" y="160"/>
                    </a:lnTo>
                    <a:lnTo>
                      <a:pt x="26" y="174"/>
                    </a:lnTo>
                    <a:lnTo>
                      <a:pt x="14" y="188"/>
                    </a:lnTo>
                    <a:lnTo>
                      <a:pt x="4" y="203"/>
                    </a:lnTo>
                    <a:lnTo>
                      <a:pt x="1" y="206"/>
                    </a:lnTo>
                    <a:lnTo>
                      <a:pt x="0" y="210"/>
                    </a:lnTo>
                    <a:lnTo>
                      <a:pt x="1" y="215"/>
                    </a:lnTo>
                    <a:lnTo>
                      <a:pt x="3" y="218"/>
                    </a:lnTo>
                    <a:lnTo>
                      <a:pt x="7" y="222"/>
                    </a:lnTo>
                    <a:lnTo>
                      <a:pt x="10" y="226"/>
                    </a:lnTo>
                    <a:lnTo>
                      <a:pt x="55" y="202"/>
                    </a:lnTo>
                    <a:lnTo>
                      <a:pt x="70" y="203"/>
                    </a:lnTo>
                    <a:lnTo>
                      <a:pt x="87" y="204"/>
                    </a:lnTo>
                    <a:lnTo>
                      <a:pt x="103" y="207"/>
                    </a:lnTo>
                    <a:lnTo>
                      <a:pt x="120" y="210"/>
                    </a:lnTo>
                    <a:lnTo>
                      <a:pt x="135" y="213"/>
                    </a:lnTo>
                    <a:lnTo>
                      <a:pt x="151" y="217"/>
                    </a:lnTo>
                    <a:lnTo>
                      <a:pt x="183" y="228"/>
                    </a:lnTo>
                    <a:lnTo>
                      <a:pt x="207" y="237"/>
                    </a:lnTo>
                    <a:lnTo>
                      <a:pt x="232" y="245"/>
                    </a:lnTo>
                    <a:lnTo>
                      <a:pt x="258" y="251"/>
                    </a:lnTo>
                    <a:lnTo>
                      <a:pt x="284" y="256"/>
                    </a:lnTo>
                    <a:lnTo>
                      <a:pt x="295" y="256"/>
                    </a:lnTo>
                    <a:lnTo>
                      <a:pt x="300" y="256"/>
                    </a:lnTo>
                    <a:lnTo>
                      <a:pt x="305" y="255"/>
                    </a:lnTo>
                    <a:lnTo>
                      <a:pt x="312" y="253"/>
                    </a:lnTo>
                    <a:lnTo>
                      <a:pt x="320" y="252"/>
                    </a:lnTo>
                    <a:lnTo>
                      <a:pt x="326" y="248"/>
                    </a:lnTo>
                    <a:lnTo>
                      <a:pt x="333" y="245"/>
                    </a:lnTo>
                    <a:lnTo>
                      <a:pt x="338" y="241"/>
                    </a:lnTo>
                    <a:lnTo>
                      <a:pt x="345" y="238"/>
                    </a:lnTo>
                    <a:lnTo>
                      <a:pt x="362" y="225"/>
                    </a:lnTo>
                    <a:lnTo>
                      <a:pt x="380" y="214"/>
                    </a:lnTo>
                    <a:lnTo>
                      <a:pt x="399" y="203"/>
                    </a:lnTo>
                    <a:lnTo>
                      <a:pt x="418" y="193"/>
                    </a:lnTo>
                    <a:lnTo>
                      <a:pt x="443" y="181"/>
                    </a:lnTo>
                    <a:lnTo>
                      <a:pt x="469" y="172"/>
                    </a:lnTo>
                    <a:lnTo>
                      <a:pt x="516" y="154"/>
                    </a:lnTo>
                    <a:lnTo>
                      <a:pt x="563" y="137"/>
                    </a:lnTo>
                    <a:lnTo>
                      <a:pt x="571" y="133"/>
                    </a:lnTo>
                    <a:lnTo>
                      <a:pt x="579" y="130"/>
                    </a:lnTo>
                    <a:lnTo>
                      <a:pt x="587" y="126"/>
                    </a:lnTo>
                    <a:lnTo>
                      <a:pt x="595" y="123"/>
                    </a:lnTo>
                    <a:lnTo>
                      <a:pt x="610" y="114"/>
                    </a:lnTo>
                    <a:lnTo>
                      <a:pt x="617" y="109"/>
                    </a:lnTo>
                    <a:lnTo>
                      <a:pt x="620" y="107"/>
                    </a:lnTo>
                    <a:lnTo>
                      <a:pt x="624" y="104"/>
                    </a:lnTo>
                    <a:lnTo>
                      <a:pt x="631" y="99"/>
                    </a:lnTo>
                    <a:lnTo>
                      <a:pt x="638" y="94"/>
                    </a:lnTo>
                    <a:lnTo>
                      <a:pt x="644" y="88"/>
                    </a:lnTo>
                    <a:lnTo>
                      <a:pt x="651" y="82"/>
                    </a:lnTo>
                    <a:lnTo>
                      <a:pt x="656" y="76"/>
                    </a:lnTo>
                    <a:lnTo>
                      <a:pt x="663" y="70"/>
                    </a:lnTo>
                    <a:lnTo>
                      <a:pt x="668" y="63"/>
                    </a:lnTo>
                    <a:lnTo>
                      <a:pt x="675" y="57"/>
                    </a:lnTo>
                    <a:lnTo>
                      <a:pt x="677" y="53"/>
                    </a:lnTo>
                    <a:lnTo>
                      <a:pt x="679" y="49"/>
                    </a:lnTo>
                    <a:lnTo>
                      <a:pt x="681" y="45"/>
                    </a:lnTo>
                    <a:lnTo>
                      <a:pt x="681" y="43"/>
                    </a:lnTo>
                    <a:lnTo>
                      <a:pt x="682" y="41"/>
                    </a:lnTo>
                    <a:lnTo>
                      <a:pt x="682" y="39"/>
                    </a:lnTo>
                    <a:lnTo>
                      <a:pt x="682" y="36"/>
                    </a:lnTo>
                    <a:lnTo>
                      <a:pt x="682" y="32"/>
                    </a:lnTo>
                    <a:lnTo>
                      <a:pt x="682" y="31"/>
                    </a:lnTo>
                    <a:lnTo>
                      <a:pt x="682" y="30"/>
                    </a:lnTo>
                    <a:lnTo>
                      <a:pt x="682" y="27"/>
                    </a:lnTo>
                    <a:lnTo>
                      <a:pt x="681" y="24"/>
                    </a:lnTo>
                    <a:lnTo>
                      <a:pt x="679" y="20"/>
                    </a:lnTo>
                    <a:lnTo>
                      <a:pt x="678" y="18"/>
                    </a:lnTo>
                    <a:lnTo>
                      <a:pt x="675" y="14"/>
                    </a:lnTo>
                    <a:lnTo>
                      <a:pt x="674" y="12"/>
                    </a:lnTo>
                    <a:lnTo>
                      <a:pt x="669" y="9"/>
                    </a:lnTo>
                    <a:lnTo>
                      <a:pt x="666" y="7"/>
                    </a:lnTo>
                    <a:lnTo>
                      <a:pt x="663" y="6"/>
                    </a:lnTo>
                    <a:lnTo>
                      <a:pt x="655" y="4"/>
                    </a:lnTo>
                    <a:lnTo>
                      <a:pt x="647" y="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22" name="Freeform 14"/>
              <p:cNvSpPr>
                <a:spLocks noChangeAspect="1"/>
              </p:cNvSpPr>
              <p:nvPr/>
            </p:nvSpPr>
            <p:spPr bwMode="auto">
              <a:xfrm>
                <a:off x="3580" y="3105"/>
                <a:ext cx="345" cy="686"/>
              </a:xfrm>
              <a:custGeom>
                <a:avLst/>
                <a:gdLst>
                  <a:gd name="T0" fmla="*/ 57 w 345"/>
                  <a:gd name="T1" fmla="*/ 2 h 686"/>
                  <a:gd name="T2" fmla="*/ 89 w 345"/>
                  <a:gd name="T3" fmla="*/ 0 h 686"/>
                  <a:gd name="T4" fmla="*/ 113 w 345"/>
                  <a:gd name="T5" fmla="*/ 15 h 686"/>
                  <a:gd name="T6" fmla="*/ 169 w 345"/>
                  <a:gd name="T7" fmla="*/ 64 h 686"/>
                  <a:gd name="T8" fmla="*/ 227 w 345"/>
                  <a:gd name="T9" fmla="*/ 121 h 686"/>
                  <a:gd name="T10" fmla="*/ 278 w 345"/>
                  <a:gd name="T11" fmla="*/ 176 h 686"/>
                  <a:gd name="T12" fmla="*/ 315 w 345"/>
                  <a:gd name="T13" fmla="*/ 225 h 686"/>
                  <a:gd name="T14" fmla="*/ 337 w 345"/>
                  <a:gd name="T15" fmla="*/ 263 h 686"/>
                  <a:gd name="T16" fmla="*/ 345 w 345"/>
                  <a:gd name="T17" fmla="*/ 293 h 686"/>
                  <a:gd name="T18" fmla="*/ 341 w 345"/>
                  <a:gd name="T19" fmla="*/ 321 h 686"/>
                  <a:gd name="T20" fmla="*/ 329 w 345"/>
                  <a:gd name="T21" fmla="*/ 349 h 686"/>
                  <a:gd name="T22" fmla="*/ 302 w 345"/>
                  <a:gd name="T23" fmla="*/ 382 h 686"/>
                  <a:gd name="T24" fmla="*/ 262 w 345"/>
                  <a:gd name="T25" fmla="*/ 416 h 686"/>
                  <a:gd name="T26" fmla="*/ 201 w 345"/>
                  <a:gd name="T27" fmla="*/ 467 h 686"/>
                  <a:gd name="T28" fmla="*/ 154 w 345"/>
                  <a:gd name="T29" fmla="*/ 496 h 686"/>
                  <a:gd name="T30" fmla="*/ 127 w 345"/>
                  <a:gd name="T31" fmla="*/ 521 h 686"/>
                  <a:gd name="T32" fmla="*/ 115 w 345"/>
                  <a:gd name="T33" fmla="*/ 544 h 686"/>
                  <a:gd name="T34" fmla="*/ 117 w 345"/>
                  <a:gd name="T35" fmla="*/ 559 h 686"/>
                  <a:gd name="T36" fmla="*/ 133 w 345"/>
                  <a:gd name="T37" fmla="*/ 575 h 686"/>
                  <a:gd name="T38" fmla="*/ 171 w 345"/>
                  <a:gd name="T39" fmla="*/ 600 h 686"/>
                  <a:gd name="T40" fmla="*/ 203 w 345"/>
                  <a:gd name="T41" fmla="*/ 619 h 686"/>
                  <a:gd name="T42" fmla="*/ 241 w 345"/>
                  <a:gd name="T43" fmla="*/ 631 h 686"/>
                  <a:gd name="T44" fmla="*/ 264 w 345"/>
                  <a:gd name="T45" fmla="*/ 638 h 686"/>
                  <a:gd name="T46" fmla="*/ 269 w 345"/>
                  <a:gd name="T47" fmla="*/ 654 h 686"/>
                  <a:gd name="T48" fmla="*/ 262 w 345"/>
                  <a:gd name="T49" fmla="*/ 664 h 686"/>
                  <a:gd name="T50" fmla="*/ 229 w 345"/>
                  <a:gd name="T51" fmla="*/ 678 h 686"/>
                  <a:gd name="T52" fmla="*/ 224 w 345"/>
                  <a:gd name="T53" fmla="*/ 680 h 686"/>
                  <a:gd name="T54" fmla="*/ 180 w 345"/>
                  <a:gd name="T55" fmla="*/ 686 h 686"/>
                  <a:gd name="T56" fmla="*/ 157 w 345"/>
                  <a:gd name="T57" fmla="*/ 686 h 686"/>
                  <a:gd name="T58" fmla="*/ 134 w 345"/>
                  <a:gd name="T59" fmla="*/ 668 h 686"/>
                  <a:gd name="T60" fmla="*/ 112 w 345"/>
                  <a:gd name="T61" fmla="*/ 635 h 686"/>
                  <a:gd name="T62" fmla="*/ 89 w 345"/>
                  <a:gd name="T63" fmla="*/ 614 h 686"/>
                  <a:gd name="T64" fmla="*/ 56 w 345"/>
                  <a:gd name="T65" fmla="*/ 596 h 686"/>
                  <a:gd name="T66" fmla="*/ 33 w 345"/>
                  <a:gd name="T67" fmla="*/ 575 h 686"/>
                  <a:gd name="T68" fmla="*/ 31 w 345"/>
                  <a:gd name="T69" fmla="*/ 547 h 686"/>
                  <a:gd name="T70" fmla="*/ 36 w 345"/>
                  <a:gd name="T71" fmla="*/ 526 h 686"/>
                  <a:gd name="T72" fmla="*/ 57 w 345"/>
                  <a:gd name="T73" fmla="*/ 505 h 686"/>
                  <a:gd name="T74" fmla="*/ 91 w 345"/>
                  <a:gd name="T75" fmla="*/ 486 h 686"/>
                  <a:gd name="T76" fmla="*/ 119 w 345"/>
                  <a:gd name="T77" fmla="*/ 463 h 686"/>
                  <a:gd name="T78" fmla="*/ 145 w 345"/>
                  <a:gd name="T79" fmla="*/ 424 h 686"/>
                  <a:gd name="T80" fmla="*/ 169 w 345"/>
                  <a:gd name="T81" fmla="*/ 381 h 686"/>
                  <a:gd name="T82" fmla="*/ 201 w 345"/>
                  <a:gd name="T83" fmla="*/ 339 h 686"/>
                  <a:gd name="T84" fmla="*/ 234 w 345"/>
                  <a:gd name="T85" fmla="*/ 314 h 686"/>
                  <a:gd name="T86" fmla="*/ 252 w 345"/>
                  <a:gd name="T87" fmla="*/ 302 h 686"/>
                  <a:gd name="T88" fmla="*/ 255 w 345"/>
                  <a:gd name="T89" fmla="*/ 291 h 686"/>
                  <a:gd name="T90" fmla="*/ 238 w 345"/>
                  <a:gd name="T91" fmla="*/ 279 h 686"/>
                  <a:gd name="T92" fmla="*/ 185 w 345"/>
                  <a:gd name="T93" fmla="*/ 237 h 686"/>
                  <a:gd name="T94" fmla="*/ 115 w 345"/>
                  <a:gd name="T95" fmla="*/ 193 h 686"/>
                  <a:gd name="T96" fmla="*/ 63 w 345"/>
                  <a:gd name="T97" fmla="*/ 153 h 686"/>
                  <a:gd name="T98" fmla="*/ 19 w 345"/>
                  <a:gd name="T99" fmla="*/ 102 h 686"/>
                  <a:gd name="T100" fmla="*/ 0 w 345"/>
                  <a:gd name="T101" fmla="*/ 53 h 686"/>
                  <a:gd name="T102" fmla="*/ 7 w 345"/>
                  <a:gd name="T103" fmla="*/ 27 h 686"/>
                  <a:gd name="T104" fmla="*/ 33 w 345"/>
                  <a:gd name="T105" fmla="*/ 9 h 686"/>
                  <a:gd name="T106" fmla="*/ 57 w 345"/>
                  <a:gd name="T107" fmla="*/ 2 h 68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5"/>
                  <a:gd name="T163" fmla="*/ 0 h 686"/>
                  <a:gd name="T164" fmla="*/ 345 w 345"/>
                  <a:gd name="T165" fmla="*/ 686 h 68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5" h="686">
                    <a:moveTo>
                      <a:pt x="57" y="2"/>
                    </a:moveTo>
                    <a:lnTo>
                      <a:pt x="89" y="0"/>
                    </a:lnTo>
                    <a:lnTo>
                      <a:pt x="113" y="15"/>
                    </a:lnTo>
                    <a:lnTo>
                      <a:pt x="169" y="64"/>
                    </a:lnTo>
                    <a:lnTo>
                      <a:pt x="227" y="121"/>
                    </a:lnTo>
                    <a:lnTo>
                      <a:pt x="278" y="176"/>
                    </a:lnTo>
                    <a:lnTo>
                      <a:pt x="315" y="225"/>
                    </a:lnTo>
                    <a:lnTo>
                      <a:pt x="337" y="263"/>
                    </a:lnTo>
                    <a:lnTo>
                      <a:pt x="345" y="293"/>
                    </a:lnTo>
                    <a:lnTo>
                      <a:pt x="341" y="321"/>
                    </a:lnTo>
                    <a:lnTo>
                      <a:pt x="329" y="349"/>
                    </a:lnTo>
                    <a:lnTo>
                      <a:pt x="302" y="382"/>
                    </a:lnTo>
                    <a:lnTo>
                      <a:pt x="262" y="416"/>
                    </a:lnTo>
                    <a:lnTo>
                      <a:pt x="201" y="467"/>
                    </a:lnTo>
                    <a:lnTo>
                      <a:pt x="154" y="496"/>
                    </a:lnTo>
                    <a:lnTo>
                      <a:pt x="127" y="521"/>
                    </a:lnTo>
                    <a:lnTo>
                      <a:pt x="115" y="544"/>
                    </a:lnTo>
                    <a:lnTo>
                      <a:pt x="117" y="559"/>
                    </a:lnTo>
                    <a:lnTo>
                      <a:pt x="133" y="575"/>
                    </a:lnTo>
                    <a:lnTo>
                      <a:pt x="171" y="600"/>
                    </a:lnTo>
                    <a:lnTo>
                      <a:pt x="203" y="619"/>
                    </a:lnTo>
                    <a:lnTo>
                      <a:pt x="241" y="631"/>
                    </a:lnTo>
                    <a:lnTo>
                      <a:pt x="264" y="638"/>
                    </a:lnTo>
                    <a:lnTo>
                      <a:pt x="269" y="654"/>
                    </a:lnTo>
                    <a:lnTo>
                      <a:pt x="262" y="664"/>
                    </a:lnTo>
                    <a:lnTo>
                      <a:pt x="229" y="678"/>
                    </a:lnTo>
                    <a:lnTo>
                      <a:pt x="224" y="680"/>
                    </a:lnTo>
                    <a:lnTo>
                      <a:pt x="180" y="686"/>
                    </a:lnTo>
                    <a:lnTo>
                      <a:pt x="157" y="686"/>
                    </a:lnTo>
                    <a:lnTo>
                      <a:pt x="134" y="668"/>
                    </a:lnTo>
                    <a:lnTo>
                      <a:pt x="112" y="635"/>
                    </a:lnTo>
                    <a:lnTo>
                      <a:pt x="89" y="614"/>
                    </a:lnTo>
                    <a:lnTo>
                      <a:pt x="56" y="596"/>
                    </a:lnTo>
                    <a:lnTo>
                      <a:pt x="33" y="575"/>
                    </a:lnTo>
                    <a:lnTo>
                      <a:pt x="31" y="547"/>
                    </a:lnTo>
                    <a:lnTo>
                      <a:pt x="36" y="526"/>
                    </a:lnTo>
                    <a:lnTo>
                      <a:pt x="57" y="505"/>
                    </a:lnTo>
                    <a:lnTo>
                      <a:pt x="91" y="486"/>
                    </a:lnTo>
                    <a:lnTo>
                      <a:pt x="119" y="463"/>
                    </a:lnTo>
                    <a:lnTo>
                      <a:pt x="145" y="424"/>
                    </a:lnTo>
                    <a:lnTo>
                      <a:pt x="169" y="381"/>
                    </a:lnTo>
                    <a:lnTo>
                      <a:pt x="201" y="339"/>
                    </a:lnTo>
                    <a:lnTo>
                      <a:pt x="234" y="314"/>
                    </a:lnTo>
                    <a:lnTo>
                      <a:pt x="252" y="302"/>
                    </a:lnTo>
                    <a:lnTo>
                      <a:pt x="255" y="291"/>
                    </a:lnTo>
                    <a:lnTo>
                      <a:pt x="238" y="279"/>
                    </a:lnTo>
                    <a:lnTo>
                      <a:pt x="185" y="237"/>
                    </a:lnTo>
                    <a:lnTo>
                      <a:pt x="115" y="193"/>
                    </a:lnTo>
                    <a:lnTo>
                      <a:pt x="63" y="153"/>
                    </a:lnTo>
                    <a:lnTo>
                      <a:pt x="19" y="102"/>
                    </a:lnTo>
                    <a:lnTo>
                      <a:pt x="0" y="53"/>
                    </a:lnTo>
                    <a:lnTo>
                      <a:pt x="7" y="27"/>
                    </a:lnTo>
                    <a:lnTo>
                      <a:pt x="33" y="9"/>
                    </a:lnTo>
                    <a:lnTo>
                      <a:pt x="57" y="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2255" name="Group 15"/>
            <p:cNvGrpSpPr>
              <a:grpSpLocks noChangeAspect="1"/>
            </p:cNvGrpSpPr>
            <p:nvPr/>
          </p:nvGrpSpPr>
          <p:grpSpPr bwMode="auto">
            <a:xfrm>
              <a:off x="1355" y="2053"/>
              <a:ext cx="144" cy="186"/>
              <a:chOff x="2895" y="2582"/>
              <a:chExt cx="322" cy="418"/>
            </a:xfrm>
          </p:grpSpPr>
          <p:sp>
            <p:nvSpPr>
              <p:cNvPr id="52315" name="Freeform 16"/>
              <p:cNvSpPr>
                <a:spLocks noChangeAspect="1"/>
              </p:cNvSpPr>
              <p:nvPr/>
            </p:nvSpPr>
            <p:spPr bwMode="auto">
              <a:xfrm>
                <a:off x="2895" y="2582"/>
                <a:ext cx="322" cy="418"/>
              </a:xfrm>
              <a:custGeom>
                <a:avLst/>
                <a:gdLst>
                  <a:gd name="T0" fmla="*/ 20 w 322"/>
                  <a:gd name="T1" fmla="*/ 319 h 418"/>
                  <a:gd name="T2" fmla="*/ 5 w 322"/>
                  <a:gd name="T3" fmla="*/ 347 h 418"/>
                  <a:gd name="T4" fmla="*/ 1 w 322"/>
                  <a:gd name="T5" fmla="*/ 386 h 418"/>
                  <a:gd name="T6" fmla="*/ 8 w 322"/>
                  <a:gd name="T7" fmla="*/ 398 h 418"/>
                  <a:gd name="T8" fmla="*/ 23 w 322"/>
                  <a:gd name="T9" fmla="*/ 410 h 418"/>
                  <a:gd name="T10" fmla="*/ 54 w 322"/>
                  <a:gd name="T11" fmla="*/ 417 h 418"/>
                  <a:gd name="T12" fmla="*/ 83 w 322"/>
                  <a:gd name="T13" fmla="*/ 413 h 418"/>
                  <a:gd name="T14" fmla="*/ 107 w 322"/>
                  <a:gd name="T15" fmla="*/ 399 h 418"/>
                  <a:gd name="T16" fmla="*/ 120 w 322"/>
                  <a:gd name="T17" fmla="*/ 384 h 418"/>
                  <a:gd name="T18" fmla="*/ 121 w 322"/>
                  <a:gd name="T19" fmla="*/ 378 h 418"/>
                  <a:gd name="T20" fmla="*/ 133 w 322"/>
                  <a:gd name="T21" fmla="*/ 362 h 418"/>
                  <a:gd name="T22" fmla="*/ 150 w 322"/>
                  <a:gd name="T23" fmla="*/ 333 h 418"/>
                  <a:gd name="T24" fmla="*/ 171 w 322"/>
                  <a:gd name="T25" fmla="*/ 288 h 418"/>
                  <a:gd name="T26" fmla="*/ 237 w 322"/>
                  <a:gd name="T27" fmla="*/ 196 h 418"/>
                  <a:gd name="T28" fmla="*/ 315 w 322"/>
                  <a:gd name="T29" fmla="*/ 90 h 418"/>
                  <a:gd name="T30" fmla="*/ 321 w 322"/>
                  <a:gd name="T31" fmla="*/ 76 h 418"/>
                  <a:gd name="T32" fmla="*/ 322 w 322"/>
                  <a:gd name="T33" fmla="*/ 72 h 418"/>
                  <a:gd name="T34" fmla="*/ 319 w 322"/>
                  <a:gd name="T35" fmla="*/ 42 h 418"/>
                  <a:gd name="T36" fmla="*/ 306 w 322"/>
                  <a:gd name="T37" fmla="*/ 20 h 418"/>
                  <a:gd name="T38" fmla="*/ 277 w 322"/>
                  <a:gd name="T39" fmla="*/ 1 h 418"/>
                  <a:gd name="T40" fmla="*/ 211 w 322"/>
                  <a:gd name="T41" fmla="*/ 6 h 418"/>
                  <a:gd name="T42" fmla="*/ 207 w 322"/>
                  <a:gd name="T43" fmla="*/ 24 h 418"/>
                  <a:gd name="T44" fmla="*/ 185 w 322"/>
                  <a:gd name="T45" fmla="*/ 66 h 418"/>
                  <a:gd name="T46" fmla="*/ 163 w 322"/>
                  <a:gd name="T47" fmla="*/ 105 h 418"/>
                  <a:gd name="T48" fmla="*/ 144 w 322"/>
                  <a:gd name="T49" fmla="*/ 140 h 418"/>
                  <a:gd name="T50" fmla="*/ 52 w 322"/>
                  <a:gd name="T51" fmla="*/ 280 h 418"/>
                  <a:gd name="T52" fmla="*/ 37 w 322"/>
                  <a:gd name="T53" fmla="*/ 298 h 418"/>
                  <a:gd name="T54" fmla="*/ 48 w 322"/>
                  <a:gd name="T55" fmla="*/ 318 h 418"/>
                  <a:gd name="T56" fmla="*/ 106 w 322"/>
                  <a:gd name="T57" fmla="*/ 238 h 418"/>
                  <a:gd name="T58" fmla="*/ 170 w 322"/>
                  <a:gd name="T59" fmla="*/ 138 h 418"/>
                  <a:gd name="T60" fmla="*/ 181 w 322"/>
                  <a:gd name="T61" fmla="*/ 117 h 418"/>
                  <a:gd name="T62" fmla="*/ 188 w 322"/>
                  <a:gd name="T63" fmla="*/ 104 h 418"/>
                  <a:gd name="T64" fmla="*/ 226 w 322"/>
                  <a:gd name="T65" fmla="*/ 38 h 418"/>
                  <a:gd name="T66" fmla="*/ 269 w 322"/>
                  <a:gd name="T67" fmla="*/ 21 h 418"/>
                  <a:gd name="T68" fmla="*/ 297 w 322"/>
                  <a:gd name="T69" fmla="*/ 47 h 418"/>
                  <a:gd name="T70" fmla="*/ 291 w 322"/>
                  <a:gd name="T71" fmla="*/ 83 h 418"/>
                  <a:gd name="T72" fmla="*/ 220 w 322"/>
                  <a:gd name="T73" fmla="*/ 181 h 418"/>
                  <a:gd name="T74" fmla="*/ 203 w 322"/>
                  <a:gd name="T75" fmla="*/ 208 h 418"/>
                  <a:gd name="T76" fmla="*/ 165 w 322"/>
                  <a:gd name="T77" fmla="*/ 259 h 418"/>
                  <a:gd name="T78" fmla="*/ 134 w 322"/>
                  <a:gd name="T79" fmla="*/ 316 h 418"/>
                  <a:gd name="T80" fmla="*/ 131 w 322"/>
                  <a:gd name="T81" fmla="*/ 319 h 418"/>
                  <a:gd name="T82" fmla="*/ 120 w 322"/>
                  <a:gd name="T83" fmla="*/ 345 h 418"/>
                  <a:gd name="T84" fmla="*/ 107 w 322"/>
                  <a:gd name="T85" fmla="*/ 364 h 418"/>
                  <a:gd name="T86" fmla="*/ 83 w 322"/>
                  <a:gd name="T87" fmla="*/ 389 h 418"/>
                  <a:gd name="T88" fmla="*/ 55 w 322"/>
                  <a:gd name="T89" fmla="*/ 399 h 418"/>
                  <a:gd name="T90" fmla="*/ 27 w 322"/>
                  <a:gd name="T91" fmla="*/ 387 h 418"/>
                  <a:gd name="T92" fmla="*/ 21 w 322"/>
                  <a:gd name="T93" fmla="*/ 369 h 418"/>
                  <a:gd name="T94" fmla="*/ 37 w 322"/>
                  <a:gd name="T95" fmla="*/ 350 h 418"/>
                  <a:gd name="T96" fmla="*/ 62 w 322"/>
                  <a:gd name="T97" fmla="*/ 350 h 418"/>
                  <a:gd name="T98" fmla="*/ 89 w 322"/>
                  <a:gd name="T99" fmla="*/ 365 h 418"/>
                  <a:gd name="T100" fmla="*/ 90 w 322"/>
                  <a:gd name="T101" fmla="*/ 350 h 418"/>
                  <a:gd name="T102" fmla="*/ 75 w 322"/>
                  <a:gd name="T103" fmla="*/ 330 h 4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2"/>
                  <a:gd name="T157" fmla="*/ 0 h 418"/>
                  <a:gd name="T158" fmla="*/ 322 w 322"/>
                  <a:gd name="T159" fmla="*/ 418 h 4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2" h="418">
                    <a:moveTo>
                      <a:pt x="37" y="298"/>
                    </a:moveTo>
                    <a:lnTo>
                      <a:pt x="35" y="299"/>
                    </a:lnTo>
                    <a:lnTo>
                      <a:pt x="30" y="303"/>
                    </a:lnTo>
                    <a:lnTo>
                      <a:pt x="27" y="308"/>
                    </a:lnTo>
                    <a:lnTo>
                      <a:pt x="20" y="319"/>
                    </a:lnTo>
                    <a:lnTo>
                      <a:pt x="14" y="329"/>
                    </a:lnTo>
                    <a:lnTo>
                      <a:pt x="10" y="341"/>
                    </a:lnTo>
                    <a:lnTo>
                      <a:pt x="7" y="343"/>
                    </a:lnTo>
                    <a:lnTo>
                      <a:pt x="6" y="344"/>
                    </a:lnTo>
                    <a:lnTo>
                      <a:pt x="5" y="347"/>
                    </a:lnTo>
                    <a:lnTo>
                      <a:pt x="2" y="351"/>
                    </a:lnTo>
                    <a:lnTo>
                      <a:pt x="1" y="357"/>
                    </a:lnTo>
                    <a:lnTo>
                      <a:pt x="0" y="363"/>
                    </a:lnTo>
                    <a:lnTo>
                      <a:pt x="1" y="369"/>
                    </a:lnTo>
                    <a:lnTo>
                      <a:pt x="1" y="386"/>
                    </a:lnTo>
                    <a:lnTo>
                      <a:pt x="2" y="387"/>
                    </a:lnTo>
                    <a:lnTo>
                      <a:pt x="3" y="389"/>
                    </a:lnTo>
                    <a:lnTo>
                      <a:pt x="5" y="392"/>
                    </a:lnTo>
                    <a:lnTo>
                      <a:pt x="7" y="393"/>
                    </a:lnTo>
                    <a:lnTo>
                      <a:pt x="8" y="398"/>
                    </a:lnTo>
                    <a:lnTo>
                      <a:pt x="11" y="402"/>
                    </a:lnTo>
                    <a:lnTo>
                      <a:pt x="15" y="406"/>
                    </a:lnTo>
                    <a:lnTo>
                      <a:pt x="21" y="408"/>
                    </a:lnTo>
                    <a:lnTo>
                      <a:pt x="21" y="409"/>
                    </a:lnTo>
                    <a:lnTo>
                      <a:pt x="23" y="410"/>
                    </a:lnTo>
                    <a:lnTo>
                      <a:pt x="27" y="411"/>
                    </a:lnTo>
                    <a:lnTo>
                      <a:pt x="34" y="414"/>
                    </a:lnTo>
                    <a:lnTo>
                      <a:pt x="41" y="415"/>
                    </a:lnTo>
                    <a:lnTo>
                      <a:pt x="48" y="416"/>
                    </a:lnTo>
                    <a:lnTo>
                      <a:pt x="54" y="417"/>
                    </a:lnTo>
                    <a:lnTo>
                      <a:pt x="60" y="418"/>
                    </a:lnTo>
                    <a:lnTo>
                      <a:pt x="66" y="417"/>
                    </a:lnTo>
                    <a:lnTo>
                      <a:pt x="72" y="416"/>
                    </a:lnTo>
                    <a:lnTo>
                      <a:pt x="78" y="415"/>
                    </a:lnTo>
                    <a:lnTo>
                      <a:pt x="83" y="413"/>
                    </a:lnTo>
                    <a:lnTo>
                      <a:pt x="89" y="410"/>
                    </a:lnTo>
                    <a:lnTo>
                      <a:pt x="96" y="407"/>
                    </a:lnTo>
                    <a:lnTo>
                      <a:pt x="101" y="404"/>
                    </a:lnTo>
                    <a:lnTo>
                      <a:pt x="106" y="400"/>
                    </a:lnTo>
                    <a:lnTo>
                      <a:pt x="107" y="399"/>
                    </a:lnTo>
                    <a:lnTo>
                      <a:pt x="109" y="398"/>
                    </a:lnTo>
                    <a:lnTo>
                      <a:pt x="111" y="396"/>
                    </a:lnTo>
                    <a:lnTo>
                      <a:pt x="116" y="391"/>
                    </a:lnTo>
                    <a:lnTo>
                      <a:pt x="119" y="386"/>
                    </a:lnTo>
                    <a:lnTo>
                      <a:pt x="120" y="384"/>
                    </a:lnTo>
                    <a:lnTo>
                      <a:pt x="120" y="383"/>
                    </a:lnTo>
                    <a:lnTo>
                      <a:pt x="120" y="382"/>
                    </a:lnTo>
                    <a:lnTo>
                      <a:pt x="121" y="380"/>
                    </a:lnTo>
                    <a:lnTo>
                      <a:pt x="120" y="379"/>
                    </a:lnTo>
                    <a:lnTo>
                      <a:pt x="121" y="378"/>
                    </a:lnTo>
                    <a:lnTo>
                      <a:pt x="124" y="375"/>
                    </a:lnTo>
                    <a:lnTo>
                      <a:pt x="126" y="373"/>
                    </a:lnTo>
                    <a:lnTo>
                      <a:pt x="127" y="372"/>
                    </a:lnTo>
                    <a:lnTo>
                      <a:pt x="128" y="371"/>
                    </a:lnTo>
                    <a:lnTo>
                      <a:pt x="133" y="362"/>
                    </a:lnTo>
                    <a:lnTo>
                      <a:pt x="136" y="357"/>
                    </a:lnTo>
                    <a:lnTo>
                      <a:pt x="137" y="355"/>
                    </a:lnTo>
                    <a:lnTo>
                      <a:pt x="139" y="352"/>
                    </a:lnTo>
                    <a:lnTo>
                      <a:pt x="144" y="342"/>
                    </a:lnTo>
                    <a:lnTo>
                      <a:pt x="150" y="333"/>
                    </a:lnTo>
                    <a:lnTo>
                      <a:pt x="151" y="331"/>
                    </a:lnTo>
                    <a:lnTo>
                      <a:pt x="151" y="329"/>
                    </a:lnTo>
                    <a:lnTo>
                      <a:pt x="157" y="315"/>
                    </a:lnTo>
                    <a:lnTo>
                      <a:pt x="164" y="301"/>
                    </a:lnTo>
                    <a:lnTo>
                      <a:pt x="171" y="288"/>
                    </a:lnTo>
                    <a:lnTo>
                      <a:pt x="180" y="276"/>
                    </a:lnTo>
                    <a:lnTo>
                      <a:pt x="191" y="262"/>
                    </a:lnTo>
                    <a:lnTo>
                      <a:pt x="203" y="249"/>
                    </a:lnTo>
                    <a:lnTo>
                      <a:pt x="219" y="222"/>
                    </a:lnTo>
                    <a:lnTo>
                      <a:pt x="237" y="196"/>
                    </a:lnTo>
                    <a:lnTo>
                      <a:pt x="295" y="113"/>
                    </a:lnTo>
                    <a:lnTo>
                      <a:pt x="300" y="108"/>
                    </a:lnTo>
                    <a:lnTo>
                      <a:pt x="306" y="102"/>
                    </a:lnTo>
                    <a:lnTo>
                      <a:pt x="310" y="97"/>
                    </a:lnTo>
                    <a:lnTo>
                      <a:pt x="315" y="90"/>
                    </a:lnTo>
                    <a:lnTo>
                      <a:pt x="315" y="89"/>
                    </a:lnTo>
                    <a:lnTo>
                      <a:pt x="316" y="88"/>
                    </a:lnTo>
                    <a:lnTo>
                      <a:pt x="318" y="85"/>
                    </a:lnTo>
                    <a:lnTo>
                      <a:pt x="320" y="81"/>
                    </a:lnTo>
                    <a:lnTo>
                      <a:pt x="321" y="76"/>
                    </a:lnTo>
                    <a:lnTo>
                      <a:pt x="321" y="75"/>
                    </a:lnTo>
                    <a:lnTo>
                      <a:pt x="321" y="74"/>
                    </a:lnTo>
                    <a:lnTo>
                      <a:pt x="322" y="74"/>
                    </a:lnTo>
                    <a:lnTo>
                      <a:pt x="322" y="72"/>
                    </a:lnTo>
                    <a:lnTo>
                      <a:pt x="322" y="65"/>
                    </a:lnTo>
                    <a:lnTo>
                      <a:pt x="322" y="59"/>
                    </a:lnTo>
                    <a:lnTo>
                      <a:pt x="321" y="54"/>
                    </a:lnTo>
                    <a:lnTo>
                      <a:pt x="321" y="48"/>
                    </a:lnTo>
                    <a:lnTo>
                      <a:pt x="319" y="42"/>
                    </a:lnTo>
                    <a:lnTo>
                      <a:pt x="317" y="38"/>
                    </a:lnTo>
                    <a:lnTo>
                      <a:pt x="315" y="32"/>
                    </a:lnTo>
                    <a:lnTo>
                      <a:pt x="312" y="28"/>
                    </a:lnTo>
                    <a:lnTo>
                      <a:pt x="309" y="24"/>
                    </a:lnTo>
                    <a:lnTo>
                      <a:pt x="306" y="20"/>
                    </a:lnTo>
                    <a:lnTo>
                      <a:pt x="301" y="16"/>
                    </a:lnTo>
                    <a:lnTo>
                      <a:pt x="298" y="12"/>
                    </a:lnTo>
                    <a:lnTo>
                      <a:pt x="293" y="9"/>
                    </a:lnTo>
                    <a:lnTo>
                      <a:pt x="288" y="6"/>
                    </a:lnTo>
                    <a:lnTo>
                      <a:pt x="277" y="1"/>
                    </a:lnTo>
                    <a:lnTo>
                      <a:pt x="225" y="0"/>
                    </a:lnTo>
                    <a:lnTo>
                      <a:pt x="222" y="1"/>
                    </a:lnTo>
                    <a:lnTo>
                      <a:pt x="218" y="2"/>
                    </a:lnTo>
                    <a:lnTo>
                      <a:pt x="214" y="4"/>
                    </a:lnTo>
                    <a:lnTo>
                      <a:pt x="211" y="6"/>
                    </a:lnTo>
                    <a:lnTo>
                      <a:pt x="209" y="10"/>
                    </a:lnTo>
                    <a:lnTo>
                      <a:pt x="207" y="12"/>
                    </a:lnTo>
                    <a:lnTo>
                      <a:pt x="207" y="16"/>
                    </a:lnTo>
                    <a:lnTo>
                      <a:pt x="207" y="22"/>
                    </a:lnTo>
                    <a:lnTo>
                      <a:pt x="207" y="24"/>
                    </a:lnTo>
                    <a:lnTo>
                      <a:pt x="203" y="33"/>
                    </a:lnTo>
                    <a:lnTo>
                      <a:pt x="198" y="44"/>
                    </a:lnTo>
                    <a:lnTo>
                      <a:pt x="192" y="54"/>
                    </a:lnTo>
                    <a:lnTo>
                      <a:pt x="187" y="63"/>
                    </a:lnTo>
                    <a:lnTo>
                      <a:pt x="185" y="66"/>
                    </a:lnTo>
                    <a:lnTo>
                      <a:pt x="185" y="68"/>
                    </a:lnTo>
                    <a:lnTo>
                      <a:pt x="182" y="73"/>
                    </a:lnTo>
                    <a:lnTo>
                      <a:pt x="176" y="83"/>
                    </a:lnTo>
                    <a:lnTo>
                      <a:pt x="164" y="103"/>
                    </a:lnTo>
                    <a:lnTo>
                      <a:pt x="163" y="105"/>
                    </a:lnTo>
                    <a:lnTo>
                      <a:pt x="162" y="108"/>
                    </a:lnTo>
                    <a:lnTo>
                      <a:pt x="159" y="115"/>
                    </a:lnTo>
                    <a:lnTo>
                      <a:pt x="157" y="121"/>
                    </a:lnTo>
                    <a:lnTo>
                      <a:pt x="150" y="134"/>
                    </a:lnTo>
                    <a:lnTo>
                      <a:pt x="144" y="140"/>
                    </a:lnTo>
                    <a:lnTo>
                      <a:pt x="139" y="147"/>
                    </a:lnTo>
                    <a:lnTo>
                      <a:pt x="128" y="163"/>
                    </a:lnTo>
                    <a:lnTo>
                      <a:pt x="116" y="180"/>
                    </a:lnTo>
                    <a:lnTo>
                      <a:pt x="96" y="213"/>
                    </a:lnTo>
                    <a:lnTo>
                      <a:pt x="52" y="280"/>
                    </a:lnTo>
                    <a:lnTo>
                      <a:pt x="48" y="282"/>
                    </a:lnTo>
                    <a:lnTo>
                      <a:pt x="43" y="286"/>
                    </a:lnTo>
                    <a:lnTo>
                      <a:pt x="39" y="292"/>
                    </a:lnTo>
                    <a:lnTo>
                      <a:pt x="38" y="296"/>
                    </a:lnTo>
                    <a:lnTo>
                      <a:pt x="37" y="298"/>
                    </a:lnTo>
                    <a:lnTo>
                      <a:pt x="69" y="328"/>
                    </a:lnTo>
                    <a:lnTo>
                      <a:pt x="67" y="327"/>
                    </a:lnTo>
                    <a:lnTo>
                      <a:pt x="65" y="327"/>
                    </a:lnTo>
                    <a:lnTo>
                      <a:pt x="40" y="328"/>
                    </a:lnTo>
                    <a:lnTo>
                      <a:pt x="48" y="318"/>
                    </a:lnTo>
                    <a:lnTo>
                      <a:pt x="66" y="294"/>
                    </a:lnTo>
                    <a:lnTo>
                      <a:pt x="75" y="282"/>
                    </a:lnTo>
                    <a:lnTo>
                      <a:pt x="83" y="270"/>
                    </a:lnTo>
                    <a:lnTo>
                      <a:pt x="95" y="254"/>
                    </a:lnTo>
                    <a:lnTo>
                      <a:pt x="106" y="238"/>
                    </a:lnTo>
                    <a:lnTo>
                      <a:pt x="128" y="205"/>
                    </a:lnTo>
                    <a:lnTo>
                      <a:pt x="138" y="188"/>
                    </a:lnTo>
                    <a:lnTo>
                      <a:pt x="144" y="180"/>
                    </a:lnTo>
                    <a:lnTo>
                      <a:pt x="150" y="172"/>
                    </a:lnTo>
                    <a:lnTo>
                      <a:pt x="170" y="138"/>
                    </a:lnTo>
                    <a:lnTo>
                      <a:pt x="170" y="137"/>
                    </a:lnTo>
                    <a:lnTo>
                      <a:pt x="171" y="136"/>
                    </a:lnTo>
                    <a:lnTo>
                      <a:pt x="172" y="133"/>
                    </a:lnTo>
                    <a:lnTo>
                      <a:pt x="180" y="119"/>
                    </a:lnTo>
                    <a:lnTo>
                      <a:pt x="181" y="117"/>
                    </a:lnTo>
                    <a:lnTo>
                      <a:pt x="181" y="116"/>
                    </a:lnTo>
                    <a:lnTo>
                      <a:pt x="182" y="115"/>
                    </a:lnTo>
                    <a:lnTo>
                      <a:pt x="184" y="112"/>
                    </a:lnTo>
                    <a:lnTo>
                      <a:pt x="188" y="104"/>
                    </a:lnTo>
                    <a:lnTo>
                      <a:pt x="196" y="90"/>
                    </a:lnTo>
                    <a:lnTo>
                      <a:pt x="204" y="76"/>
                    </a:lnTo>
                    <a:lnTo>
                      <a:pt x="218" y="54"/>
                    </a:lnTo>
                    <a:lnTo>
                      <a:pt x="222" y="46"/>
                    </a:lnTo>
                    <a:lnTo>
                      <a:pt x="226" y="38"/>
                    </a:lnTo>
                    <a:lnTo>
                      <a:pt x="228" y="31"/>
                    </a:lnTo>
                    <a:lnTo>
                      <a:pt x="229" y="24"/>
                    </a:lnTo>
                    <a:lnTo>
                      <a:pt x="231" y="21"/>
                    </a:lnTo>
                    <a:lnTo>
                      <a:pt x="268" y="20"/>
                    </a:lnTo>
                    <a:lnTo>
                      <a:pt x="269" y="21"/>
                    </a:lnTo>
                    <a:lnTo>
                      <a:pt x="277" y="26"/>
                    </a:lnTo>
                    <a:lnTo>
                      <a:pt x="286" y="32"/>
                    </a:lnTo>
                    <a:lnTo>
                      <a:pt x="290" y="34"/>
                    </a:lnTo>
                    <a:lnTo>
                      <a:pt x="293" y="40"/>
                    </a:lnTo>
                    <a:lnTo>
                      <a:pt x="297" y="47"/>
                    </a:lnTo>
                    <a:lnTo>
                      <a:pt x="299" y="51"/>
                    </a:lnTo>
                    <a:lnTo>
                      <a:pt x="301" y="54"/>
                    </a:lnTo>
                    <a:lnTo>
                      <a:pt x="303" y="64"/>
                    </a:lnTo>
                    <a:lnTo>
                      <a:pt x="303" y="66"/>
                    </a:lnTo>
                    <a:lnTo>
                      <a:pt x="291" y="83"/>
                    </a:lnTo>
                    <a:lnTo>
                      <a:pt x="268" y="114"/>
                    </a:lnTo>
                    <a:lnTo>
                      <a:pt x="247" y="146"/>
                    </a:lnTo>
                    <a:lnTo>
                      <a:pt x="226" y="178"/>
                    </a:lnTo>
                    <a:lnTo>
                      <a:pt x="222" y="179"/>
                    </a:lnTo>
                    <a:lnTo>
                      <a:pt x="220" y="181"/>
                    </a:lnTo>
                    <a:lnTo>
                      <a:pt x="217" y="184"/>
                    </a:lnTo>
                    <a:lnTo>
                      <a:pt x="212" y="192"/>
                    </a:lnTo>
                    <a:lnTo>
                      <a:pt x="208" y="200"/>
                    </a:lnTo>
                    <a:lnTo>
                      <a:pt x="207" y="202"/>
                    </a:lnTo>
                    <a:lnTo>
                      <a:pt x="203" y="208"/>
                    </a:lnTo>
                    <a:lnTo>
                      <a:pt x="199" y="215"/>
                    </a:lnTo>
                    <a:lnTo>
                      <a:pt x="190" y="227"/>
                    </a:lnTo>
                    <a:lnTo>
                      <a:pt x="180" y="241"/>
                    </a:lnTo>
                    <a:lnTo>
                      <a:pt x="171" y="253"/>
                    </a:lnTo>
                    <a:lnTo>
                      <a:pt x="165" y="259"/>
                    </a:lnTo>
                    <a:lnTo>
                      <a:pt x="161" y="266"/>
                    </a:lnTo>
                    <a:lnTo>
                      <a:pt x="153" y="280"/>
                    </a:lnTo>
                    <a:lnTo>
                      <a:pt x="148" y="285"/>
                    </a:lnTo>
                    <a:lnTo>
                      <a:pt x="145" y="292"/>
                    </a:lnTo>
                    <a:lnTo>
                      <a:pt x="134" y="316"/>
                    </a:lnTo>
                    <a:lnTo>
                      <a:pt x="133" y="317"/>
                    </a:lnTo>
                    <a:lnTo>
                      <a:pt x="132" y="317"/>
                    </a:lnTo>
                    <a:lnTo>
                      <a:pt x="132" y="318"/>
                    </a:lnTo>
                    <a:lnTo>
                      <a:pt x="131" y="319"/>
                    </a:lnTo>
                    <a:lnTo>
                      <a:pt x="130" y="321"/>
                    </a:lnTo>
                    <a:lnTo>
                      <a:pt x="130" y="324"/>
                    </a:lnTo>
                    <a:lnTo>
                      <a:pt x="127" y="331"/>
                    </a:lnTo>
                    <a:lnTo>
                      <a:pt x="123" y="338"/>
                    </a:lnTo>
                    <a:lnTo>
                      <a:pt x="120" y="345"/>
                    </a:lnTo>
                    <a:lnTo>
                      <a:pt x="116" y="351"/>
                    </a:lnTo>
                    <a:lnTo>
                      <a:pt x="113" y="355"/>
                    </a:lnTo>
                    <a:lnTo>
                      <a:pt x="111" y="358"/>
                    </a:lnTo>
                    <a:lnTo>
                      <a:pt x="110" y="361"/>
                    </a:lnTo>
                    <a:lnTo>
                      <a:pt x="107" y="364"/>
                    </a:lnTo>
                    <a:lnTo>
                      <a:pt x="103" y="371"/>
                    </a:lnTo>
                    <a:lnTo>
                      <a:pt x="96" y="377"/>
                    </a:lnTo>
                    <a:lnTo>
                      <a:pt x="93" y="380"/>
                    </a:lnTo>
                    <a:lnTo>
                      <a:pt x="90" y="384"/>
                    </a:lnTo>
                    <a:lnTo>
                      <a:pt x="83" y="389"/>
                    </a:lnTo>
                    <a:lnTo>
                      <a:pt x="79" y="393"/>
                    </a:lnTo>
                    <a:lnTo>
                      <a:pt x="75" y="395"/>
                    </a:lnTo>
                    <a:lnTo>
                      <a:pt x="70" y="397"/>
                    </a:lnTo>
                    <a:lnTo>
                      <a:pt x="65" y="398"/>
                    </a:lnTo>
                    <a:lnTo>
                      <a:pt x="55" y="399"/>
                    </a:lnTo>
                    <a:lnTo>
                      <a:pt x="51" y="398"/>
                    </a:lnTo>
                    <a:lnTo>
                      <a:pt x="46" y="398"/>
                    </a:lnTo>
                    <a:lnTo>
                      <a:pt x="36" y="394"/>
                    </a:lnTo>
                    <a:lnTo>
                      <a:pt x="33" y="393"/>
                    </a:lnTo>
                    <a:lnTo>
                      <a:pt x="27" y="387"/>
                    </a:lnTo>
                    <a:lnTo>
                      <a:pt x="25" y="384"/>
                    </a:lnTo>
                    <a:lnTo>
                      <a:pt x="22" y="380"/>
                    </a:lnTo>
                    <a:lnTo>
                      <a:pt x="21" y="378"/>
                    </a:lnTo>
                    <a:lnTo>
                      <a:pt x="21" y="374"/>
                    </a:lnTo>
                    <a:lnTo>
                      <a:pt x="21" y="369"/>
                    </a:lnTo>
                    <a:lnTo>
                      <a:pt x="21" y="366"/>
                    </a:lnTo>
                    <a:lnTo>
                      <a:pt x="25" y="360"/>
                    </a:lnTo>
                    <a:lnTo>
                      <a:pt x="29" y="356"/>
                    </a:lnTo>
                    <a:lnTo>
                      <a:pt x="34" y="351"/>
                    </a:lnTo>
                    <a:lnTo>
                      <a:pt x="37" y="350"/>
                    </a:lnTo>
                    <a:lnTo>
                      <a:pt x="41" y="349"/>
                    </a:lnTo>
                    <a:lnTo>
                      <a:pt x="47" y="347"/>
                    </a:lnTo>
                    <a:lnTo>
                      <a:pt x="55" y="346"/>
                    </a:lnTo>
                    <a:lnTo>
                      <a:pt x="57" y="348"/>
                    </a:lnTo>
                    <a:lnTo>
                      <a:pt x="62" y="350"/>
                    </a:lnTo>
                    <a:lnTo>
                      <a:pt x="68" y="354"/>
                    </a:lnTo>
                    <a:lnTo>
                      <a:pt x="73" y="358"/>
                    </a:lnTo>
                    <a:lnTo>
                      <a:pt x="77" y="364"/>
                    </a:lnTo>
                    <a:lnTo>
                      <a:pt x="80" y="365"/>
                    </a:lnTo>
                    <a:lnTo>
                      <a:pt x="89" y="365"/>
                    </a:lnTo>
                    <a:lnTo>
                      <a:pt x="89" y="364"/>
                    </a:lnTo>
                    <a:lnTo>
                      <a:pt x="90" y="362"/>
                    </a:lnTo>
                    <a:lnTo>
                      <a:pt x="90" y="361"/>
                    </a:lnTo>
                    <a:lnTo>
                      <a:pt x="91" y="355"/>
                    </a:lnTo>
                    <a:lnTo>
                      <a:pt x="90" y="350"/>
                    </a:lnTo>
                    <a:lnTo>
                      <a:pt x="89" y="345"/>
                    </a:lnTo>
                    <a:lnTo>
                      <a:pt x="87" y="341"/>
                    </a:lnTo>
                    <a:lnTo>
                      <a:pt x="83" y="336"/>
                    </a:lnTo>
                    <a:lnTo>
                      <a:pt x="80" y="334"/>
                    </a:lnTo>
                    <a:lnTo>
                      <a:pt x="75" y="330"/>
                    </a:lnTo>
                    <a:lnTo>
                      <a:pt x="69" y="328"/>
                    </a:lnTo>
                    <a:lnTo>
                      <a:pt x="37" y="29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16" name="Freeform 17"/>
              <p:cNvSpPr>
                <a:spLocks noChangeAspect="1"/>
              </p:cNvSpPr>
              <p:nvPr/>
            </p:nvSpPr>
            <p:spPr bwMode="auto">
              <a:xfrm>
                <a:off x="2916" y="2602"/>
                <a:ext cx="284" cy="378"/>
              </a:xfrm>
              <a:custGeom>
                <a:avLst/>
                <a:gdLst>
                  <a:gd name="T0" fmla="*/ 46 w 284"/>
                  <a:gd name="T1" fmla="*/ 307 h 378"/>
                  <a:gd name="T2" fmla="*/ 54 w 284"/>
                  <a:gd name="T3" fmla="*/ 310 h 378"/>
                  <a:gd name="T4" fmla="*/ 63 w 284"/>
                  <a:gd name="T5" fmla="*/ 316 h 378"/>
                  <a:gd name="T6" fmla="*/ 69 w 284"/>
                  <a:gd name="T7" fmla="*/ 325 h 378"/>
                  <a:gd name="T8" fmla="*/ 71 w 284"/>
                  <a:gd name="T9" fmla="*/ 335 h 378"/>
                  <a:gd name="T10" fmla="*/ 70 w 284"/>
                  <a:gd name="T11" fmla="*/ 342 h 378"/>
                  <a:gd name="T12" fmla="*/ 68 w 284"/>
                  <a:gd name="T13" fmla="*/ 345 h 378"/>
                  <a:gd name="T14" fmla="*/ 57 w 284"/>
                  <a:gd name="T15" fmla="*/ 343 h 378"/>
                  <a:gd name="T16" fmla="*/ 47 w 284"/>
                  <a:gd name="T17" fmla="*/ 334 h 378"/>
                  <a:gd name="T18" fmla="*/ 37 w 284"/>
                  <a:gd name="T19" fmla="*/ 328 h 378"/>
                  <a:gd name="T20" fmla="*/ 26 w 284"/>
                  <a:gd name="T21" fmla="*/ 327 h 378"/>
                  <a:gd name="T22" fmla="*/ 17 w 284"/>
                  <a:gd name="T23" fmla="*/ 329 h 378"/>
                  <a:gd name="T24" fmla="*/ 9 w 284"/>
                  <a:gd name="T25" fmla="*/ 335 h 378"/>
                  <a:gd name="T26" fmla="*/ 0 w 284"/>
                  <a:gd name="T27" fmla="*/ 346 h 378"/>
                  <a:gd name="T28" fmla="*/ 0 w 284"/>
                  <a:gd name="T29" fmla="*/ 354 h 378"/>
                  <a:gd name="T30" fmla="*/ 2 w 284"/>
                  <a:gd name="T31" fmla="*/ 360 h 378"/>
                  <a:gd name="T32" fmla="*/ 7 w 284"/>
                  <a:gd name="T33" fmla="*/ 367 h 378"/>
                  <a:gd name="T34" fmla="*/ 16 w 284"/>
                  <a:gd name="T35" fmla="*/ 374 h 378"/>
                  <a:gd name="T36" fmla="*/ 31 w 284"/>
                  <a:gd name="T37" fmla="*/ 378 h 378"/>
                  <a:gd name="T38" fmla="*/ 45 w 284"/>
                  <a:gd name="T39" fmla="*/ 378 h 378"/>
                  <a:gd name="T40" fmla="*/ 55 w 284"/>
                  <a:gd name="T41" fmla="*/ 375 h 378"/>
                  <a:gd name="T42" fmla="*/ 63 w 284"/>
                  <a:gd name="T43" fmla="*/ 369 h 378"/>
                  <a:gd name="T44" fmla="*/ 73 w 284"/>
                  <a:gd name="T45" fmla="*/ 360 h 378"/>
                  <a:gd name="T46" fmla="*/ 82 w 284"/>
                  <a:gd name="T47" fmla="*/ 350 h 378"/>
                  <a:gd name="T48" fmla="*/ 89 w 284"/>
                  <a:gd name="T49" fmla="*/ 341 h 378"/>
                  <a:gd name="T50" fmla="*/ 93 w 284"/>
                  <a:gd name="T51" fmla="*/ 335 h 378"/>
                  <a:gd name="T52" fmla="*/ 100 w 284"/>
                  <a:gd name="T53" fmla="*/ 325 h 378"/>
                  <a:gd name="T54" fmla="*/ 107 w 284"/>
                  <a:gd name="T55" fmla="*/ 311 h 378"/>
                  <a:gd name="T56" fmla="*/ 110 w 284"/>
                  <a:gd name="T57" fmla="*/ 300 h 378"/>
                  <a:gd name="T58" fmla="*/ 112 w 284"/>
                  <a:gd name="T59" fmla="*/ 298 h 378"/>
                  <a:gd name="T60" fmla="*/ 112 w 284"/>
                  <a:gd name="T61" fmla="*/ 297 h 378"/>
                  <a:gd name="T62" fmla="*/ 114 w 284"/>
                  <a:gd name="T63" fmla="*/ 296 h 378"/>
                  <a:gd name="T64" fmla="*/ 128 w 284"/>
                  <a:gd name="T65" fmla="*/ 265 h 378"/>
                  <a:gd name="T66" fmla="*/ 141 w 284"/>
                  <a:gd name="T67" fmla="*/ 246 h 378"/>
                  <a:gd name="T68" fmla="*/ 151 w 284"/>
                  <a:gd name="T69" fmla="*/ 233 h 378"/>
                  <a:gd name="T70" fmla="*/ 170 w 284"/>
                  <a:gd name="T71" fmla="*/ 207 h 378"/>
                  <a:gd name="T72" fmla="*/ 183 w 284"/>
                  <a:gd name="T73" fmla="*/ 188 h 378"/>
                  <a:gd name="T74" fmla="*/ 188 w 284"/>
                  <a:gd name="T75" fmla="*/ 180 h 378"/>
                  <a:gd name="T76" fmla="*/ 197 w 284"/>
                  <a:gd name="T77" fmla="*/ 164 h 378"/>
                  <a:gd name="T78" fmla="*/ 202 w 284"/>
                  <a:gd name="T79" fmla="*/ 159 h 378"/>
                  <a:gd name="T80" fmla="*/ 227 w 284"/>
                  <a:gd name="T81" fmla="*/ 126 h 378"/>
                  <a:gd name="T82" fmla="*/ 272 w 284"/>
                  <a:gd name="T83" fmla="*/ 63 h 378"/>
                  <a:gd name="T84" fmla="*/ 284 w 284"/>
                  <a:gd name="T85" fmla="*/ 44 h 378"/>
                  <a:gd name="T86" fmla="*/ 280 w 284"/>
                  <a:gd name="T87" fmla="*/ 31 h 378"/>
                  <a:gd name="T88" fmla="*/ 273 w 284"/>
                  <a:gd name="T89" fmla="*/ 21 h 378"/>
                  <a:gd name="T90" fmla="*/ 266 w 284"/>
                  <a:gd name="T91" fmla="*/ 13 h 378"/>
                  <a:gd name="T92" fmla="*/ 250 w 284"/>
                  <a:gd name="T93" fmla="*/ 1 h 378"/>
                  <a:gd name="T94" fmla="*/ 211 w 284"/>
                  <a:gd name="T95" fmla="*/ 1 h 378"/>
                  <a:gd name="T96" fmla="*/ 209 w 284"/>
                  <a:gd name="T97" fmla="*/ 11 h 378"/>
                  <a:gd name="T98" fmla="*/ 202 w 284"/>
                  <a:gd name="T99" fmla="*/ 26 h 378"/>
                  <a:gd name="T100" fmla="*/ 184 w 284"/>
                  <a:gd name="T101" fmla="*/ 56 h 378"/>
                  <a:gd name="T102" fmla="*/ 168 w 284"/>
                  <a:gd name="T103" fmla="*/ 85 h 378"/>
                  <a:gd name="T104" fmla="*/ 162 w 284"/>
                  <a:gd name="T105" fmla="*/ 95 h 378"/>
                  <a:gd name="T106" fmla="*/ 161 w 284"/>
                  <a:gd name="T107" fmla="*/ 96 h 378"/>
                  <a:gd name="T108" fmla="*/ 160 w 284"/>
                  <a:gd name="T109" fmla="*/ 99 h 378"/>
                  <a:gd name="T110" fmla="*/ 151 w 284"/>
                  <a:gd name="T111" fmla="*/ 116 h 378"/>
                  <a:gd name="T112" fmla="*/ 150 w 284"/>
                  <a:gd name="T113" fmla="*/ 118 h 378"/>
                  <a:gd name="T114" fmla="*/ 124 w 284"/>
                  <a:gd name="T115" fmla="*/ 160 h 378"/>
                  <a:gd name="T116" fmla="*/ 108 w 284"/>
                  <a:gd name="T117" fmla="*/ 185 h 378"/>
                  <a:gd name="T118" fmla="*/ 75 w 284"/>
                  <a:gd name="T119" fmla="*/ 234 h 378"/>
                  <a:gd name="T120" fmla="*/ 54 w 284"/>
                  <a:gd name="T121" fmla="*/ 262 h 378"/>
                  <a:gd name="T122" fmla="*/ 27 w 284"/>
                  <a:gd name="T123" fmla="*/ 298 h 378"/>
                  <a:gd name="T124" fmla="*/ 45 w 284"/>
                  <a:gd name="T125" fmla="*/ 307 h 3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4"/>
                  <a:gd name="T190" fmla="*/ 0 h 378"/>
                  <a:gd name="T191" fmla="*/ 284 w 284"/>
                  <a:gd name="T192" fmla="*/ 378 h 3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4" h="378">
                    <a:moveTo>
                      <a:pt x="45" y="307"/>
                    </a:moveTo>
                    <a:lnTo>
                      <a:pt x="46" y="307"/>
                    </a:lnTo>
                    <a:lnTo>
                      <a:pt x="48" y="308"/>
                    </a:lnTo>
                    <a:lnTo>
                      <a:pt x="54" y="310"/>
                    </a:lnTo>
                    <a:lnTo>
                      <a:pt x="60" y="314"/>
                    </a:lnTo>
                    <a:lnTo>
                      <a:pt x="63" y="316"/>
                    </a:lnTo>
                    <a:lnTo>
                      <a:pt x="67" y="321"/>
                    </a:lnTo>
                    <a:lnTo>
                      <a:pt x="69" y="325"/>
                    </a:lnTo>
                    <a:lnTo>
                      <a:pt x="70" y="329"/>
                    </a:lnTo>
                    <a:lnTo>
                      <a:pt x="71" y="335"/>
                    </a:lnTo>
                    <a:lnTo>
                      <a:pt x="70" y="341"/>
                    </a:lnTo>
                    <a:lnTo>
                      <a:pt x="70" y="342"/>
                    </a:lnTo>
                    <a:lnTo>
                      <a:pt x="69" y="343"/>
                    </a:lnTo>
                    <a:lnTo>
                      <a:pt x="68" y="345"/>
                    </a:lnTo>
                    <a:lnTo>
                      <a:pt x="60" y="345"/>
                    </a:lnTo>
                    <a:lnTo>
                      <a:pt x="57" y="343"/>
                    </a:lnTo>
                    <a:lnTo>
                      <a:pt x="53" y="338"/>
                    </a:lnTo>
                    <a:lnTo>
                      <a:pt x="47" y="334"/>
                    </a:lnTo>
                    <a:lnTo>
                      <a:pt x="42" y="330"/>
                    </a:lnTo>
                    <a:lnTo>
                      <a:pt x="37" y="328"/>
                    </a:lnTo>
                    <a:lnTo>
                      <a:pt x="34" y="326"/>
                    </a:lnTo>
                    <a:lnTo>
                      <a:pt x="26" y="327"/>
                    </a:lnTo>
                    <a:lnTo>
                      <a:pt x="20" y="328"/>
                    </a:lnTo>
                    <a:lnTo>
                      <a:pt x="17" y="329"/>
                    </a:lnTo>
                    <a:lnTo>
                      <a:pt x="14" y="331"/>
                    </a:lnTo>
                    <a:lnTo>
                      <a:pt x="9" y="335"/>
                    </a:lnTo>
                    <a:lnTo>
                      <a:pt x="4" y="340"/>
                    </a:lnTo>
                    <a:lnTo>
                      <a:pt x="0" y="346"/>
                    </a:lnTo>
                    <a:lnTo>
                      <a:pt x="0" y="349"/>
                    </a:lnTo>
                    <a:lnTo>
                      <a:pt x="0" y="354"/>
                    </a:lnTo>
                    <a:lnTo>
                      <a:pt x="0" y="358"/>
                    </a:lnTo>
                    <a:lnTo>
                      <a:pt x="2" y="360"/>
                    </a:lnTo>
                    <a:lnTo>
                      <a:pt x="4" y="364"/>
                    </a:lnTo>
                    <a:lnTo>
                      <a:pt x="7" y="367"/>
                    </a:lnTo>
                    <a:lnTo>
                      <a:pt x="12" y="373"/>
                    </a:lnTo>
                    <a:lnTo>
                      <a:pt x="16" y="374"/>
                    </a:lnTo>
                    <a:lnTo>
                      <a:pt x="25" y="378"/>
                    </a:lnTo>
                    <a:lnTo>
                      <a:pt x="31" y="378"/>
                    </a:lnTo>
                    <a:lnTo>
                      <a:pt x="35" y="378"/>
                    </a:lnTo>
                    <a:lnTo>
                      <a:pt x="45" y="378"/>
                    </a:lnTo>
                    <a:lnTo>
                      <a:pt x="50" y="377"/>
                    </a:lnTo>
                    <a:lnTo>
                      <a:pt x="55" y="375"/>
                    </a:lnTo>
                    <a:lnTo>
                      <a:pt x="59" y="372"/>
                    </a:lnTo>
                    <a:lnTo>
                      <a:pt x="63" y="369"/>
                    </a:lnTo>
                    <a:lnTo>
                      <a:pt x="70" y="364"/>
                    </a:lnTo>
                    <a:lnTo>
                      <a:pt x="73" y="360"/>
                    </a:lnTo>
                    <a:lnTo>
                      <a:pt x="76" y="357"/>
                    </a:lnTo>
                    <a:lnTo>
                      <a:pt x="82" y="350"/>
                    </a:lnTo>
                    <a:lnTo>
                      <a:pt x="87" y="343"/>
                    </a:lnTo>
                    <a:lnTo>
                      <a:pt x="89" y="341"/>
                    </a:lnTo>
                    <a:lnTo>
                      <a:pt x="91" y="338"/>
                    </a:lnTo>
                    <a:lnTo>
                      <a:pt x="93" y="335"/>
                    </a:lnTo>
                    <a:lnTo>
                      <a:pt x="96" y="331"/>
                    </a:lnTo>
                    <a:lnTo>
                      <a:pt x="100" y="325"/>
                    </a:lnTo>
                    <a:lnTo>
                      <a:pt x="103" y="318"/>
                    </a:lnTo>
                    <a:lnTo>
                      <a:pt x="107" y="311"/>
                    </a:lnTo>
                    <a:lnTo>
                      <a:pt x="110" y="304"/>
                    </a:lnTo>
                    <a:lnTo>
                      <a:pt x="110" y="300"/>
                    </a:lnTo>
                    <a:lnTo>
                      <a:pt x="111" y="299"/>
                    </a:lnTo>
                    <a:lnTo>
                      <a:pt x="112" y="298"/>
                    </a:lnTo>
                    <a:lnTo>
                      <a:pt x="112" y="297"/>
                    </a:lnTo>
                    <a:lnTo>
                      <a:pt x="113" y="297"/>
                    </a:lnTo>
                    <a:lnTo>
                      <a:pt x="114" y="296"/>
                    </a:lnTo>
                    <a:lnTo>
                      <a:pt x="125" y="272"/>
                    </a:lnTo>
                    <a:lnTo>
                      <a:pt x="128" y="265"/>
                    </a:lnTo>
                    <a:lnTo>
                      <a:pt x="133" y="260"/>
                    </a:lnTo>
                    <a:lnTo>
                      <a:pt x="141" y="246"/>
                    </a:lnTo>
                    <a:lnTo>
                      <a:pt x="146" y="239"/>
                    </a:lnTo>
                    <a:lnTo>
                      <a:pt x="151" y="233"/>
                    </a:lnTo>
                    <a:lnTo>
                      <a:pt x="160" y="221"/>
                    </a:lnTo>
                    <a:lnTo>
                      <a:pt x="170" y="207"/>
                    </a:lnTo>
                    <a:lnTo>
                      <a:pt x="179" y="195"/>
                    </a:lnTo>
                    <a:lnTo>
                      <a:pt x="183" y="188"/>
                    </a:lnTo>
                    <a:lnTo>
                      <a:pt x="188" y="182"/>
                    </a:lnTo>
                    <a:lnTo>
                      <a:pt x="188" y="180"/>
                    </a:lnTo>
                    <a:lnTo>
                      <a:pt x="192" y="172"/>
                    </a:lnTo>
                    <a:lnTo>
                      <a:pt x="197" y="164"/>
                    </a:lnTo>
                    <a:lnTo>
                      <a:pt x="201" y="161"/>
                    </a:lnTo>
                    <a:lnTo>
                      <a:pt x="202" y="159"/>
                    </a:lnTo>
                    <a:lnTo>
                      <a:pt x="206" y="158"/>
                    </a:lnTo>
                    <a:lnTo>
                      <a:pt x="227" y="126"/>
                    </a:lnTo>
                    <a:lnTo>
                      <a:pt x="249" y="94"/>
                    </a:lnTo>
                    <a:lnTo>
                      <a:pt x="272" y="63"/>
                    </a:lnTo>
                    <a:lnTo>
                      <a:pt x="284" y="46"/>
                    </a:lnTo>
                    <a:lnTo>
                      <a:pt x="284" y="44"/>
                    </a:lnTo>
                    <a:lnTo>
                      <a:pt x="281" y="35"/>
                    </a:lnTo>
                    <a:lnTo>
                      <a:pt x="280" y="31"/>
                    </a:lnTo>
                    <a:lnTo>
                      <a:pt x="278" y="28"/>
                    </a:lnTo>
                    <a:lnTo>
                      <a:pt x="273" y="21"/>
                    </a:lnTo>
                    <a:lnTo>
                      <a:pt x="271" y="14"/>
                    </a:lnTo>
                    <a:lnTo>
                      <a:pt x="266" y="13"/>
                    </a:lnTo>
                    <a:lnTo>
                      <a:pt x="258" y="7"/>
                    </a:lnTo>
                    <a:lnTo>
                      <a:pt x="250" y="1"/>
                    </a:lnTo>
                    <a:lnTo>
                      <a:pt x="249" y="0"/>
                    </a:lnTo>
                    <a:lnTo>
                      <a:pt x="211" y="1"/>
                    </a:lnTo>
                    <a:lnTo>
                      <a:pt x="209" y="4"/>
                    </a:lnTo>
                    <a:lnTo>
                      <a:pt x="209" y="11"/>
                    </a:lnTo>
                    <a:lnTo>
                      <a:pt x="206" y="18"/>
                    </a:lnTo>
                    <a:lnTo>
                      <a:pt x="202" y="26"/>
                    </a:lnTo>
                    <a:lnTo>
                      <a:pt x="198" y="34"/>
                    </a:lnTo>
                    <a:lnTo>
                      <a:pt x="184" y="56"/>
                    </a:lnTo>
                    <a:lnTo>
                      <a:pt x="176" y="70"/>
                    </a:lnTo>
                    <a:lnTo>
                      <a:pt x="168" y="85"/>
                    </a:lnTo>
                    <a:lnTo>
                      <a:pt x="164" y="92"/>
                    </a:lnTo>
                    <a:lnTo>
                      <a:pt x="162" y="95"/>
                    </a:lnTo>
                    <a:lnTo>
                      <a:pt x="161" y="96"/>
                    </a:lnTo>
                    <a:lnTo>
                      <a:pt x="161" y="97"/>
                    </a:lnTo>
                    <a:lnTo>
                      <a:pt x="160" y="99"/>
                    </a:lnTo>
                    <a:lnTo>
                      <a:pt x="153" y="114"/>
                    </a:lnTo>
                    <a:lnTo>
                      <a:pt x="151" y="116"/>
                    </a:lnTo>
                    <a:lnTo>
                      <a:pt x="150" y="117"/>
                    </a:lnTo>
                    <a:lnTo>
                      <a:pt x="150" y="118"/>
                    </a:lnTo>
                    <a:lnTo>
                      <a:pt x="130" y="152"/>
                    </a:lnTo>
                    <a:lnTo>
                      <a:pt x="124" y="160"/>
                    </a:lnTo>
                    <a:lnTo>
                      <a:pt x="118" y="168"/>
                    </a:lnTo>
                    <a:lnTo>
                      <a:pt x="108" y="185"/>
                    </a:lnTo>
                    <a:lnTo>
                      <a:pt x="86" y="218"/>
                    </a:lnTo>
                    <a:lnTo>
                      <a:pt x="75" y="234"/>
                    </a:lnTo>
                    <a:lnTo>
                      <a:pt x="63" y="250"/>
                    </a:lnTo>
                    <a:lnTo>
                      <a:pt x="54" y="262"/>
                    </a:lnTo>
                    <a:lnTo>
                      <a:pt x="46" y="274"/>
                    </a:lnTo>
                    <a:lnTo>
                      <a:pt x="27" y="298"/>
                    </a:lnTo>
                    <a:lnTo>
                      <a:pt x="19" y="308"/>
                    </a:lnTo>
                    <a:lnTo>
                      <a:pt x="45" y="30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2256" name="Group 18"/>
            <p:cNvGrpSpPr>
              <a:grpSpLocks noChangeAspect="1"/>
            </p:cNvGrpSpPr>
            <p:nvPr/>
          </p:nvGrpSpPr>
          <p:grpSpPr bwMode="auto">
            <a:xfrm>
              <a:off x="720" y="1912"/>
              <a:ext cx="762" cy="646"/>
              <a:chOff x="1471" y="2266"/>
              <a:chExt cx="1709" cy="1449"/>
            </a:xfrm>
          </p:grpSpPr>
          <p:sp>
            <p:nvSpPr>
              <p:cNvPr id="52309" name="Freeform 19"/>
              <p:cNvSpPr>
                <a:spLocks noChangeAspect="1"/>
              </p:cNvSpPr>
              <p:nvPr/>
            </p:nvSpPr>
            <p:spPr bwMode="auto">
              <a:xfrm>
                <a:off x="2351" y="2266"/>
                <a:ext cx="351" cy="352"/>
              </a:xfrm>
              <a:custGeom>
                <a:avLst/>
                <a:gdLst>
                  <a:gd name="T0" fmla="*/ 201 w 351"/>
                  <a:gd name="T1" fmla="*/ 22 h 352"/>
                  <a:gd name="T2" fmla="*/ 175 w 351"/>
                  <a:gd name="T3" fmla="*/ 7 h 352"/>
                  <a:gd name="T4" fmla="*/ 151 w 351"/>
                  <a:gd name="T5" fmla="*/ 1 h 352"/>
                  <a:gd name="T6" fmla="*/ 127 w 351"/>
                  <a:gd name="T7" fmla="*/ 0 h 352"/>
                  <a:gd name="T8" fmla="*/ 100 w 351"/>
                  <a:gd name="T9" fmla="*/ 7 h 352"/>
                  <a:gd name="T10" fmla="*/ 73 w 351"/>
                  <a:gd name="T11" fmla="*/ 20 h 352"/>
                  <a:gd name="T12" fmla="*/ 55 w 351"/>
                  <a:gd name="T13" fmla="*/ 35 h 352"/>
                  <a:gd name="T14" fmla="*/ 33 w 351"/>
                  <a:gd name="T15" fmla="*/ 61 h 352"/>
                  <a:gd name="T16" fmla="*/ 15 w 351"/>
                  <a:gd name="T17" fmla="*/ 95 h 352"/>
                  <a:gd name="T18" fmla="*/ 4 w 351"/>
                  <a:gd name="T19" fmla="*/ 133 h 352"/>
                  <a:gd name="T20" fmla="*/ 0 w 351"/>
                  <a:gd name="T21" fmla="*/ 204 h 352"/>
                  <a:gd name="T22" fmla="*/ 10 w 351"/>
                  <a:gd name="T23" fmla="*/ 254 h 352"/>
                  <a:gd name="T24" fmla="*/ 24 w 351"/>
                  <a:gd name="T25" fmla="*/ 289 h 352"/>
                  <a:gd name="T26" fmla="*/ 39 w 351"/>
                  <a:gd name="T27" fmla="*/ 310 h 352"/>
                  <a:gd name="T28" fmla="*/ 53 w 351"/>
                  <a:gd name="T29" fmla="*/ 324 h 352"/>
                  <a:gd name="T30" fmla="*/ 69 w 351"/>
                  <a:gd name="T31" fmla="*/ 337 h 352"/>
                  <a:gd name="T32" fmla="*/ 93 w 351"/>
                  <a:gd name="T33" fmla="*/ 348 h 352"/>
                  <a:gd name="T34" fmla="*/ 131 w 351"/>
                  <a:gd name="T35" fmla="*/ 352 h 352"/>
                  <a:gd name="T36" fmla="*/ 158 w 351"/>
                  <a:gd name="T37" fmla="*/ 345 h 352"/>
                  <a:gd name="T38" fmla="*/ 167 w 351"/>
                  <a:gd name="T39" fmla="*/ 340 h 352"/>
                  <a:gd name="T40" fmla="*/ 180 w 351"/>
                  <a:gd name="T41" fmla="*/ 332 h 352"/>
                  <a:gd name="T42" fmla="*/ 189 w 351"/>
                  <a:gd name="T43" fmla="*/ 324 h 352"/>
                  <a:gd name="T44" fmla="*/ 198 w 351"/>
                  <a:gd name="T45" fmla="*/ 314 h 352"/>
                  <a:gd name="T46" fmla="*/ 225 w 351"/>
                  <a:gd name="T47" fmla="*/ 266 h 352"/>
                  <a:gd name="T48" fmla="*/ 248 w 351"/>
                  <a:gd name="T49" fmla="*/ 225 h 352"/>
                  <a:gd name="T50" fmla="*/ 259 w 351"/>
                  <a:gd name="T51" fmla="*/ 228 h 352"/>
                  <a:gd name="T52" fmla="*/ 269 w 351"/>
                  <a:gd name="T53" fmla="*/ 236 h 352"/>
                  <a:gd name="T54" fmla="*/ 284 w 351"/>
                  <a:gd name="T55" fmla="*/ 253 h 352"/>
                  <a:gd name="T56" fmla="*/ 296 w 351"/>
                  <a:gd name="T57" fmla="*/ 261 h 352"/>
                  <a:gd name="T58" fmla="*/ 311 w 351"/>
                  <a:gd name="T59" fmla="*/ 265 h 352"/>
                  <a:gd name="T60" fmla="*/ 325 w 351"/>
                  <a:gd name="T61" fmla="*/ 264 h 352"/>
                  <a:gd name="T62" fmla="*/ 335 w 351"/>
                  <a:gd name="T63" fmla="*/ 259 h 352"/>
                  <a:gd name="T64" fmla="*/ 344 w 351"/>
                  <a:gd name="T65" fmla="*/ 252 h 352"/>
                  <a:gd name="T66" fmla="*/ 350 w 351"/>
                  <a:gd name="T67" fmla="*/ 237 h 352"/>
                  <a:gd name="T68" fmla="*/ 349 w 351"/>
                  <a:gd name="T69" fmla="*/ 222 h 352"/>
                  <a:gd name="T70" fmla="*/ 340 w 351"/>
                  <a:gd name="T71" fmla="*/ 208 h 352"/>
                  <a:gd name="T72" fmla="*/ 328 w 351"/>
                  <a:gd name="T73" fmla="*/ 199 h 352"/>
                  <a:gd name="T74" fmla="*/ 297 w 351"/>
                  <a:gd name="T75" fmla="*/ 186 h 352"/>
                  <a:gd name="T76" fmla="*/ 277 w 351"/>
                  <a:gd name="T77" fmla="*/ 176 h 352"/>
                  <a:gd name="T78" fmla="*/ 262 w 351"/>
                  <a:gd name="T79" fmla="*/ 159 h 352"/>
                  <a:gd name="T80" fmla="*/ 253 w 351"/>
                  <a:gd name="T81" fmla="*/ 131 h 352"/>
                  <a:gd name="T82" fmla="*/ 244 w 351"/>
                  <a:gd name="T83" fmla="*/ 90 h 352"/>
                  <a:gd name="T84" fmla="*/ 227 w 351"/>
                  <a:gd name="T85" fmla="*/ 53 h 3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51"/>
                  <a:gd name="T130" fmla="*/ 0 h 352"/>
                  <a:gd name="T131" fmla="*/ 351 w 351"/>
                  <a:gd name="T132" fmla="*/ 352 h 3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51" h="352">
                    <a:moveTo>
                      <a:pt x="210" y="31"/>
                    </a:moveTo>
                    <a:lnTo>
                      <a:pt x="206" y="26"/>
                    </a:lnTo>
                    <a:lnTo>
                      <a:pt x="201" y="22"/>
                    </a:lnTo>
                    <a:lnTo>
                      <a:pt x="196" y="18"/>
                    </a:lnTo>
                    <a:lnTo>
                      <a:pt x="192" y="14"/>
                    </a:lnTo>
                    <a:lnTo>
                      <a:pt x="175" y="7"/>
                    </a:lnTo>
                    <a:lnTo>
                      <a:pt x="167" y="5"/>
                    </a:lnTo>
                    <a:lnTo>
                      <a:pt x="159" y="3"/>
                    </a:lnTo>
                    <a:lnTo>
                      <a:pt x="151" y="1"/>
                    </a:lnTo>
                    <a:lnTo>
                      <a:pt x="143" y="0"/>
                    </a:lnTo>
                    <a:lnTo>
                      <a:pt x="135" y="0"/>
                    </a:lnTo>
                    <a:lnTo>
                      <a:pt x="127" y="0"/>
                    </a:lnTo>
                    <a:lnTo>
                      <a:pt x="112" y="2"/>
                    </a:lnTo>
                    <a:lnTo>
                      <a:pt x="106" y="4"/>
                    </a:lnTo>
                    <a:lnTo>
                      <a:pt x="100" y="7"/>
                    </a:lnTo>
                    <a:lnTo>
                      <a:pt x="85" y="13"/>
                    </a:lnTo>
                    <a:lnTo>
                      <a:pt x="79" y="16"/>
                    </a:lnTo>
                    <a:lnTo>
                      <a:pt x="73" y="20"/>
                    </a:lnTo>
                    <a:lnTo>
                      <a:pt x="66" y="24"/>
                    </a:lnTo>
                    <a:lnTo>
                      <a:pt x="60" y="29"/>
                    </a:lnTo>
                    <a:lnTo>
                      <a:pt x="55" y="35"/>
                    </a:lnTo>
                    <a:lnTo>
                      <a:pt x="50" y="40"/>
                    </a:lnTo>
                    <a:lnTo>
                      <a:pt x="41" y="50"/>
                    </a:lnTo>
                    <a:lnTo>
                      <a:pt x="33" y="61"/>
                    </a:lnTo>
                    <a:lnTo>
                      <a:pt x="26" y="71"/>
                    </a:lnTo>
                    <a:lnTo>
                      <a:pt x="20" y="83"/>
                    </a:lnTo>
                    <a:lnTo>
                      <a:pt x="15" y="95"/>
                    </a:lnTo>
                    <a:lnTo>
                      <a:pt x="10" y="107"/>
                    </a:lnTo>
                    <a:lnTo>
                      <a:pt x="7" y="120"/>
                    </a:lnTo>
                    <a:lnTo>
                      <a:pt x="4" y="133"/>
                    </a:lnTo>
                    <a:lnTo>
                      <a:pt x="1" y="157"/>
                    </a:lnTo>
                    <a:lnTo>
                      <a:pt x="0" y="180"/>
                    </a:lnTo>
                    <a:lnTo>
                      <a:pt x="0" y="204"/>
                    </a:lnTo>
                    <a:lnTo>
                      <a:pt x="3" y="228"/>
                    </a:lnTo>
                    <a:lnTo>
                      <a:pt x="6" y="241"/>
                    </a:lnTo>
                    <a:lnTo>
                      <a:pt x="10" y="254"/>
                    </a:lnTo>
                    <a:lnTo>
                      <a:pt x="13" y="265"/>
                    </a:lnTo>
                    <a:lnTo>
                      <a:pt x="18" y="277"/>
                    </a:lnTo>
                    <a:lnTo>
                      <a:pt x="24" y="289"/>
                    </a:lnTo>
                    <a:lnTo>
                      <a:pt x="28" y="294"/>
                    </a:lnTo>
                    <a:lnTo>
                      <a:pt x="31" y="299"/>
                    </a:lnTo>
                    <a:lnTo>
                      <a:pt x="39" y="310"/>
                    </a:lnTo>
                    <a:lnTo>
                      <a:pt x="44" y="314"/>
                    </a:lnTo>
                    <a:lnTo>
                      <a:pt x="48" y="319"/>
                    </a:lnTo>
                    <a:lnTo>
                      <a:pt x="53" y="324"/>
                    </a:lnTo>
                    <a:lnTo>
                      <a:pt x="59" y="329"/>
                    </a:lnTo>
                    <a:lnTo>
                      <a:pt x="64" y="333"/>
                    </a:lnTo>
                    <a:lnTo>
                      <a:pt x="69" y="337"/>
                    </a:lnTo>
                    <a:lnTo>
                      <a:pt x="74" y="340"/>
                    </a:lnTo>
                    <a:lnTo>
                      <a:pt x="80" y="343"/>
                    </a:lnTo>
                    <a:lnTo>
                      <a:pt x="93" y="348"/>
                    </a:lnTo>
                    <a:lnTo>
                      <a:pt x="105" y="351"/>
                    </a:lnTo>
                    <a:lnTo>
                      <a:pt x="117" y="352"/>
                    </a:lnTo>
                    <a:lnTo>
                      <a:pt x="131" y="352"/>
                    </a:lnTo>
                    <a:lnTo>
                      <a:pt x="145" y="349"/>
                    </a:lnTo>
                    <a:lnTo>
                      <a:pt x="154" y="346"/>
                    </a:lnTo>
                    <a:lnTo>
                      <a:pt x="158" y="345"/>
                    </a:lnTo>
                    <a:lnTo>
                      <a:pt x="163" y="343"/>
                    </a:lnTo>
                    <a:lnTo>
                      <a:pt x="164" y="341"/>
                    </a:lnTo>
                    <a:lnTo>
                      <a:pt x="167" y="340"/>
                    </a:lnTo>
                    <a:lnTo>
                      <a:pt x="171" y="338"/>
                    </a:lnTo>
                    <a:lnTo>
                      <a:pt x="179" y="334"/>
                    </a:lnTo>
                    <a:lnTo>
                      <a:pt x="180" y="332"/>
                    </a:lnTo>
                    <a:lnTo>
                      <a:pt x="182" y="331"/>
                    </a:lnTo>
                    <a:lnTo>
                      <a:pt x="186" y="328"/>
                    </a:lnTo>
                    <a:lnTo>
                      <a:pt x="189" y="324"/>
                    </a:lnTo>
                    <a:lnTo>
                      <a:pt x="193" y="321"/>
                    </a:lnTo>
                    <a:lnTo>
                      <a:pt x="195" y="317"/>
                    </a:lnTo>
                    <a:lnTo>
                      <a:pt x="198" y="314"/>
                    </a:lnTo>
                    <a:lnTo>
                      <a:pt x="204" y="306"/>
                    </a:lnTo>
                    <a:lnTo>
                      <a:pt x="214" y="286"/>
                    </a:lnTo>
                    <a:lnTo>
                      <a:pt x="225" y="266"/>
                    </a:lnTo>
                    <a:lnTo>
                      <a:pt x="235" y="245"/>
                    </a:lnTo>
                    <a:lnTo>
                      <a:pt x="244" y="225"/>
                    </a:lnTo>
                    <a:lnTo>
                      <a:pt x="248" y="225"/>
                    </a:lnTo>
                    <a:lnTo>
                      <a:pt x="252" y="226"/>
                    </a:lnTo>
                    <a:lnTo>
                      <a:pt x="256" y="227"/>
                    </a:lnTo>
                    <a:lnTo>
                      <a:pt x="259" y="228"/>
                    </a:lnTo>
                    <a:lnTo>
                      <a:pt x="263" y="230"/>
                    </a:lnTo>
                    <a:lnTo>
                      <a:pt x="266" y="234"/>
                    </a:lnTo>
                    <a:lnTo>
                      <a:pt x="269" y="236"/>
                    </a:lnTo>
                    <a:lnTo>
                      <a:pt x="272" y="240"/>
                    </a:lnTo>
                    <a:lnTo>
                      <a:pt x="280" y="249"/>
                    </a:lnTo>
                    <a:lnTo>
                      <a:pt x="284" y="253"/>
                    </a:lnTo>
                    <a:lnTo>
                      <a:pt x="287" y="255"/>
                    </a:lnTo>
                    <a:lnTo>
                      <a:pt x="291" y="259"/>
                    </a:lnTo>
                    <a:lnTo>
                      <a:pt x="296" y="261"/>
                    </a:lnTo>
                    <a:lnTo>
                      <a:pt x="300" y="262"/>
                    </a:lnTo>
                    <a:lnTo>
                      <a:pt x="305" y="264"/>
                    </a:lnTo>
                    <a:lnTo>
                      <a:pt x="311" y="265"/>
                    </a:lnTo>
                    <a:lnTo>
                      <a:pt x="317" y="265"/>
                    </a:lnTo>
                    <a:lnTo>
                      <a:pt x="320" y="264"/>
                    </a:lnTo>
                    <a:lnTo>
                      <a:pt x="325" y="264"/>
                    </a:lnTo>
                    <a:lnTo>
                      <a:pt x="328" y="262"/>
                    </a:lnTo>
                    <a:lnTo>
                      <a:pt x="333" y="262"/>
                    </a:lnTo>
                    <a:lnTo>
                      <a:pt x="335" y="259"/>
                    </a:lnTo>
                    <a:lnTo>
                      <a:pt x="339" y="257"/>
                    </a:lnTo>
                    <a:lnTo>
                      <a:pt x="341" y="255"/>
                    </a:lnTo>
                    <a:lnTo>
                      <a:pt x="344" y="252"/>
                    </a:lnTo>
                    <a:lnTo>
                      <a:pt x="347" y="247"/>
                    </a:lnTo>
                    <a:lnTo>
                      <a:pt x="349" y="241"/>
                    </a:lnTo>
                    <a:lnTo>
                      <a:pt x="350" y="237"/>
                    </a:lnTo>
                    <a:lnTo>
                      <a:pt x="351" y="232"/>
                    </a:lnTo>
                    <a:lnTo>
                      <a:pt x="350" y="227"/>
                    </a:lnTo>
                    <a:lnTo>
                      <a:pt x="349" y="222"/>
                    </a:lnTo>
                    <a:lnTo>
                      <a:pt x="347" y="217"/>
                    </a:lnTo>
                    <a:lnTo>
                      <a:pt x="345" y="213"/>
                    </a:lnTo>
                    <a:lnTo>
                      <a:pt x="340" y="208"/>
                    </a:lnTo>
                    <a:lnTo>
                      <a:pt x="337" y="205"/>
                    </a:lnTo>
                    <a:lnTo>
                      <a:pt x="333" y="201"/>
                    </a:lnTo>
                    <a:lnTo>
                      <a:pt x="328" y="199"/>
                    </a:lnTo>
                    <a:lnTo>
                      <a:pt x="316" y="193"/>
                    </a:lnTo>
                    <a:lnTo>
                      <a:pt x="305" y="189"/>
                    </a:lnTo>
                    <a:lnTo>
                      <a:pt x="297" y="186"/>
                    </a:lnTo>
                    <a:lnTo>
                      <a:pt x="289" y="184"/>
                    </a:lnTo>
                    <a:lnTo>
                      <a:pt x="283" y="180"/>
                    </a:lnTo>
                    <a:lnTo>
                      <a:pt x="277" y="176"/>
                    </a:lnTo>
                    <a:lnTo>
                      <a:pt x="270" y="171"/>
                    </a:lnTo>
                    <a:lnTo>
                      <a:pt x="266" y="166"/>
                    </a:lnTo>
                    <a:lnTo>
                      <a:pt x="262" y="159"/>
                    </a:lnTo>
                    <a:lnTo>
                      <a:pt x="258" y="153"/>
                    </a:lnTo>
                    <a:lnTo>
                      <a:pt x="255" y="142"/>
                    </a:lnTo>
                    <a:lnTo>
                      <a:pt x="253" y="131"/>
                    </a:lnTo>
                    <a:lnTo>
                      <a:pt x="251" y="117"/>
                    </a:lnTo>
                    <a:lnTo>
                      <a:pt x="248" y="104"/>
                    </a:lnTo>
                    <a:lnTo>
                      <a:pt x="244" y="90"/>
                    </a:lnTo>
                    <a:lnTo>
                      <a:pt x="239" y="77"/>
                    </a:lnTo>
                    <a:lnTo>
                      <a:pt x="234" y="65"/>
                    </a:lnTo>
                    <a:lnTo>
                      <a:pt x="227" y="53"/>
                    </a:lnTo>
                    <a:lnTo>
                      <a:pt x="219" y="42"/>
                    </a:lnTo>
                    <a:lnTo>
                      <a:pt x="210" y="3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10" name="Freeform 20"/>
              <p:cNvSpPr>
                <a:spLocks noChangeAspect="1"/>
              </p:cNvSpPr>
              <p:nvPr/>
            </p:nvSpPr>
            <p:spPr bwMode="auto">
              <a:xfrm>
                <a:off x="2122" y="2623"/>
                <a:ext cx="357" cy="538"/>
              </a:xfrm>
              <a:custGeom>
                <a:avLst/>
                <a:gdLst>
                  <a:gd name="T0" fmla="*/ 229 w 357"/>
                  <a:gd name="T1" fmla="*/ 2 h 538"/>
                  <a:gd name="T2" fmla="*/ 191 w 357"/>
                  <a:gd name="T3" fmla="*/ 4 h 538"/>
                  <a:gd name="T4" fmla="*/ 151 w 357"/>
                  <a:gd name="T5" fmla="*/ 18 h 538"/>
                  <a:gd name="T6" fmla="*/ 116 w 357"/>
                  <a:gd name="T7" fmla="*/ 41 h 538"/>
                  <a:gd name="T8" fmla="*/ 87 w 357"/>
                  <a:gd name="T9" fmla="*/ 67 h 538"/>
                  <a:gd name="T10" fmla="*/ 54 w 357"/>
                  <a:gd name="T11" fmla="*/ 113 h 538"/>
                  <a:gd name="T12" fmla="*/ 31 w 357"/>
                  <a:gd name="T13" fmla="*/ 159 h 538"/>
                  <a:gd name="T14" fmla="*/ 18 w 357"/>
                  <a:gd name="T15" fmla="*/ 191 h 538"/>
                  <a:gd name="T16" fmla="*/ 8 w 357"/>
                  <a:gd name="T17" fmla="*/ 237 h 538"/>
                  <a:gd name="T18" fmla="*/ 7 w 357"/>
                  <a:gd name="T19" fmla="*/ 276 h 538"/>
                  <a:gd name="T20" fmla="*/ 5 w 357"/>
                  <a:gd name="T21" fmla="*/ 307 h 538"/>
                  <a:gd name="T22" fmla="*/ 1 w 357"/>
                  <a:gd name="T23" fmla="*/ 351 h 538"/>
                  <a:gd name="T24" fmla="*/ 5 w 357"/>
                  <a:gd name="T25" fmla="*/ 406 h 538"/>
                  <a:gd name="T26" fmla="*/ 8 w 357"/>
                  <a:gd name="T27" fmla="*/ 415 h 538"/>
                  <a:gd name="T28" fmla="*/ 13 w 357"/>
                  <a:gd name="T29" fmla="*/ 433 h 538"/>
                  <a:gd name="T30" fmla="*/ 18 w 357"/>
                  <a:gd name="T31" fmla="*/ 452 h 538"/>
                  <a:gd name="T32" fmla="*/ 28 w 357"/>
                  <a:gd name="T33" fmla="*/ 472 h 538"/>
                  <a:gd name="T34" fmla="*/ 38 w 357"/>
                  <a:gd name="T35" fmla="*/ 487 h 538"/>
                  <a:gd name="T36" fmla="*/ 57 w 357"/>
                  <a:gd name="T37" fmla="*/ 504 h 538"/>
                  <a:gd name="T38" fmla="*/ 81 w 357"/>
                  <a:gd name="T39" fmla="*/ 520 h 538"/>
                  <a:gd name="T40" fmla="*/ 108 w 357"/>
                  <a:gd name="T41" fmla="*/ 531 h 538"/>
                  <a:gd name="T42" fmla="*/ 133 w 357"/>
                  <a:gd name="T43" fmla="*/ 537 h 538"/>
                  <a:gd name="T44" fmla="*/ 155 w 357"/>
                  <a:gd name="T45" fmla="*/ 538 h 538"/>
                  <a:gd name="T46" fmla="*/ 177 w 357"/>
                  <a:gd name="T47" fmla="*/ 534 h 538"/>
                  <a:gd name="T48" fmla="*/ 203 w 357"/>
                  <a:gd name="T49" fmla="*/ 526 h 538"/>
                  <a:gd name="T50" fmla="*/ 219 w 357"/>
                  <a:gd name="T51" fmla="*/ 518 h 538"/>
                  <a:gd name="T52" fmla="*/ 236 w 357"/>
                  <a:gd name="T53" fmla="*/ 500 h 538"/>
                  <a:gd name="T54" fmla="*/ 245 w 357"/>
                  <a:gd name="T55" fmla="*/ 488 h 538"/>
                  <a:gd name="T56" fmla="*/ 249 w 357"/>
                  <a:gd name="T57" fmla="*/ 485 h 538"/>
                  <a:gd name="T58" fmla="*/ 252 w 357"/>
                  <a:gd name="T59" fmla="*/ 480 h 538"/>
                  <a:gd name="T60" fmla="*/ 259 w 357"/>
                  <a:gd name="T61" fmla="*/ 464 h 538"/>
                  <a:gd name="T62" fmla="*/ 264 w 357"/>
                  <a:gd name="T63" fmla="*/ 454 h 538"/>
                  <a:gd name="T64" fmla="*/ 268 w 357"/>
                  <a:gd name="T65" fmla="*/ 440 h 538"/>
                  <a:gd name="T66" fmla="*/ 269 w 357"/>
                  <a:gd name="T67" fmla="*/ 433 h 538"/>
                  <a:gd name="T68" fmla="*/ 272 w 357"/>
                  <a:gd name="T69" fmla="*/ 412 h 538"/>
                  <a:gd name="T70" fmla="*/ 271 w 357"/>
                  <a:gd name="T71" fmla="*/ 401 h 538"/>
                  <a:gd name="T72" fmla="*/ 268 w 357"/>
                  <a:gd name="T73" fmla="*/ 379 h 538"/>
                  <a:gd name="T74" fmla="*/ 267 w 357"/>
                  <a:gd name="T75" fmla="*/ 371 h 538"/>
                  <a:gd name="T76" fmla="*/ 257 w 357"/>
                  <a:gd name="T77" fmla="*/ 342 h 538"/>
                  <a:gd name="T78" fmla="*/ 252 w 357"/>
                  <a:gd name="T79" fmla="*/ 313 h 538"/>
                  <a:gd name="T80" fmla="*/ 256 w 357"/>
                  <a:gd name="T81" fmla="*/ 283 h 538"/>
                  <a:gd name="T82" fmla="*/ 266 w 357"/>
                  <a:gd name="T83" fmla="*/ 257 h 538"/>
                  <a:gd name="T84" fmla="*/ 280 w 357"/>
                  <a:gd name="T85" fmla="*/ 234 h 538"/>
                  <a:gd name="T86" fmla="*/ 300 w 357"/>
                  <a:gd name="T87" fmla="*/ 214 h 538"/>
                  <a:gd name="T88" fmla="*/ 314 w 357"/>
                  <a:gd name="T89" fmla="*/ 200 h 538"/>
                  <a:gd name="T90" fmla="*/ 327 w 357"/>
                  <a:gd name="T91" fmla="*/ 184 h 538"/>
                  <a:gd name="T92" fmla="*/ 343 w 357"/>
                  <a:gd name="T93" fmla="*/ 158 h 538"/>
                  <a:gd name="T94" fmla="*/ 352 w 357"/>
                  <a:gd name="T95" fmla="*/ 137 h 538"/>
                  <a:gd name="T96" fmla="*/ 357 w 357"/>
                  <a:gd name="T97" fmla="*/ 110 h 538"/>
                  <a:gd name="T98" fmla="*/ 357 w 357"/>
                  <a:gd name="T99" fmla="*/ 96 h 538"/>
                  <a:gd name="T100" fmla="*/ 353 w 357"/>
                  <a:gd name="T101" fmla="*/ 77 h 538"/>
                  <a:gd name="T102" fmla="*/ 345 w 357"/>
                  <a:gd name="T103" fmla="*/ 60 h 538"/>
                  <a:gd name="T104" fmla="*/ 330 w 357"/>
                  <a:gd name="T105" fmla="*/ 43 h 538"/>
                  <a:gd name="T106" fmla="*/ 315 w 357"/>
                  <a:gd name="T107" fmla="*/ 32 h 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57"/>
                  <a:gd name="T163" fmla="*/ 0 h 538"/>
                  <a:gd name="T164" fmla="*/ 357 w 357"/>
                  <a:gd name="T165" fmla="*/ 538 h 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57" h="538">
                    <a:moveTo>
                      <a:pt x="304" y="26"/>
                    </a:moveTo>
                    <a:lnTo>
                      <a:pt x="266" y="13"/>
                    </a:lnTo>
                    <a:lnTo>
                      <a:pt x="229" y="2"/>
                    </a:lnTo>
                    <a:lnTo>
                      <a:pt x="221" y="0"/>
                    </a:lnTo>
                    <a:lnTo>
                      <a:pt x="214" y="0"/>
                    </a:lnTo>
                    <a:lnTo>
                      <a:pt x="191" y="4"/>
                    </a:lnTo>
                    <a:lnTo>
                      <a:pt x="181" y="5"/>
                    </a:lnTo>
                    <a:lnTo>
                      <a:pt x="170" y="10"/>
                    </a:lnTo>
                    <a:lnTo>
                      <a:pt x="151" y="18"/>
                    </a:lnTo>
                    <a:lnTo>
                      <a:pt x="141" y="24"/>
                    </a:lnTo>
                    <a:lnTo>
                      <a:pt x="132" y="30"/>
                    </a:lnTo>
                    <a:lnTo>
                      <a:pt x="116" y="41"/>
                    </a:lnTo>
                    <a:lnTo>
                      <a:pt x="108" y="47"/>
                    </a:lnTo>
                    <a:lnTo>
                      <a:pt x="101" y="54"/>
                    </a:lnTo>
                    <a:lnTo>
                      <a:pt x="87" y="67"/>
                    </a:lnTo>
                    <a:lnTo>
                      <a:pt x="75" y="82"/>
                    </a:lnTo>
                    <a:lnTo>
                      <a:pt x="63" y="97"/>
                    </a:lnTo>
                    <a:lnTo>
                      <a:pt x="54" y="113"/>
                    </a:lnTo>
                    <a:lnTo>
                      <a:pt x="44" y="130"/>
                    </a:lnTo>
                    <a:lnTo>
                      <a:pt x="36" y="147"/>
                    </a:lnTo>
                    <a:lnTo>
                      <a:pt x="31" y="159"/>
                    </a:lnTo>
                    <a:lnTo>
                      <a:pt x="27" y="169"/>
                    </a:lnTo>
                    <a:lnTo>
                      <a:pt x="21" y="181"/>
                    </a:lnTo>
                    <a:lnTo>
                      <a:pt x="18" y="191"/>
                    </a:lnTo>
                    <a:lnTo>
                      <a:pt x="12" y="215"/>
                    </a:lnTo>
                    <a:lnTo>
                      <a:pt x="9" y="225"/>
                    </a:lnTo>
                    <a:lnTo>
                      <a:pt x="8" y="237"/>
                    </a:lnTo>
                    <a:lnTo>
                      <a:pt x="7" y="250"/>
                    </a:lnTo>
                    <a:lnTo>
                      <a:pt x="8" y="261"/>
                    </a:lnTo>
                    <a:lnTo>
                      <a:pt x="7" y="276"/>
                    </a:lnTo>
                    <a:lnTo>
                      <a:pt x="7" y="292"/>
                    </a:lnTo>
                    <a:lnTo>
                      <a:pt x="6" y="300"/>
                    </a:lnTo>
                    <a:lnTo>
                      <a:pt x="5" y="307"/>
                    </a:lnTo>
                    <a:lnTo>
                      <a:pt x="7" y="323"/>
                    </a:lnTo>
                    <a:lnTo>
                      <a:pt x="4" y="334"/>
                    </a:lnTo>
                    <a:lnTo>
                      <a:pt x="1" y="351"/>
                    </a:lnTo>
                    <a:lnTo>
                      <a:pt x="0" y="370"/>
                    </a:lnTo>
                    <a:lnTo>
                      <a:pt x="2" y="388"/>
                    </a:lnTo>
                    <a:lnTo>
                      <a:pt x="5" y="406"/>
                    </a:lnTo>
                    <a:lnTo>
                      <a:pt x="6" y="409"/>
                    </a:lnTo>
                    <a:lnTo>
                      <a:pt x="7" y="413"/>
                    </a:lnTo>
                    <a:lnTo>
                      <a:pt x="8" y="415"/>
                    </a:lnTo>
                    <a:lnTo>
                      <a:pt x="11" y="418"/>
                    </a:lnTo>
                    <a:lnTo>
                      <a:pt x="12" y="425"/>
                    </a:lnTo>
                    <a:lnTo>
                      <a:pt x="13" y="433"/>
                    </a:lnTo>
                    <a:lnTo>
                      <a:pt x="14" y="439"/>
                    </a:lnTo>
                    <a:lnTo>
                      <a:pt x="16" y="446"/>
                    </a:lnTo>
                    <a:lnTo>
                      <a:pt x="18" y="452"/>
                    </a:lnTo>
                    <a:lnTo>
                      <a:pt x="21" y="459"/>
                    </a:lnTo>
                    <a:lnTo>
                      <a:pt x="24" y="465"/>
                    </a:lnTo>
                    <a:lnTo>
                      <a:pt x="28" y="472"/>
                    </a:lnTo>
                    <a:lnTo>
                      <a:pt x="30" y="478"/>
                    </a:lnTo>
                    <a:lnTo>
                      <a:pt x="35" y="483"/>
                    </a:lnTo>
                    <a:lnTo>
                      <a:pt x="38" y="487"/>
                    </a:lnTo>
                    <a:lnTo>
                      <a:pt x="43" y="492"/>
                    </a:lnTo>
                    <a:lnTo>
                      <a:pt x="49" y="498"/>
                    </a:lnTo>
                    <a:lnTo>
                      <a:pt x="57" y="504"/>
                    </a:lnTo>
                    <a:lnTo>
                      <a:pt x="64" y="509"/>
                    </a:lnTo>
                    <a:lnTo>
                      <a:pt x="73" y="514"/>
                    </a:lnTo>
                    <a:lnTo>
                      <a:pt x="81" y="520"/>
                    </a:lnTo>
                    <a:lnTo>
                      <a:pt x="91" y="524"/>
                    </a:lnTo>
                    <a:lnTo>
                      <a:pt x="98" y="527"/>
                    </a:lnTo>
                    <a:lnTo>
                      <a:pt x="108" y="531"/>
                    </a:lnTo>
                    <a:lnTo>
                      <a:pt x="116" y="534"/>
                    </a:lnTo>
                    <a:lnTo>
                      <a:pt x="126" y="536"/>
                    </a:lnTo>
                    <a:lnTo>
                      <a:pt x="133" y="537"/>
                    </a:lnTo>
                    <a:lnTo>
                      <a:pt x="143" y="538"/>
                    </a:lnTo>
                    <a:lnTo>
                      <a:pt x="151" y="538"/>
                    </a:lnTo>
                    <a:lnTo>
                      <a:pt x="155" y="538"/>
                    </a:lnTo>
                    <a:lnTo>
                      <a:pt x="160" y="538"/>
                    </a:lnTo>
                    <a:lnTo>
                      <a:pt x="168" y="536"/>
                    </a:lnTo>
                    <a:lnTo>
                      <a:pt x="177" y="534"/>
                    </a:lnTo>
                    <a:lnTo>
                      <a:pt x="186" y="533"/>
                    </a:lnTo>
                    <a:lnTo>
                      <a:pt x="195" y="529"/>
                    </a:lnTo>
                    <a:lnTo>
                      <a:pt x="203" y="526"/>
                    </a:lnTo>
                    <a:lnTo>
                      <a:pt x="212" y="522"/>
                    </a:lnTo>
                    <a:lnTo>
                      <a:pt x="217" y="520"/>
                    </a:lnTo>
                    <a:lnTo>
                      <a:pt x="219" y="518"/>
                    </a:lnTo>
                    <a:lnTo>
                      <a:pt x="221" y="516"/>
                    </a:lnTo>
                    <a:lnTo>
                      <a:pt x="229" y="508"/>
                    </a:lnTo>
                    <a:lnTo>
                      <a:pt x="236" y="500"/>
                    </a:lnTo>
                    <a:lnTo>
                      <a:pt x="239" y="496"/>
                    </a:lnTo>
                    <a:lnTo>
                      <a:pt x="243" y="492"/>
                    </a:lnTo>
                    <a:lnTo>
                      <a:pt x="245" y="488"/>
                    </a:lnTo>
                    <a:lnTo>
                      <a:pt x="247" y="486"/>
                    </a:lnTo>
                    <a:lnTo>
                      <a:pt x="248" y="485"/>
                    </a:lnTo>
                    <a:lnTo>
                      <a:pt x="249" y="485"/>
                    </a:lnTo>
                    <a:lnTo>
                      <a:pt x="249" y="483"/>
                    </a:lnTo>
                    <a:lnTo>
                      <a:pt x="250" y="482"/>
                    </a:lnTo>
                    <a:lnTo>
                      <a:pt x="252" y="480"/>
                    </a:lnTo>
                    <a:lnTo>
                      <a:pt x="254" y="476"/>
                    </a:lnTo>
                    <a:lnTo>
                      <a:pt x="259" y="467"/>
                    </a:lnTo>
                    <a:lnTo>
                      <a:pt x="259" y="464"/>
                    </a:lnTo>
                    <a:lnTo>
                      <a:pt x="260" y="463"/>
                    </a:lnTo>
                    <a:lnTo>
                      <a:pt x="262" y="458"/>
                    </a:lnTo>
                    <a:lnTo>
                      <a:pt x="264" y="454"/>
                    </a:lnTo>
                    <a:lnTo>
                      <a:pt x="266" y="450"/>
                    </a:lnTo>
                    <a:lnTo>
                      <a:pt x="266" y="445"/>
                    </a:lnTo>
                    <a:lnTo>
                      <a:pt x="268" y="440"/>
                    </a:lnTo>
                    <a:lnTo>
                      <a:pt x="269" y="435"/>
                    </a:lnTo>
                    <a:lnTo>
                      <a:pt x="269" y="434"/>
                    </a:lnTo>
                    <a:lnTo>
                      <a:pt x="269" y="433"/>
                    </a:lnTo>
                    <a:lnTo>
                      <a:pt x="270" y="431"/>
                    </a:lnTo>
                    <a:lnTo>
                      <a:pt x="271" y="421"/>
                    </a:lnTo>
                    <a:lnTo>
                      <a:pt x="272" y="412"/>
                    </a:lnTo>
                    <a:lnTo>
                      <a:pt x="271" y="409"/>
                    </a:lnTo>
                    <a:lnTo>
                      <a:pt x="271" y="407"/>
                    </a:lnTo>
                    <a:lnTo>
                      <a:pt x="271" y="401"/>
                    </a:lnTo>
                    <a:lnTo>
                      <a:pt x="271" y="392"/>
                    </a:lnTo>
                    <a:lnTo>
                      <a:pt x="269" y="381"/>
                    </a:lnTo>
                    <a:lnTo>
                      <a:pt x="268" y="379"/>
                    </a:lnTo>
                    <a:lnTo>
                      <a:pt x="267" y="377"/>
                    </a:lnTo>
                    <a:lnTo>
                      <a:pt x="267" y="376"/>
                    </a:lnTo>
                    <a:lnTo>
                      <a:pt x="267" y="371"/>
                    </a:lnTo>
                    <a:lnTo>
                      <a:pt x="264" y="361"/>
                    </a:lnTo>
                    <a:lnTo>
                      <a:pt x="261" y="351"/>
                    </a:lnTo>
                    <a:lnTo>
                      <a:pt x="257" y="342"/>
                    </a:lnTo>
                    <a:lnTo>
                      <a:pt x="254" y="332"/>
                    </a:lnTo>
                    <a:lnTo>
                      <a:pt x="252" y="322"/>
                    </a:lnTo>
                    <a:lnTo>
                      <a:pt x="252" y="313"/>
                    </a:lnTo>
                    <a:lnTo>
                      <a:pt x="252" y="302"/>
                    </a:lnTo>
                    <a:lnTo>
                      <a:pt x="253" y="293"/>
                    </a:lnTo>
                    <a:lnTo>
                      <a:pt x="256" y="283"/>
                    </a:lnTo>
                    <a:lnTo>
                      <a:pt x="259" y="274"/>
                    </a:lnTo>
                    <a:lnTo>
                      <a:pt x="263" y="265"/>
                    </a:lnTo>
                    <a:lnTo>
                      <a:pt x="266" y="257"/>
                    </a:lnTo>
                    <a:lnTo>
                      <a:pt x="271" y="249"/>
                    </a:lnTo>
                    <a:lnTo>
                      <a:pt x="276" y="241"/>
                    </a:lnTo>
                    <a:lnTo>
                      <a:pt x="280" y="234"/>
                    </a:lnTo>
                    <a:lnTo>
                      <a:pt x="287" y="227"/>
                    </a:lnTo>
                    <a:lnTo>
                      <a:pt x="293" y="220"/>
                    </a:lnTo>
                    <a:lnTo>
                      <a:pt x="300" y="214"/>
                    </a:lnTo>
                    <a:lnTo>
                      <a:pt x="303" y="210"/>
                    </a:lnTo>
                    <a:lnTo>
                      <a:pt x="307" y="207"/>
                    </a:lnTo>
                    <a:lnTo>
                      <a:pt x="314" y="200"/>
                    </a:lnTo>
                    <a:lnTo>
                      <a:pt x="317" y="195"/>
                    </a:lnTo>
                    <a:lnTo>
                      <a:pt x="321" y="191"/>
                    </a:lnTo>
                    <a:lnTo>
                      <a:pt x="327" y="184"/>
                    </a:lnTo>
                    <a:lnTo>
                      <a:pt x="333" y="175"/>
                    </a:lnTo>
                    <a:lnTo>
                      <a:pt x="338" y="166"/>
                    </a:lnTo>
                    <a:lnTo>
                      <a:pt x="343" y="158"/>
                    </a:lnTo>
                    <a:lnTo>
                      <a:pt x="349" y="148"/>
                    </a:lnTo>
                    <a:lnTo>
                      <a:pt x="350" y="143"/>
                    </a:lnTo>
                    <a:lnTo>
                      <a:pt x="352" y="137"/>
                    </a:lnTo>
                    <a:lnTo>
                      <a:pt x="356" y="125"/>
                    </a:lnTo>
                    <a:lnTo>
                      <a:pt x="357" y="114"/>
                    </a:lnTo>
                    <a:lnTo>
                      <a:pt x="357" y="110"/>
                    </a:lnTo>
                    <a:lnTo>
                      <a:pt x="357" y="108"/>
                    </a:lnTo>
                    <a:lnTo>
                      <a:pt x="357" y="103"/>
                    </a:lnTo>
                    <a:lnTo>
                      <a:pt x="357" y="96"/>
                    </a:lnTo>
                    <a:lnTo>
                      <a:pt x="356" y="89"/>
                    </a:lnTo>
                    <a:lnTo>
                      <a:pt x="354" y="82"/>
                    </a:lnTo>
                    <a:lnTo>
                      <a:pt x="353" y="77"/>
                    </a:lnTo>
                    <a:lnTo>
                      <a:pt x="350" y="71"/>
                    </a:lnTo>
                    <a:lnTo>
                      <a:pt x="348" y="66"/>
                    </a:lnTo>
                    <a:lnTo>
                      <a:pt x="345" y="60"/>
                    </a:lnTo>
                    <a:lnTo>
                      <a:pt x="343" y="56"/>
                    </a:lnTo>
                    <a:lnTo>
                      <a:pt x="335" y="46"/>
                    </a:lnTo>
                    <a:lnTo>
                      <a:pt x="330" y="43"/>
                    </a:lnTo>
                    <a:lnTo>
                      <a:pt x="326" y="39"/>
                    </a:lnTo>
                    <a:lnTo>
                      <a:pt x="321" y="35"/>
                    </a:lnTo>
                    <a:lnTo>
                      <a:pt x="315" y="32"/>
                    </a:lnTo>
                    <a:lnTo>
                      <a:pt x="310" y="29"/>
                    </a:lnTo>
                    <a:lnTo>
                      <a:pt x="304" y="2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11" name="Freeform 21"/>
              <p:cNvSpPr>
                <a:spLocks noChangeAspect="1"/>
              </p:cNvSpPr>
              <p:nvPr/>
            </p:nvSpPr>
            <p:spPr bwMode="auto">
              <a:xfrm>
                <a:off x="2368" y="2629"/>
                <a:ext cx="812" cy="237"/>
              </a:xfrm>
              <a:custGeom>
                <a:avLst/>
                <a:gdLst>
                  <a:gd name="T0" fmla="*/ 368 w 812"/>
                  <a:gd name="T1" fmla="*/ 166 h 237"/>
                  <a:gd name="T2" fmla="*/ 318 w 812"/>
                  <a:gd name="T3" fmla="*/ 151 h 237"/>
                  <a:gd name="T4" fmla="*/ 243 w 812"/>
                  <a:gd name="T5" fmla="*/ 112 h 237"/>
                  <a:gd name="T6" fmla="*/ 198 w 812"/>
                  <a:gd name="T7" fmla="*/ 86 h 237"/>
                  <a:gd name="T8" fmla="*/ 155 w 812"/>
                  <a:gd name="T9" fmla="*/ 61 h 237"/>
                  <a:gd name="T10" fmla="*/ 101 w 812"/>
                  <a:gd name="T11" fmla="*/ 41 h 237"/>
                  <a:gd name="T12" fmla="*/ 60 w 812"/>
                  <a:gd name="T13" fmla="*/ 35 h 237"/>
                  <a:gd name="T14" fmla="*/ 29 w 812"/>
                  <a:gd name="T15" fmla="*/ 39 h 237"/>
                  <a:gd name="T16" fmla="*/ 8 w 812"/>
                  <a:gd name="T17" fmla="*/ 53 h 237"/>
                  <a:gd name="T18" fmla="*/ 0 w 812"/>
                  <a:gd name="T19" fmla="*/ 77 h 237"/>
                  <a:gd name="T20" fmla="*/ 8 w 812"/>
                  <a:gd name="T21" fmla="*/ 102 h 237"/>
                  <a:gd name="T22" fmla="*/ 23 w 812"/>
                  <a:gd name="T23" fmla="*/ 116 h 237"/>
                  <a:gd name="T24" fmla="*/ 79 w 812"/>
                  <a:gd name="T25" fmla="*/ 137 h 237"/>
                  <a:gd name="T26" fmla="*/ 170 w 812"/>
                  <a:gd name="T27" fmla="*/ 165 h 237"/>
                  <a:gd name="T28" fmla="*/ 261 w 812"/>
                  <a:gd name="T29" fmla="*/ 203 h 237"/>
                  <a:gd name="T30" fmla="*/ 319 w 812"/>
                  <a:gd name="T31" fmla="*/ 231 h 237"/>
                  <a:gd name="T32" fmla="*/ 353 w 812"/>
                  <a:gd name="T33" fmla="*/ 237 h 237"/>
                  <a:gd name="T34" fmla="*/ 400 w 812"/>
                  <a:gd name="T35" fmla="*/ 235 h 237"/>
                  <a:gd name="T36" fmla="*/ 434 w 812"/>
                  <a:gd name="T37" fmla="*/ 226 h 237"/>
                  <a:gd name="T38" fmla="*/ 605 w 812"/>
                  <a:gd name="T39" fmla="*/ 156 h 237"/>
                  <a:gd name="T40" fmla="*/ 637 w 812"/>
                  <a:gd name="T41" fmla="*/ 156 h 237"/>
                  <a:gd name="T42" fmla="*/ 645 w 812"/>
                  <a:gd name="T43" fmla="*/ 152 h 237"/>
                  <a:gd name="T44" fmla="*/ 657 w 812"/>
                  <a:gd name="T45" fmla="*/ 143 h 237"/>
                  <a:gd name="T46" fmla="*/ 662 w 812"/>
                  <a:gd name="T47" fmla="*/ 135 h 237"/>
                  <a:gd name="T48" fmla="*/ 686 w 812"/>
                  <a:gd name="T49" fmla="*/ 113 h 237"/>
                  <a:gd name="T50" fmla="*/ 718 w 812"/>
                  <a:gd name="T51" fmla="*/ 115 h 237"/>
                  <a:gd name="T52" fmla="*/ 743 w 812"/>
                  <a:gd name="T53" fmla="*/ 127 h 237"/>
                  <a:gd name="T54" fmla="*/ 761 w 812"/>
                  <a:gd name="T55" fmla="*/ 127 h 237"/>
                  <a:gd name="T56" fmla="*/ 779 w 812"/>
                  <a:gd name="T57" fmla="*/ 116 h 237"/>
                  <a:gd name="T58" fmla="*/ 783 w 812"/>
                  <a:gd name="T59" fmla="*/ 110 h 237"/>
                  <a:gd name="T60" fmla="*/ 784 w 812"/>
                  <a:gd name="T61" fmla="*/ 107 h 237"/>
                  <a:gd name="T62" fmla="*/ 777 w 812"/>
                  <a:gd name="T63" fmla="*/ 91 h 237"/>
                  <a:gd name="T64" fmla="*/ 762 w 812"/>
                  <a:gd name="T65" fmla="*/ 75 h 237"/>
                  <a:gd name="T66" fmla="*/ 741 w 812"/>
                  <a:gd name="T67" fmla="*/ 68 h 237"/>
                  <a:gd name="T68" fmla="*/ 727 w 812"/>
                  <a:gd name="T69" fmla="*/ 60 h 237"/>
                  <a:gd name="T70" fmla="*/ 763 w 812"/>
                  <a:gd name="T71" fmla="*/ 50 h 237"/>
                  <a:gd name="T72" fmla="*/ 782 w 812"/>
                  <a:gd name="T73" fmla="*/ 48 h 237"/>
                  <a:gd name="T74" fmla="*/ 802 w 812"/>
                  <a:gd name="T75" fmla="*/ 44 h 237"/>
                  <a:gd name="T76" fmla="*/ 806 w 812"/>
                  <a:gd name="T77" fmla="*/ 41 h 237"/>
                  <a:gd name="T78" fmla="*/ 812 w 812"/>
                  <a:gd name="T79" fmla="*/ 34 h 237"/>
                  <a:gd name="T80" fmla="*/ 812 w 812"/>
                  <a:gd name="T81" fmla="*/ 25 h 237"/>
                  <a:gd name="T82" fmla="*/ 811 w 812"/>
                  <a:gd name="T83" fmla="*/ 20 h 237"/>
                  <a:gd name="T84" fmla="*/ 803 w 812"/>
                  <a:gd name="T85" fmla="*/ 6 h 237"/>
                  <a:gd name="T86" fmla="*/ 787 w 812"/>
                  <a:gd name="T87" fmla="*/ 0 h 237"/>
                  <a:gd name="T88" fmla="*/ 752 w 812"/>
                  <a:gd name="T89" fmla="*/ 7 h 237"/>
                  <a:gd name="T90" fmla="*/ 712 w 812"/>
                  <a:gd name="T91" fmla="*/ 30 h 237"/>
                  <a:gd name="T92" fmla="*/ 688 w 812"/>
                  <a:gd name="T93" fmla="*/ 55 h 237"/>
                  <a:gd name="T94" fmla="*/ 684 w 812"/>
                  <a:gd name="T95" fmla="*/ 59 h 237"/>
                  <a:gd name="T96" fmla="*/ 672 w 812"/>
                  <a:gd name="T97" fmla="*/ 68 h 237"/>
                  <a:gd name="T98" fmla="*/ 657 w 812"/>
                  <a:gd name="T99" fmla="*/ 75 h 237"/>
                  <a:gd name="T100" fmla="*/ 647 w 812"/>
                  <a:gd name="T101" fmla="*/ 80 h 237"/>
                  <a:gd name="T102" fmla="*/ 620 w 812"/>
                  <a:gd name="T103" fmla="*/ 89 h 237"/>
                  <a:gd name="T104" fmla="*/ 594 w 812"/>
                  <a:gd name="T105" fmla="*/ 104 h 237"/>
                  <a:gd name="T106" fmla="*/ 576 w 812"/>
                  <a:gd name="T107" fmla="*/ 111 h 237"/>
                  <a:gd name="T108" fmla="*/ 535 w 812"/>
                  <a:gd name="T109" fmla="*/ 128 h 237"/>
                  <a:gd name="T110" fmla="*/ 474 w 812"/>
                  <a:gd name="T111" fmla="*/ 148 h 237"/>
                  <a:gd name="T112" fmla="*/ 400 w 812"/>
                  <a:gd name="T113" fmla="*/ 164 h 23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2"/>
                  <a:gd name="T172" fmla="*/ 0 h 237"/>
                  <a:gd name="T173" fmla="*/ 812 w 812"/>
                  <a:gd name="T174" fmla="*/ 237 h 23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2" h="237">
                    <a:moveTo>
                      <a:pt x="400" y="164"/>
                    </a:moveTo>
                    <a:lnTo>
                      <a:pt x="384" y="166"/>
                    </a:lnTo>
                    <a:lnTo>
                      <a:pt x="376" y="166"/>
                    </a:lnTo>
                    <a:lnTo>
                      <a:pt x="368" y="166"/>
                    </a:lnTo>
                    <a:lnTo>
                      <a:pt x="353" y="163"/>
                    </a:lnTo>
                    <a:lnTo>
                      <a:pt x="346" y="161"/>
                    </a:lnTo>
                    <a:lnTo>
                      <a:pt x="339" y="159"/>
                    </a:lnTo>
                    <a:lnTo>
                      <a:pt x="318" y="151"/>
                    </a:lnTo>
                    <a:lnTo>
                      <a:pt x="297" y="143"/>
                    </a:lnTo>
                    <a:lnTo>
                      <a:pt x="278" y="132"/>
                    </a:lnTo>
                    <a:lnTo>
                      <a:pt x="259" y="122"/>
                    </a:lnTo>
                    <a:lnTo>
                      <a:pt x="243" y="112"/>
                    </a:lnTo>
                    <a:lnTo>
                      <a:pt x="228" y="103"/>
                    </a:lnTo>
                    <a:lnTo>
                      <a:pt x="218" y="98"/>
                    </a:lnTo>
                    <a:lnTo>
                      <a:pt x="208" y="93"/>
                    </a:lnTo>
                    <a:lnTo>
                      <a:pt x="198" y="86"/>
                    </a:lnTo>
                    <a:lnTo>
                      <a:pt x="188" y="79"/>
                    </a:lnTo>
                    <a:lnTo>
                      <a:pt x="177" y="73"/>
                    </a:lnTo>
                    <a:lnTo>
                      <a:pt x="167" y="67"/>
                    </a:lnTo>
                    <a:lnTo>
                      <a:pt x="155" y="61"/>
                    </a:lnTo>
                    <a:lnTo>
                      <a:pt x="145" y="56"/>
                    </a:lnTo>
                    <a:lnTo>
                      <a:pt x="134" y="52"/>
                    </a:lnTo>
                    <a:lnTo>
                      <a:pt x="122" y="48"/>
                    </a:lnTo>
                    <a:lnTo>
                      <a:pt x="101" y="41"/>
                    </a:lnTo>
                    <a:lnTo>
                      <a:pt x="91" y="38"/>
                    </a:lnTo>
                    <a:lnTo>
                      <a:pt x="81" y="37"/>
                    </a:lnTo>
                    <a:lnTo>
                      <a:pt x="71" y="36"/>
                    </a:lnTo>
                    <a:lnTo>
                      <a:pt x="60" y="35"/>
                    </a:lnTo>
                    <a:lnTo>
                      <a:pt x="49" y="36"/>
                    </a:lnTo>
                    <a:lnTo>
                      <a:pt x="39" y="37"/>
                    </a:lnTo>
                    <a:lnTo>
                      <a:pt x="34" y="37"/>
                    </a:lnTo>
                    <a:lnTo>
                      <a:pt x="29" y="39"/>
                    </a:lnTo>
                    <a:lnTo>
                      <a:pt x="24" y="41"/>
                    </a:lnTo>
                    <a:lnTo>
                      <a:pt x="20" y="43"/>
                    </a:lnTo>
                    <a:lnTo>
                      <a:pt x="14" y="48"/>
                    </a:lnTo>
                    <a:lnTo>
                      <a:pt x="8" y="53"/>
                    </a:lnTo>
                    <a:lnTo>
                      <a:pt x="4" y="58"/>
                    </a:lnTo>
                    <a:lnTo>
                      <a:pt x="2" y="64"/>
                    </a:lnTo>
                    <a:lnTo>
                      <a:pt x="0" y="70"/>
                    </a:lnTo>
                    <a:lnTo>
                      <a:pt x="0" y="77"/>
                    </a:lnTo>
                    <a:lnTo>
                      <a:pt x="1" y="84"/>
                    </a:lnTo>
                    <a:lnTo>
                      <a:pt x="4" y="91"/>
                    </a:lnTo>
                    <a:lnTo>
                      <a:pt x="6" y="96"/>
                    </a:lnTo>
                    <a:lnTo>
                      <a:pt x="8" y="102"/>
                    </a:lnTo>
                    <a:lnTo>
                      <a:pt x="12" y="105"/>
                    </a:lnTo>
                    <a:lnTo>
                      <a:pt x="15" y="109"/>
                    </a:lnTo>
                    <a:lnTo>
                      <a:pt x="19" y="113"/>
                    </a:lnTo>
                    <a:lnTo>
                      <a:pt x="23" y="116"/>
                    </a:lnTo>
                    <a:lnTo>
                      <a:pt x="28" y="118"/>
                    </a:lnTo>
                    <a:lnTo>
                      <a:pt x="34" y="121"/>
                    </a:lnTo>
                    <a:lnTo>
                      <a:pt x="56" y="129"/>
                    </a:lnTo>
                    <a:lnTo>
                      <a:pt x="79" y="137"/>
                    </a:lnTo>
                    <a:lnTo>
                      <a:pt x="102" y="144"/>
                    </a:lnTo>
                    <a:lnTo>
                      <a:pt x="126" y="151"/>
                    </a:lnTo>
                    <a:lnTo>
                      <a:pt x="148" y="157"/>
                    </a:lnTo>
                    <a:lnTo>
                      <a:pt x="170" y="165"/>
                    </a:lnTo>
                    <a:lnTo>
                      <a:pt x="192" y="173"/>
                    </a:lnTo>
                    <a:lnTo>
                      <a:pt x="214" y="182"/>
                    </a:lnTo>
                    <a:lnTo>
                      <a:pt x="237" y="192"/>
                    </a:lnTo>
                    <a:lnTo>
                      <a:pt x="261" y="203"/>
                    </a:lnTo>
                    <a:lnTo>
                      <a:pt x="283" y="214"/>
                    </a:lnTo>
                    <a:lnTo>
                      <a:pt x="306" y="226"/>
                    </a:lnTo>
                    <a:lnTo>
                      <a:pt x="312" y="229"/>
                    </a:lnTo>
                    <a:lnTo>
                      <a:pt x="319" y="231"/>
                    </a:lnTo>
                    <a:lnTo>
                      <a:pt x="326" y="233"/>
                    </a:lnTo>
                    <a:lnTo>
                      <a:pt x="334" y="235"/>
                    </a:lnTo>
                    <a:lnTo>
                      <a:pt x="344" y="237"/>
                    </a:lnTo>
                    <a:lnTo>
                      <a:pt x="353" y="237"/>
                    </a:lnTo>
                    <a:lnTo>
                      <a:pt x="373" y="237"/>
                    </a:lnTo>
                    <a:lnTo>
                      <a:pt x="381" y="237"/>
                    </a:lnTo>
                    <a:lnTo>
                      <a:pt x="391" y="237"/>
                    </a:lnTo>
                    <a:lnTo>
                      <a:pt x="400" y="235"/>
                    </a:lnTo>
                    <a:lnTo>
                      <a:pt x="409" y="233"/>
                    </a:lnTo>
                    <a:lnTo>
                      <a:pt x="417" y="231"/>
                    </a:lnTo>
                    <a:lnTo>
                      <a:pt x="425" y="230"/>
                    </a:lnTo>
                    <a:lnTo>
                      <a:pt x="434" y="226"/>
                    </a:lnTo>
                    <a:lnTo>
                      <a:pt x="443" y="224"/>
                    </a:lnTo>
                    <a:lnTo>
                      <a:pt x="483" y="207"/>
                    </a:lnTo>
                    <a:lnTo>
                      <a:pt x="524" y="190"/>
                    </a:lnTo>
                    <a:lnTo>
                      <a:pt x="605" y="156"/>
                    </a:lnTo>
                    <a:lnTo>
                      <a:pt x="613" y="152"/>
                    </a:lnTo>
                    <a:lnTo>
                      <a:pt x="622" y="149"/>
                    </a:lnTo>
                    <a:lnTo>
                      <a:pt x="631" y="157"/>
                    </a:lnTo>
                    <a:lnTo>
                      <a:pt x="637" y="156"/>
                    </a:lnTo>
                    <a:lnTo>
                      <a:pt x="643" y="154"/>
                    </a:lnTo>
                    <a:lnTo>
                      <a:pt x="643" y="153"/>
                    </a:lnTo>
                    <a:lnTo>
                      <a:pt x="645" y="152"/>
                    </a:lnTo>
                    <a:lnTo>
                      <a:pt x="648" y="150"/>
                    </a:lnTo>
                    <a:lnTo>
                      <a:pt x="650" y="149"/>
                    </a:lnTo>
                    <a:lnTo>
                      <a:pt x="653" y="147"/>
                    </a:lnTo>
                    <a:lnTo>
                      <a:pt x="657" y="143"/>
                    </a:lnTo>
                    <a:lnTo>
                      <a:pt x="657" y="141"/>
                    </a:lnTo>
                    <a:lnTo>
                      <a:pt x="658" y="139"/>
                    </a:lnTo>
                    <a:lnTo>
                      <a:pt x="659" y="139"/>
                    </a:lnTo>
                    <a:lnTo>
                      <a:pt x="662" y="135"/>
                    </a:lnTo>
                    <a:lnTo>
                      <a:pt x="664" y="130"/>
                    </a:lnTo>
                    <a:lnTo>
                      <a:pt x="671" y="117"/>
                    </a:lnTo>
                    <a:lnTo>
                      <a:pt x="679" y="115"/>
                    </a:lnTo>
                    <a:lnTo>
                      <a:pt x="686" y="113"/>
                    </a:lnTo>
                    <a:lnTo>
                      <a:pt x="694" y="112"/>
                    </a:lnTo>
                    <a:lnTo>
                      <a:pt x="703" y="112"/>
                    </a:lnTo>
                    <a:lnTo>
                      <a:pt x="711" y="113"/>
                    </a:lnTo>
                    <a:lnTo>
                      <a:pt x="718" y="115"/>
                    </a:lnTo>
                    <a:lnTo>
                      <a:pt x="726" y="118"/>
                    </a:lnTo>
                    <a:lnTo>
                      <a:pt x="734" y="122"/>
                    </a:lnTo>
                    <a:lnTo>
                      <a:pt x="738" y="125"/>
                    </a:lnTo>
                    <a:lnTo>
                      <a:pt x="743" y="127"/>
                    </a:lnTo>
                    <a:lnTo>
                      <a:pt x="747" y="128"/>
                    </a:lnTo>
                    <a:lnTo>
                      <a:pt x="752" y="129"/>
                    </a:lnTo>
                    <a:lnTo>
                      <a:pt x="756" y="128"/>
                    </a:lnTo>
                    <a:lnTo>
                      <a:pt x="761" y="127"/>
                    </a:lnTo>
                    <a:lnTo>
                      <a:pt x="766" y="125"/>
                    </a:lnTo>
                    <a:lnTo>
                      <a:pt x="770" y="123"/>
                    </a:lnTo>
                    <a:lnTo>
                      <a:pt x="776" y="120"/>
                    </a:lnTo>
                    <a:lnTo>
                      <a:pt x="779" y="116"/>
                    </a:lnTo>
                    <a:lnTo>
                      <a:pt x="780" y="115"/>
                    </a:lnTo>
                    <a:lnTo>
                      <a:pt x="782" y="113"/>
                    </a:lnTo>
                    <a:lnTo>
                      <a:pt x="783" y="111"/>
                    </a:lnTo>
                    <a:lnTo>
                      <a:pt x="783" y="110"/>
                    </a:lnTo>
                    <a:lnTo>
                      <a:pt x="784" y="109"/>
                    </a:lnTo>
                    <a:lnTo>
                      <a:pt x="784" y="107"/>
                    </a:lnTo>
                    <a:lnTo>
                      <a:pt x="784" y="105"/>
                    </a:lnTo>
                    <a:lnTo>
                      <a:pt x="783" y="101"/>
                    </a:lnTo>
                    <a:lnTo>
                      <a:pt x="781" y="95"/>
                    </a:lnTo>
                    <a:lnTo>
                      <a:pt x="777" y="91"/>
                    </a:lnTo>
                    <a:lnTo>
                      <a:pt x="774" y="86"/>
                    </a:lnTo>
                    <a:lnTo>
                      <a:pt x="770" y="82"/>
                    </a:lnTo>
                    <a:lnTo>
                      <a:pt x="766" y="78"/>
                    </a:lnTo>
                    <a:lnTo>
                      <a:pt x="762" y="75"/>
                    </a:lnTo>
                    <a:lnTo>
                      <a:pt x="756" y="72"/>
                    </a:lnTo>
                    <a:lnTo>
                      <a:pt x="752" y="70"/>
                    </a:lnTo>
                    <a:lnTo>
                      <a:pt x="746" y="68"/>
                    </a:lnTo>
                    <a:lnTo>
                      <a:pt x="741" y="68"/>
                    </a:lnTo>
                    <a:lnTo>
                      <a:pt x="728" y="67"/>
                    </a:lnTo>
                    <a:lnTo>
                      <a:pt x="721" y="67"/>
                    </a:lnTo>
                    <a:lnTo>
                      <a:pt x="715" y="68"/>
                    </a:lnTo>
                    <a:lnTo>
                      <a:pt x="727" y="60"/>
                    </a:lnTo>
                    <a:lnTo>
                      <a:pt x="734" y="57"/>
                    </a:lnTo>
                    <a:lnTo>
                      <a:pt x="741" y="55"/>
                    </a:lnTo>
                    <a:lnTo>
                      <a:pt x="756" y="51"/>
                    </a:lnTo>
                    <a:lnTo>
                      <a:pt x="763" y="50"/>
                    </a:lnTo>
                    <a:lnTo>
                      <a:pt x="770" y="50"/>
                    </a:lnTo>
                    <a:lnTo>
                      <a:pt x="777" y="49"/>
                    </a:lnTo>
                    <a:lnTo>
                      <a:pt x="779" y="48"/>
                    </a:lnTo>
                    <a:lnTo>
                      <a:pt x="782" y="48"/>
                    </a:lnTo>
                    <a:lnTo>
                      <a:pt x="794" y="47"/>
                    </a:lnTo>
                    <a:lnTo>
                      <a:pt x="797" y="46"/>
                    </a:lnTo>
                    <a:lnTo>
                      <a:pt x="799" y="45"/>
                    </a:lnTo>
                    <a:lnTo>
                      <a:pt x="802" y="44"/>
                    </a:lnTo>
                    <a:lnTo>
                      <a:pt x="803" y="43"/>
                    </a:lnTo>
                    <a:lnTo>
                      <a:pt x="805" y="43"/>
                    </a:lnTo>
                    <a:lnTo>
                      <a:pt x="805" y="41"/>
                    </a:lnTo>
                    <a:lnTo>
                      <a:pt x="806" y="41"/>
                    </a:lnTo>
                    <a:lnTo>
                      <a:pt x="808" y="40"/>
                    </a:lnTo>
                    <a:lnTo>
                      <a:pt x="809" y="38"/>
                    </a:lnTo>
                    <a:lnTo>
                      <a:pt x="811" y="36"/>
                    </a:lnTo>
                    <a:lnTo>
                      <a:pt x="812" y="34"/>
                    </a:lnTo>
                    <a:lnTo>
                      <a:pt x="812" y="32"/>
                    </a:lnTo>
                    <a:lnTo>
                      <a:pt x="812" y="29"/>
                    </a:lnTo>
                    <a:lnTo>
                      <a:pt x="812" y="28"/>
                    </a:lnTo>
                    <a:lnTo>
                      <a:pt x="812" y="25"/>
                    </a:lnTo>
                    <a:lnTo>
                      <a:pt x="812" y="23"/>
                    </a:lnTo>
                    <a:lnTo>
                      <a:pt x="812" y="22"/>
                    </a:lnTo>
                    <a:lnTo>
                      <a:pt x="811" y="21"/>
                    </a:lnTo>
                    <a:lnTo>
                      <a:pt x="811" y="20"/>
                    </a:lnTo>
                    <a:lnTo>
                      <a:pt x="810" y="16"/>
                    </a:lnTo>
                    <a:lnTo>
                      <a:pt x="808" y="12"/>
                    </a:lnTo>
                    <a:lnTo>
                      <a:pt x="805" y="8"/>
                    </a:lnTo>
                    <a:lnTo>
                      <a:pt x="803" y="6"/>
                    </a:lnTo>
                    <a:lnTo>
                      <a:pt x="799" y="3"/>
                    </a:lnTo>
                    <a:lnTo>
                      <a:pt x="796" y="1"/>
                    </a:lnTo>
                    <a:lnTo>
                      <a:pt x="791" y="0"/>
                    </a:lnTo>
                    <a:lnTo>
                      <a:pt x="787" y="0"/>
                    </a:lnTo>
                    <a:lnTo>
                      <a:pt x="783" y="0"/>
                    </a:lnTo>
                    <a:lnTo>
                      <a:pt x="767" y="3"/>
                    </a:lnTo>
                    <a:lnTo>
                      <a:pt x="759" y="5"/>
                    </a:lnTo>
                    <a:lnTo>
                      <a:pt x="752" y="7"/>
                    </a:lnTo>
                    <a:lnTo>
                      <a:pt x="738" y="13"/>
                    </a:lnTo>
                    <a:lnTo>
                      <a:pt x="725" y="21"/>
                    </a:lnTo>
                    <a:lnTo>
                      <a:pt x="718" y="25"/>
                    </a:lnTo>
                    <a:lnTo>
                      <a:pt x="712" y="30"/>
                    </a:lnTo>
                    <a:lnTo>
                      <a:pt x="706" y="35"/>
                    </a:lnTo>
                    <a:lnTo>
                      <a:pt x="700" y="41"/>
                    </a:lnTo>
                    <a:lnTo>
                      <a:pt x="692" y="50"/>
                    </a:lnTo>
                    <a:lnTo>
                      <a:pt x="688" y="55"/>
                    </a:lnTo>
                    <a:lnTo>
                      <a:pt x="685" y="56"/>
                    </a:lnTo>
                    <a:lnTo>
                      <a:pt x="685" y="57"/>
                    </a:lnTo>
                    <a:lnTo>
                      <a:pt x="684" y="59"/>
                    </a:lnTo>
                    <a:lnTo>
                      <a:pt x="682" y="60"/>
                    </a:lnTo>
                    <a:lnTo>
                      <a:pt x="681" y="61"/>
                    </a:lnTo>
                    <a:lnTo>
                      <a:pt x="676" y="64"/>
                    </a:lnTo>
                    <a:lnTo>
                      <a:pt x="672" y="68"/>
                    </a:lnTo>
                    <a:lnTo>
                      <a:pt x="667" y="70"/>
                    </a:lnTo>
                    <a:lnTo>
                      <a:pt x="664" y="72"/>
                    </a:lnTo>
                    <a:lnTo>
                      <a:pt x="663" y="74"/>
                    </a:lnTo>
                    <a:lnTo>
                      <a:pt x="657" y="75"/>
                    </a:lnTo>
                    <a:lnTo>
                      <a:pt x="652" y="78"/>
                    </a:lnTo>
                    <a:lnTo>
                      <a:pt x="650" y="79"/>
                    </a:lnTo>
                    <a:lnTo>
                      <a:pt x="648" y="79"/>
                    </a:lnTo>
                    <a:lnTo>
                      <a:pt x="647" y="80"/>
                    </a:lnTo>
                    <a:lnTo>
                      <a:pt x="643" y="82"/>
                    </a:lnTo>
                    <a:lnTo>
                      <a:pt x="630" y="85"/>
                    </a:lnTo>
                    <a:lnTo>
                      <a:pt x="625" y="87"/>
                    </a:lnTo>
                    <a:lnTo>
                      <a:pt x="620" y="89"/>
                    </a:lnTo>
                    <a:lnTo>
                      <a:pt x="613" y="93"/>
                    </a:lnTo>
                    <a:lnTo>
                      <a:pt x="607" y="96"/>
                    </a:lnTo>
                    <a:lnTo>
                      <a:pt x="600" y="100"/>
                    </a:lnTo>
                    <a:lnTo>
                      <a:pt x="594" y="104"/>
                    </a:lnTo>
                    <a:lnTo>
                      <a:pt x="582" y="109"/>
                    </a:lnTo>
                    <a:lnTo>
                      <a:pt x="580" y="109"/>
                    </a:lnTo>
                    <a:lnTo>
                      <a:pt x="579" y="110"/>
                    </a:lnTo>
                    <a:lnTo>
                      <a:pt x="576" y="111"/>
                    </a:lnTo>
                    <a:lnTo>
                      <a:pt x="571" y="114"/>
                    </a:lnTo>
                    <a:lnTo>
                      <a:pt x="558" y="119"/>
                    </a:lnTo>
                    <a:lnTo>
                      <a:pt x="547" y="123"/>
                    </a:lnTo>
                    <a:lnTo>
                      <a:pt x="535" y="128"/>
                    </a:lnTo>
                    <a:lnTo>
                      <a:pt x="523" y="132"/>
                    </a:lnTo>
                    <a:lnTo>
                      <a:pt x="499" y="141"/>
                    </a:lnTo>
                    <a:lnTo>
                      <a:pt x="487" y="144"/>
                    </a:lnTo>
                    <a:lnTo>
                      <a:pt x="474" y="148"/>
                    </a:lnTo>
                    <a:lnTo>
                      <a:pt x="450" y="154"/>
                    </a:lnTo>
                    <a:lnTo>
                      <a:pt x="424" y="159"/>
                    </a:lnTo>
                    <a:lnTo>
                      <a:pt x="412" y="162"/>
                    </a:lnTo>
                    <a:lnTo>
                      <a:pt x="400" y="16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12" name="Freeform 22"/>
              <p:cNvSpPr>
                <a:spLocks noChangeAspect="1"/>
              </p:cNvSpPr>
              <p:nvPr/>
            </p:nvSpPr>
            <p:spPr bwMode="auto">
              <a:xfrm>
                <a:off x="1861" y="2608"/>
                <a:ext cx="480" cy="486"/>
              </a:xfrm>
              <a:custGeom>
                <a:avLst/>
                <a:gdLst>
                  <a:gd name="T0" fmla="*/ 12 w 480"/>
                  <a:gd name="T1" fmla="*/ 76 h 486"/>
                  <a:gd name="T2" fmla="*/ 2 w 480"/>
                  <a:gd name="T3" fmla="*/ 99 h 486"/>
                  <a:gd name="T4" fmla="*/ 2 w 480"/>
                  <a:gd name="T5" fmla="*/ 156 h 486"/>
                  <a:gd name="T6" fmla="*/ 11 w 480"/>
                  <a:gd name="T7" fmla="*/ 205 h 486"/>
                  <a:gd name="T8" fmla="*/ 32 w 480"/>
                  <a:gd name="T9" fmla="*/ 272 h 486"/>
                  <a:gd name="T10" fmla="*/ 60 w 480"/>
                  <a:gd name="T11" fmla="*/ 338 h 486"/>
                  <a:gd name="T12" fmla="*/ 81 w 480"/>
                  <a:gd name="T13" fmla="*/ 361 h 486"/>
                  <a:gd name="T14" fmla="*/ 106 w 480"/>
                  <a:gd name="T15" fmla="*/ 375 h 486"/>
                  <a:gd name="T16" fmla="*/ 127 w 480"/>
                  <a:gd name="T17" fmla="*/ 398 h 486"/>
                  <a:gd name="T18" fmla="*/ 106 w 480"/>
                  <a:gd name="T19" fmla="*/ 437 h 486"/>
                  <a:gd name="T20" fmla="*/ 105 w 480"/>
                  <a:gd name="T21" fmla="*/ 452 h 486"/>
                  <a:gd name="T22" fmla="*/ 116 w 480"/>
                  <a:gd name="T23" fmla="*/ 465 h 486"/>
                  <a:gd name="T24" fmla="*/ 161 w 480"/>
                  <a:gd name="T25" fmla="*/ 458 h 486"/>
                  <a:gd name="T26" fmla="*/ 173 w 480"/>
                  <a:gd name="T27" fmla="*/ 484 h 486"/>
                  <a:gd name="T28" fmla="*/ 182 w 480"/>
                  <a:gd name="T29" fmla="*/ 486 h 486"/>
                  <a:gd name="T30" fmla="*/ 187 w 480"/>
                  <a:gd name="T31" fmla="*/ 486 h 486"/>
                  <a:gd name="T32" fmla="*/ 194 w 480"/>
                  <a:gd name="T33" fmla="*/ 484 h 486"/>
                  <a:gd name="T34" fmla="*/ 205 w 480"/>
                  <a:gd name="T35" fmla="*/ 474 h 486"/>
                  <a:gd name="T36" fmla="*/ 244 w 480"/>
                  <a:gd name="T37" fmla="*/ 479 h 486"/>
                  <a:gd name="T38" fmla="*/ 248 w 480"/>
                  <a:gd name="T39" fmla="*/ 474 h 486"/>
                  <a:gd name="T40" fmla="*/ 254 w 480"/>
                  <a:gd name="T41" fmla="*/ 463 h 486"/>
                  <a:gd name="T42" fmla="*/ 254 w 480"/>
                  <a:gd name="T43" fmla="*/ 458 h 486"/>
                  <a:gd name="T44" fmla="*/ 252 w 480"/>
                  <a:gd name="T45" fmla="*/ 447 h 486"/>
                  <a:gd name="T46" fmla="*/ 247 w 480"/>
                  <a:gd name="T47" fmla="*/ 430 h 486"/>
                  <a:gd name="T48" fmla="*/ 245 w 480"/>
                  <a:gd name="T49" fmla="*/ 396 h 486"/>
                  <a:gd name="T50" fmla="*/ 235 w 480"/>
                  <a:gd name="T51" fmla="*/ 371 h 486"/>
                  <a:gd name="T52" fmla="*/ 194 w 480"/>
                  <a:gd name="T53" fmla="*/ 344 h 486"/>
                  <a:gd name="T54" fmla="*/ 136 w 480"/>
                  <a:gd name="T55" fmla="*/ 323 h 486"/>
                  <a:gd name="T56" fmla="*/ 117 w 480"/>
                  <a:gd name="T57" fmla="*/ 312 h 486"/>
                  <a:gd name="T58" fmla="*/ 100 w 480"/>
                  <a:gd name="T59" fmla="*/ 290 h 486"/>
                  <a:gd name="T60" fmla="*/ 85 w 480"/>
                  <a:gd name="T61" fmla="*/ 243 h 486"/>
                  <a:gd name="T62" fmla="*/ 75 w 480"/>
                  <a:gd name="T63" fmla="*/ 187 h 486"/>
                  <a:gd name="T64" fmla="*/ 71 w 480"/>
                  <a:gd name="T65" fmla="*/ 138 h 486"/>
                  <a:gd name="T66" fmla="*/ 101 w 480"/>
                  <a:gd name="T67" fmla="*/ 103 h 486"/>
                  <a:gd name="T68" fmla="*/ 176 w 480"/>
                  <a:gd name="T69" fmla="*/ 87 h 486"/>
                  <a:gd name="T70" fmla="*/ 235 w 480"/>
                  <a:gd name="T71" fmla="*/ 88 h 486"/>
                  <a:gd name="T72" fmla="*/ 344 w 480"/>
                  <a:gd name="T73" fmla="*/ 110 h 486"/>
                  <a:gd name="T74" fmla="*/ 427 w 480"/>
                  <a:gd name="T75" fmla="*/ 125 h 486"/>
                  <a:gd name="T76" fmla="*/ 439 w 480"/>
                  <a:gd name="T77" fmla="*/ 123 h 486"/>
                  <a:gd name="T78" fmla="*/ 454 w 480"/>
                  <a:gd name="T79" fmla="*/ 116 h 486"/>
                  <a:gd name="T80" fmla="*/ 467 w 480"/>
                  <a:gd name="T81" fmla="*/ 105 h 486"/>
                  <a:gd name="T82" fmla="*/ 478 w 480"/>
                  <a:gd name="T83" fmla="*/ 79 h 486"/>
                  <a:gd name="T84" fmla="*/ 476 w 480"/>
                  <a:gd name="T85" fmla="*/ 44 h 486"/>
                  <a:gd name="T86" fmla="*/ 475 w 480"/>
                  <a:gd name="T87" fmla="*/ 40 h 486"/>
                  <a:gd name="T88" fmla="*/ 458 w 480"/>
                  <a:gd name="T89" fmla="*/ 21 h 486"/>
                  <a:gd name="T90" fmla="*/ 403 w 480"/>
                  <a:gd name="T91" fmla="*/ 8 h 486"/>
                  <a:gd name="T92" fmla="*/ 329 w 480"/>
                  <a:gd name="T93" fmla="*/ 0 h 486"/>
                  <a:gd name="T94" fmla="*/ 256 w 480"/>
                  <a:gd name="T95" fmla="*/ 4 h 486"/>
                  <a:gd name="T96" fmla="*/ 95 w 480"/>
                  <a:gd name="T97" fmla="*/ 40 h 4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0"/>
                  <a:gd name="T148" fmla="*/ 0 h 486"/>
                  <a:gd name="T149" fmla="*/ 480 w 480"/>
                  <a:gd name="T150" fmla="*/ 486 h 4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0" h="486">
                    <a:moveTo>
                      <a:pt x="28" y="65"/>
                    </a:moveTo>
                    <a:lnTo>
                      <a:pt x="22" y="68"/>
                    </a:lnTo>
                    <a:lnTo>
                      <a:pt x="17" y="72"/>
                    </a:lnTo>
                    <a:lnTo>
                      <a:pt x="12" y="76"/>
                    </a:lnTo>
                    <a:lnTo>
                      <a:pt x="9" y="81"/>
                    </a:lnTo>
                    <a:lnTo>
                      <a:pt x="5" y="86"/>
                    </a:lnTo>
                    <a:lnTo>
                      <a:pt x="4" y="92"/>
                    </a:lnTo>
                    <a:lnTo>
                      <a:pt x="2" y="99"/>
                    </a:lnTo>
                    <a:lnTo>
                      <a:pt x="2" y="106"/>
                    </a:lnTo>
                    <a:lnTo>
                      <a:pt x="0" y="119"/>
                    </a:lnTo>
                    <a:lnTo>
                      <a:pt x="0" y="131"/>
                    </a:lnTo>
                    <a:lnTo>
                      <a:pt x="2" y="156"/>
                    </a:lnTo>
                    <a:lnTo>
                      <a:pt x="3" y="169"/>
                    </a:lnTo>
                    <a:lnTo>
                      <a:pt x="4" y="181"/>
                    </a:lnTo>
                    <a:lnTo>
                      <a:pt x="7" y="193"/>
                    </a:lnTo>
                    <a:lnTo>
                      <a:pt x="11" y="205"/>
                    </a:lnTo>
                    <a:lnTo>
                      <a:pt x="15" y="222"/>
                    </a:lnTo>
                    <a:lnTo>
                      <a:pt x="20" y="239"/>
                    </a:lnTo>
                    <a:lnTo>
                      <a:pt x="26" y="256"/>
                    </a:lnTo>
                    <a:lnTo>
                      <a:pt x="32" y="272"/>
                    </a:lnTo>
                    <a:lnTo>
                      <a:pt x="42" y="297"/>
                    </a:lnTo>
                    <a:lnTo>
                      <a:pt x="53" y="323"/>
                    </a:lnTo>
                    <a:lnTo>
                      <a:pt x="56" y="331"/>
                    </a:lnTo>
                    <a:lnTo>
                      <a:pt x="60" y="338"/>
                    </a:lnTo>
                    <a:lnTo>
                      <a:pt x="64" y="345"/>
                    </a:lnTo>
                    <a:lnTo>
                      <a:pt x="69" y="351"/>
                    </a:lnTo>
                    <a:lnTo>
                      <a:pt x="75" y="356"/>
                    </a:lnTo>
                    <a:lnTo>
                      <a:pt x="81" y="361"/>
                    </a:lnTo>
                    <a:lnTo>
                      <a:pt x="88" y="366"/>
                    </a:lnTo>
                    <a:lnTo>
                      <a:pt x="97" y="370"/>
                    </a:lnTo>
                    <a:lnTo>
                      <a:pt x="102" y="373"/>
                    </a:lnTo>
                    <a:lnTo>
                      <a:pt x="106" y="375"/>
                    </a:lnTo>
                    <a:lnTo>
                      <a:pt x="114" y="381"/>
                    </a:lnTo>
                    <a:lnTo>
                      <a:pt x="121" y="389"/>
                    </a:lnTo>
                    <a:lnTo>
                      <a:pt x="124" y="394"/>
                    </a:lnTo>
                    <a:lnTo>
                      <a:pt x="127" y="398"/>
                    </a:lnTo>
                    <a:lnTo>
                      <a:pt x="119" y="407"/>
                    </a:lnTo>
                    <a:lnTo>
                      <a:pt x="114" y="416"/>
                    </a:lnTo>
                    <a:lnTo>
                      <a:pt x="109" y="426"/>
                    </a:lnTo>
                    <a:lnTo>
                      <a:pt x="106" y="437"/>
                    </a:lnTo>
                    <a:lnTo>
                      <a:pt x="104" y="440"/>
                    </a:lnTo>
                    <a:lnTo>
                      <a:pt x="104" y="445"/>
                    </a:lnTo>
                    <a:lnTo>
                      <a:pt x="104" y="449"/>
                    </a:lnTo>
                    <a:lnTo>
                      <a:pt x="105" y="452"/>
                    </a:lnTo>
                    <a:lnTo>
                      <a:pt x="107" y="456"/>
                    </a:lnTo>
                    <a:lnTo>
                      <a:pt x="109" y="459"/>
                    </a:lnTo>
                    <a:lnTo>
                      <a:pt x="112" y="462"/>
                    </a:lnTo>
                    <a:lnTo>
                      <a:pt x="116" y="465"/>
                    </a:lnTo>
                    <a:lnTo>
                      <a:pt x="123" y="468"/>
                    </a:lnTo>
                    <a:lnTo>
                      <a:pt x="131" y="471"/>
                    </a:lnTo>
                    <a:lnTo>
                      <a:pt x="140" y="472"/>
                    </a:lnTo>
                    <a:lnTo>
                      <a:pt x="161" y="458"/>
                    </a:lnTo>
                    <a:lnTo>
                      <a:pt x="162" y="474"/>
                    </a:lnTo>
                    <a:lnTo>
                      <a:pt x="165" y="478"/>
                    </a:lnTo>
                    <a:lnTo>
                      <a:pt x="169" y="481"/>
                    </a:lnTo>
                    <a:lnTo>
                      <a:pt x="173" y="484"/>
                    </a:lnTo>
                    <a:lnTo>
                      <a:pt x="177" y="486"/>
                    </a:lnTo>
                    <a:lnTo>
                      <a:pt x="180" y="486"/>
                    </a:lnTo>
                    <a:lnTo>
                      <a:pt x="181" y="486"/>
                    </a:lnTo>
                    <a:lnTo>
                      <a:pt x="182" y="486"/>
                    </a:lnTo>
                    <a:lnTo>
                      <a:pt x="183" y="486"/>
                    </a:lnTo>
                    <a:lnTo>
                      <a:pt x="186" y="486"/>
                    </a:lnTo>
                    <a:lnTo>
                      <a:pt x="187" y="486"/>
                    </a:lnTo>
                    <a:lnTo>
                      <a:pt x="189" y="486"/>
                    </a:lnTo>
                    <a:lnTo>
                      <a:pt x="190" y="485"/>
                    </a:lnTo>
                    <a:lnTo>
                      <a:pt x="191" y="485"/>
                    </a:lnTo>
                    <a:lnTo>
                      <a:pt x="194" y="484"/>
                    </a:lnTo>
                    <a:lnTo>
                      <a:pt x="196" y="482"/>
                    </a:lnTo>
                    <a:lnTo>
                      <a:pt x="200" y="480"/>
                    </a:lnTo>
                    <a:lnTo>
                      <a:pt x="202" y="478"/>
                    </a:lnTo>
                    <a:lnTo>
                      <a:pt x="205" y="474"/>
                    </a:lnTo>
                    <a:lnTo>
                      <a:pt x="210" y="474"/>
                    </a:lnTo>
                    <a:lnTo>
                      <a:pt x="222" y="482"/>
                    </a:lnTo>
                    <a:lnTo>
                      <a:pt x="242" y="481"/>
                    </a:lnTo>
                    <a:lnTo>
                      <a:pt x="244" y="479"/>
                    </a:lnTo>
                    <a:lnTo>
                      <a:pt x="246" y="477"/>
                    </a:lnTo>
                    <a:lnTo>
                      <a:pt x="247" y="475"/>
                    </a:lnTo>
                    <a:lnTo>
                      <a:pt x="247" y="474"/>
                    </a:lnTo>
                    <a:lnTo>
                      <a:pt x="248" y="474"/>
                    </a:lnTo>
                    <a:lnTo>
                      <a:pt x="250" y="472"/>
                    </a:lnTo>
                    <a:lnTo>
                      <a:pt x="252" y="467"/>
                    </a:lnTo>
                    <a:lnTo>
                      <a:pt x="253" y="465"/>
                    </a:lnTo>
                    <a:lnTo>
                      <a:pt x="254" y="463"/>
                    </a:lnTo>
                    <a:lnTo>
                      <a:pt x="254" y="460"/>
                    </a:lnTo>
                    <a:lnTo>
                      <a:pt x="254" y="458"/>
                    </a:lnTo>
                    <a:lnTo>
                      <a:pt x="254" y="455"/>
                    </a:lnTo>
                    <a:lnTo>
                      <a:pt x="254" y="452"/>
                    </a:lnTo>
                    <a:lnTo>
                      <a:pt x="252" y="447"/>
                    </a:lnTo>
                    <a:lnTo>
                      <a:pt x="251" y="441"/>
                    </a:lnTo>
                    <a:lnTo>
                      <a:pt x="248" y="435"/>
                    </a:lnTo>
                    <a:lnTo>
                      <a:pt x="247" y="432"/>
                    </a:lnTo>
                    <a:lnTo>
                      <a:pt x="247" y="430"/>
                    </a:lnTo>
                    <a:lnTo>
                      <a:pt x="246" y="423"/>
                    </a:lnTo>
                    <a:lnTo>
                      <a:pt x="247" y="416"/>
                    </a:lnTo>
                    <a:lnTo>
                      <a:pt x="247" y="406"/>
                    </a:lnTo>
                    <a:lnTo>
                      <a:pt x="245" y="396"/>
                    </a:lnTo>
                    <a:lnTo>
                      <a:pt x="244" y="391"/>
                    </a:lnTo>
                    <a:lnTo>
                      <a:pt x="244" y="387"/>
                    </a:lnTo>
                    <a:lnTo>
                      <a:pt x="240" y="379"/>
                    </a:lnTo>
                    <a:lnTo>
                      <a:pt x="235" y="371"/>
                    </a:lnTo>
                    <a:lnTo>
                      <a:pt x="229" y="364"/>
                    </a:lnTo>
                    <a:lnTo>
                      <a:pt x="222" y="359"/>
                    </a:lnTo>
                    <a:lnTo>
                      <a:pt x="214" y="353"/>
                    </a:lnTo>
                    <a:lnTo>
                      <a:pt x="194" y="344"/>
                    </a:lnTo>
                    <a:lnTo>
                      <a:pt x="176" y="335"/>
                    </a:lnTo>
                    <a:lnTo>
                      <a:pt x="156" y="328"/>
                    </a:lnTo>
                    <a:lnTo>
                      <a:pt x="146" y="325"/>
                    </a:lnTo>
                    <a:lnTo>
                      <a:pt x="136" y="323"/>
                    </a:lnTo>
                    <a:lnTo>
                      <a:pt x="132" y="322"/>
                    </a:lnTo>
                    <a:lnTo>
                      <a:pt x="129" y="321"/>
                    </a:lnTo>
                    <a:lnTo>
                      <a:pt x="124" y="317"/>
                    </a:lnTo>
                    <a:lnTo>
                      <a:pt x="117" y="312"/>
                    </a:lnTo>
                    <a:lnTo>
                      <a:pt x="112" y="308"/>
                    </a:lnTo>
                    <a:lnTo>
                      <a:pt x="108" y="302"/>
                    </a:lnTo>
                    <a:lnTo>
                      <a:pt x="103" y="296"/>
                    </a:lnTo>
                    <a:lnTo>
                      <a:pt x="100" y="290"/>
                    </a:lnTo>
                    <a:lnTo>
                      <a:pt x="96" y="283"/>
                    </a:lnTo>
                    <a:lnTo>
                      <a:pt x="94" y="276"/>
                    </a:lnTo>
                    <a:lnTo>
                      <a:pt x="92" y="270"/>
                    </a:lnTo>
                    <a:lnTo>
                      <a:pt x="85" y="243"/>
                    </a:lnTo>
                    <a:lnTo>
                      <a:pt x="81" y="229"/>
                    </a:lnTo>
                    <a:lnTo>
                      <a:pt x="80" y="215"/>
                    </a:lnTo>
                    <a:lnTo>
                      <a:pt x="77" y="201"/>
                    </a:lnTo>
                    <a:lnTo>
                      <a:pt x="75" y="187"/>
                    </a:lnTo>
                    <a:lnTo>
                      <a:pt x="74" y="173"/>
                    </a:lnTo>
                    <a:lnTo>
                      <a:pt x="74" y="159"/>
                    </a:lnTo>
                    <a:lnTo>
                      <a:pt x="73" y="148"/>
                    </a:lnTo>
                    <a:lnTo>
                      <a:pt x="71" y="138"/>
                    </a:lnTo>
                    <a:lnTo>
                      <a:pt x="67" y="119"/>
                    </a:lnTo>
                    <a:lnTo>
                      <a:pt x="78" y="113"/>
                    </a:lnTo>
                    <a:lnTo>
                      <a:pt x="89" y="108"/>
                    </a:lnTo>
                    <a:lnTo>
                      <a:pt x="101" y="103"/>
                    </a:lnTo>
                    <a:lnTo>
                      <a:pt x="112" y="99"/>
                    </a:lnTo>
                    <a:lnTo>
                      <a:pt x="137" y="92"/>
                    </a:lnTo>
                    <a:lnTo>
                      <a:pt x="162" y="89"/>
                    </a:lnTo>
                    <a:lnTo>
                      <a:pt x="176" y="87"/>
                    </a:lnTo>
                    <a:lnTo>
                      <a:pt x="191" y="86"/>
                    </a:lnTo>
                    <a:lnTo>
                      <a:pt x="206" y="85"/>
                    </a:lnTo>
                    <a:lnTo>
                      <a:pt x="221" y="86"/>
                    </a:lnTo>
                    <a:lnTo>
                      <a:pt x="235" y="88"/>
                    </a:lnTo>
                    <a:lnTo>
                      <a:pt x="250" y="90"/>
                    </a:lnTo>
                    <a:lnTo>
                      <a:pt x="265" y="92"/>
                    </a:lnTo>
                    <a:lnTo>
                      <a:pt x="279" y="96"/>
                    </a:lnTo>
                    <a:lnTo>
                      <a:pt x="344" y="110"/>
                    </a:lnTo>
                    <a:lnTo>
                      <a:pt x="377" y="117"/>
                    </a:lnTo>
                    <a:lnTo>
                      <a:pt x="410" y="123"/>
                    </a:lnTo>
                    <a:lnTo>
                      <a:pt x="418" y="124"/>
                    </a:lnTo>
                    <a:lnTo>
                      <a:pt x="427" y="125"/>
                    </a:lnTo>
                    <a:lnTo>
                      <a:pt x="433" y="124"/>
                    </a:lnTo>
                    <a:lnTo>
                      <a:pt x="435" y="123"/>
                    </a:lnTo>
                    <a:lnTo>
                      <a:pt x="437" y="123"/>
                    </a:lnTo>
                    <a:lnTo>
                      <a:pt x="439" y="123"/>
                    </a:lnTo>
                    <a:lnTo>
                      <a:pt x="444" y="121"/>
                    </a:lnTo>
                    <a:lnTo>
                      <a:pt x="449" y="119"/>
                    </a:lnTo>
                    <a:lnTo>
                      <a:pt x="452" y="117"/>
                    </a:lnTo>
                    <a:lnTo>
                      <a:pt x="454" y="116"/>
                    </a:lnTo>
                    <a:lnTo>
                      <a:pt x="456" y="114"/>
                    </a:lnTo>
                    <a:lnTo>
                      <a:pt x="459" y="113"/>
                    </a:lnTo>
                    <a:lnTo>
                      <a:pt x="462" y="109"/>
                    </a:lnTo>
                    <a:lnTo>
                      <a:pt x="467" y="105"/>
                    </a:lnTo>
                    <a:lnTo>
                      <a:pt x="472" y="96"/>
                    </a:lnTo>
                    <a:lnTo>
                      <a:pt x="476" y="88"/>
                    </a:lnTo>
                    <a:lnTo>
                      <a:pt x="477" y="83"/>
                    </a:lnTo>
                    <a:lnTo>
                      <a:pt x="478" y="79"/>
                    </a:lnTo>
                    <a:lnTo>
                      <a:pt x="480" y="70"/>
                    </a:lnTo>
                    <a:lnTo>
                      <a:pt x="480" y="62"/>
                    </a:lnTo>
                    <a:lnTo>
                      <a:pt x="478" y="53"/>
                    </a:lnTo>
                    <a:lnTo>
                      <a:pt x="476" y="44"/>
                    </a:lnTo>
                    <a:lnTo>
                      <a:pt x="476" y="42"/>
                    </a:lnTo>
                    <a:lnTo>
                      <a:pt x="475" y="42"/>
                    </a:lnTo>
                    <a:lnTo>
                      <a:pt x="475" y="40"/>
                    </a:lnTo>
                    <a:lnTo>
                      <a:pt x="473" y="35"/>
                    </a:lnTo>
                    <a:lnTo>
                      <a:pt x="469" y="29"/>
                    </a:lnTo>
                    <a:lnTo>
                      <a:pt x="464" y="25"/>
                    </a:lnTo>
                    <a:lnTo>
                      <a:pt x="458" y="21"/>
                    </a:lnTo>
                    <a:lnTo>
                      <a:pt x="455" y="20"/>
                    </a:lnTo>
                    <a:lnTo>
                      <a:pt x="452" y="19"/>
                    </a:lnTo>
                    <a:lnTo>
                      <a:pt x="427" y="13"/>
                    </a:lnTo>
                    <a:lnTo>
                      <a:pt x="403" y="8"/>
                    </a:lnTo>
                    <a:lnTo>
                      <a:pt x="378" y="4"/>
                    </a:lnTo>
                    <a:lnTo>
                      <a:pt x="354" y="2"/>
                    </a:lnTo>
                    <a:lnTo>
                      <a:pt x="342" y="1"/>
                    </a:lnTo>
                    <a:lnTo>
                      <a:pt x="329" y="0"/>
                    </a:lnTo>
                    <a:lnTo>
                      <a:pt x="305" y="0"/>
                    </a:lnTo>
                    <a:lnTo>
                      <a:pt x="292" y="0"/>
                    </a:lnTo>
                    <a:lnTo>
                      <a:pt x="280" y="1"/>
                    </a:lnTo>
                    <a:lnTo>
                      <a:pt x="256" y="4"/>
                    </a:lnTo>
                    <a:lnTo>
                      <a:pt x="214" y="9"/>
                    </a:lnTo>
                    <a:lnTo>
                      <a:pt x="174" y="17"/>
                    </a:lnTo>
                    <a:lnTo>
                      <a:pt x="134" y="28"/>
                    </a:lnTo>
                    <a:lnTo>
                      <a:pt x="95" y="40"/>
                    </a:lnTo>
                    <a:lnTo>
                      <a:pt x="61" y="52"/>
                    </a:lnTo>
                    <a:lnTo>
                      <a:pt x="28" y="6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13" name="Freeform 23"/>
              <p:cNvSpPr>
                <a:spLocks noChangeAspect="1"/>
              </p:cNvSpPr>
              <p:nvPr/>
            </p:nvSpPr>
            <p:spPr bwMode="auto">
              <a:xfrm>
                <a:off x="2282" y="3046"/>
                <a:ext cx="804" cy="669"/>
              </a:xfrm>
              <a:custGeom>
                <a:avLst/>
                <a:gdLst>
                  <a:gd name="T0" fmla="*/ 4 w 804"/>
                  <a:gd name="T1" fmla="*/ 81 h 669"/>
                  <a:gd name="T2" fmla="*/ 14 w 804"/>
                  <a:gd name="T3" fmla="*/ 102 h 669"/>
                  <a:gd name="T4" fmla="*/ 33 w 804"/>
                  <a:gd name="T5" fmla="*/ 117 h 669"/>
                  <a:gd name="T6" fmla="*/ 77 w 804"/>
                  <a:gd name="T7" fmla="*/ 137 h 669"/>
                  <a:gd name="T8" fmla="*/ 292 w 804"/>
                  <a:gd name="T9" fmla="*/ 202 h 669"/>
                  <a:gd name="T10" fmla="*/ 338 w 804"/>
                  <a:gd name="T11" fmla="*/ 225 h 669"/>
                  <a:gd name="T12" fmla="*/ 351 w 804"/>
                  <a:gd name="T13" fmla="*/ 247 h 669"/>
                  <a:gd name="T14" fmla="*/ 354 w 804"/>
                  <a:gd name="T15" fmla="*/ 275 h 669"/>
                  <a:gd name="T16" fmla="*/ 346 w 804"/>
                  <a:gd name="T17" fmla="*/ 315 h 669"/>
                  <a:gd name="T18" fmla="*/ 346 w 804"/>
                  <a:gd name="T19" fmla="*/ 356 h 669"/>
                  <a:gd name="T20" fmla="*/ 358 w 804"/>
                  <a:gd name="T21" fmla="*/ 376 h 669"/>
                  <a:gd name="T22" fmla="*/ 384 w 804"/>
                  <a:gd name="T23" fmla="*/ 427 h 669"/>
                  <a:gd name="T24" fmla="*/ 429 w 804"/>
                  <a:gd name="T25" fmla="*/ 494 h 669"/>
                  <a:gd name="T26" fmla="*/ 455 w 804"/>
                  <a:gd name="T27" fmla="*/ 535 h 669"/>
                  <a:gd name="T28" fmla="*/ 482 w 804"/>
                  <a:gd name="T29" fmla="*/ 580 h 669"/>
                  <a:gd name="T30" fmla="*/ 498 w 804"/>
                  <a:gd name="T31" fmla="*/ 624 h 669"/>
                  <a:gd name="T32" fmla="*/ 510 w 804"/>
                  <a:gd name="T33" fmla="*/ 645 h 669"/>
                  <a:gd name="T34" fmla="*/ 525 w 804"/>
                  <a:gd name="T35" fmla="*/ 659 h 669"/>
                  <a:gd name="T36" fmla="*/ 547 w 804"/>
                  <a:gd name="T37" fmla="*/ 667 h 669"/>
                  <a:gd name="T38" fmla="*/ 573 w 804"/>
                  <a:gd name="T39" fmla="*/ 667 h 669"/>
                  <a:gd name="T40" fmla="*/ 577 w 804"/>
                  <a:gd name="T41" fmla="*/ 664 h 669"/>
                  <a:gd name="T42" fmla="*/ 581 w 804"/>
                  <a:gd name="T43" fmla="*/ 661 h 669"/>
                  <a:gd name="T44" fmla="*/ 600 w 804"/>
                  <a:gd name="T45" fmla="*/ 626 h 669"/>
                  <a:gd name="T46" fmla="*/ 605 w 804"/>
                  <a:gd name="T47" fmla="*/ 615 h 669"/>
                  <a:gd name="T48" fmla="*/ 621 w 804"/>
                  <a:gd name="T49" fmla="*/ 588 h 669"/>
                  <a:gd name="T50" fmla="*/ 673 w 804"/>
                  <a:gd name="T51" fmla="*/ 551 h 669"/>
                  <a:gd name="T52" fmla="*/ 732 w 804"/>
                  <a:gd name="T53" fmla="*/ 531 h 669"/>
                  <a:gd name="T54" fmla="*/ 779 w 804"/>
                  <a:gd name="T55" fmla="*/ 529 h 669"/>
                  <a:gd name="T56" fmla="*/ 784 w 804"/>
                  <a:gd name="T57" fmla="*/ 528 h 669"/>
                  <a:gd name="T58" fmla="*/ 796 w 804"/>
                  <a:gd name="T59" fmla="*/ 520 h 669"/>
                  <a:gd name="T60" fmla="*/ 803 w 804"/>
                  <a:gd name="T61" fmla="*/ 509 h 669"/>
                  <a:gd name="T62" fmla="*/ 804 w 804"/>
                  <a:gd name="T63" fmla="*/ 503 h 669"/>
                  <a:gd name="T64" fmla="*/ 803 w 804"/>
                  <a:gd name="T65" fmla="*/ 490 h 669"/>
                  <a:gd name="T66" fmla="*/ 798 w 804"/>
                  <a:gd name="T67" fmla="*/ 479 h 669"/>
                  <a:gd name="T68" fmla="*/ 789 w 804"/>
                  <a:gd name="T69" fmla="*/ 459 h 669"/>
                  <a:gd name="T70" fmla="*/ 765 w 804"/>
                  <a:gd name="T71" fmla="*/ 437 h 669"/>
                  <a:gd name="T72" fmla="*/ 741 w 804"/>
                  <a:gd name="T73" fmla="*/ 430 h 669"/>
                  <a:gd name="T74" fmla="*/ 703 w 804"/>
                  <a:gd name="T75" fmla="*/ 437 h 669"/>
                  <a:gd name="T76" fmla="*/ 670 w 804"/>
                  <a:gd name="T77" fmla="*/ 456 h 669"/>
                  <a:gd name="T78" fmla="*/ 597 w 804"/>
                  <a:gd name="T79" fmla="*/ 513 h 669"/>
                  <a:gd name="T80" fmla="*/ 571 w 804"/>
                  <a:gd name="T81" fmla="*/ 546 h 669"/>
                  <a:gd name="T82" fmla="*/ 557 w 804"/>
                  <a:gd name="T83" fmla="*/ 565 h 669"/>
                  <a:gd name="T84" fmla="*/ 529 w 804"/>
                  <a:gd name="T85" fmla="*/ 530 h 669"/>
                  <a:gd name="T86" fmla="*/ 501 w 804"/>
                  <a:gd name="T87" fmla="*/ 478 h 669"/>
                  <a:gd name="T88" fmla="*/ 471 w 804"/>
                  <a:gd name="T89" fmla="*/ 406 h 669"/>
                  <a:gd name="T90" fmla="*/ 447 w 804"/>
                  <a:gd name="T91" fmla="*/ 335 h 669"/>
                  <a:gd name="T92" fmla="*/ 438 w 804"/>
                  <a:gd name="T93" fmla="*/ 281 h 669"/>
                  <a:gd name="T94" fmla="*/ 437 w 804"/>
                  <a:gd name="T95" fmla="*/ 225 h 669"/>
                  <a:gd name="T96" fmla="*/ 439 w 804"/>
                  <a:gd name="T97" fmla="*/ 197 h 669"/>
                  <a:gd name="T98" fmla="*/ 426 w 804"/>
                  <a:gd name="T99" fmla="*/ 174 h 669"/>
                  <a:gd name="T100" fmla="*/ 388 w 804"/>
                  <a:gd name="T101" fmla="*/ 139 h 669"/>
                  <a:gd name="T102" fmla="*/ 343 w 804"/>
                  <a:gd name="T103" fmla="*/ 118 h 669"/>
                  <a:gd name="T104" fmla="*/ 328 w 804"/>
                  <a:gd name="T105" fmla="*/ 108 h 669"/>
                  <a:gd name="T106" fmla="*/ 189 w 804"/>
                  <a:gd name="T107" fmla="*/ 41 h 669"/>
                  <a:gd name="T108" fmla="*/ 135 w 804"/>
                  <a:gd name="T109" fmla="*/ 17 h 669"/>
                  <a:gd name="T110" fmla="*/ 60 w 804"/>
                  <a:gd name="T111" fmla="*/ 1 h 669"/>
                  <a:gd name="T112" fmla="*/ 26 w 804"/>
                  <a:gd name="T113" fmla="*/ 6 h 669"/>
                  <a:gd name="T114" fmla="*/ 7 w 804"/>
                  <a:gd name="T115" fmla="*/ 25 h 669"/>
                  <a:gd name="T116" fmla="*/ 0 w 804"/>
                  <a:gd name="T117" fmla="*/ 49 h 6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4"/>
                  <a:gd name="T178" fmla="*/ 0 h 669"/>
                  <a:gd name="T179" fmla="*/ 804 w 804"/>
                  <a:gd name="T180" fmla="*/ 669 h 66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4" h="669">
                    <a:moveTo>
                      <a:pt x="0" y="60"/>
                    </a:moveTo>
                    <a:lnTo>
                      <a:pt x="0" y="65"/>
                    </a:lnTo>
                    <a:lnTo>
                      <a:pt x="1" y="70"/>
                    </a:lnTo>
                    <a:lnTo>
                      <a:pt x="4" y="81"/>
                    </a:lnTo>
                    <a:lnTo>
                      <a:pt x="7" y="89"/>
                    </a:lnTo>
                    <a:lnTo>
                      <a:pt x="9" y="93"/>
                    </a:lnTo>
                    <a:lnTo>
                      <a:pt x="12" y="98"/>
                    </a:lnTo>
                    <a:lnTo>
                      <a:pt x="14" y="102"/>
                    </a:lnTo>
                    <a:lnTo>
                      <a:pt x="17" y="105"/>
                    </a:lnTo>
                    <a:lnTo>
                      <a:pt x="21" y="108"/>
                    </a:lnTo>
                    <a:lnTo>
                      <a:pt x="24" y="111"/>
                    </a:lnTo>
                    <a:lnTo>
                      <a:pt x="33" y="117"/>
                    </a:lnTo>
                    <a:lnTo>
                      <a:pt x="42" y="124"/>
                    </a:lnTo>
                    <a:lnTo>
                      <a:pt x="44" y="125"/>
                    </a:lnTo>
                    <a:lnTo>
                      <a:pt x="47" y="127"/>
                    </a:lnTo>
                    <a:lnTo>
                      <a:pt x="77" y="137"/>
                    </a:lnTo>
                    <a:lnTo>
                      <a:pt x="108" y="147"/>
                    </a:lnTo>
                    <a:lnTo>
                      <a:pt x="196" y="174"/>
                    </a:lnTo>
                    <a:lnTo>
                      <a:pt x="285" y="201"/>
                    </a:lnTo>
                    <a:lnTo>
                      <a:pt x="292" y="202"/>
                    </a:lnTo>
                    <a:lnTo>
                      <a:pt x="299" y="204"/>
                    </a:lnTo>
                    <a:lnTo>
                      <a:pt x="312" y="210"/>
                    </a:lnTo>
                    <a:lnTo>
                      <a:pt x="325" y="217"/>
                    </a:lnTo>
                    <a:lnTo>
                      <a:pt x="338" y="225"/>
                    </a:lnTo>
                    <a:lnTo>
                      <a:pt x="340" y="229"/>
                    </a:lnTo>
                    <a:lnTo>
                      <a:pt x="344" y="235"/>
                    </a:lnTo>
                    <a:lnTo>
                      <a:pt x="349" y="242"/>
                    </a:lnTo>
                    <a:lnTo>
                      <a:pt x="351" y="247"/>
                    </a:lnTo>
                    <a:lnTo>
                      <a:pt x="353" y="254"/>
                    </a:lnTo>
                    <a:lnTo>
                      <a:pt x="354" y="261"/>
                    </a:lnTo>
                    <a:lnTo>
                      <a:pt x="355" y="268"/>
                    </a:lnTo>
                    <a:lnTo>
                      <a:pt x="354" y="275"/>
                    </a:lnTo>
                    <a:lnTo>
                      <a:pt x="353" y="282"/>
                    </a:lnTo>
                    <a:lnTo>
                      <a:pt x="350" y="284"/>
                    </a:lnTo>
                    <a:lnTo>
                      <a:pt x="350" y="288"/>
                    </a:lnTo>
                    <a:lnTo>
                      <a:pt x="346" y="315"/>
                    </a:lnTo>
                    <a:lnTo>
                      <a:pt x="345" y="343"/>
                    </a:lnTo>
                    <a:lnTo>
                      <a:pt x="345" y="347"/>
                    </a:lnTo>
                    <a:lnTo>
                      <a:pt x="345" y="352"/>
                    </a:lnTo>
                    <a:lnTo>
                      <a:pt x="346" y="356"/>
                    </a:lnTo>
                    <a:lnTo>
                      <a:pt x="348" y="360"/>
                    </a:lnTo>
                    <a:lnTo>
                      <a:pt x="350" y="365"/>
                    </a:lnTo>
                    <a:lnTo>
                      <a:pt x="352" y="368"/>
                    </a:lnTo>
                    <a:lnTo>
                      <a:pt x="358" y="376"/>
                    </a:lnTo>
                    <a:lnTo>
                      <a:pt x="365" y="394"/>
                    </a:lnTo>
                    <a:lnTo>
                      <a:pt x="374" y="411"/>
                    </a:lnTo>
                    <a:lnTo>
                      <a:pt x="378" y="419"/>
                    </a:lnTo>
                    <a:lnTo>
                      <a:pt x="384" y="427"/>
                    </a:lnTo>
                    <a:lnTo>
                      <a:pt x="395" y="444"/>
                    </a:lnTo>
                    <a:lnTo>
                      <a:pt x="407" y="460"/>
                    </a:lnTo>
                    <a:lnTo>
                      <a:pt x="419" y="477"/>
                    </a:lnTo>
                    <a:lnTo>
                      <a:pt x="429" y="494"/>
                    </a:lnTo>
                    <a:lnTo>
                      <a:pt x="440" y="512"/>
                    </a:lnTo>
                    <a:lnTo>
                      <a:pt x="443" y="518"/>
                    </a:lnTo>
                    <a:lnTo>
                      <a:pt x="447" y="524"/>
                    </a:lnTo>
                    <a:lnTo>
                      <a:pt x="455" y="535"/>
                    </a:lnTo>
                    <a:lnTo>
                      <a:pt x="463" y="545"/>
                    </a:lnTo>
                    <a:lnTo>
                      <a:pt x="470" y="557"/>
                    </a:lnTo>
                    <a:lnTo>
                      <a:pt x="476" y="568"/>
                    </a:lnTo>
                    <a:lnTo>
                      <a:pt x="482" y="580"/>
                    </a:lnTo>
                    <a:lnTo>
                      <a:pt x="488" y="593"/>
                    </a:lnTo>
                    <a:lnTo>
                      <a:pt x="492" y="605"/>
                    </a:lnTo>
                    <a:lnTo>
                      <a:pt x="496" y="618"/>
                    </a:lnTo>
                    <a:lnTo>
                      <a:pt x="498" y="624"/>
                    </a:lnTo>
                    <a:lnTo>
                      <a:pt x="501" y="629"/>
                    </a:lnTo>
                    <a:lnTo>
                      <a:pt x="503" y="636"/>
                    </a:lnTo>
                    <a:lnTo>
                      <a:pt x="506" y="641"/>
                    </a:lnTo>
                    <a:lnTo>
                      <a:pt x="510" y="645"/>
                    </a:lnTo>
                    <a:lnTo>
                      <a:pt x="513" y="650"/>
                    </a:lnTo>
                    <a:lnTo>
                      <a:pt x="517" y="653"/>
                    </a:lnTo>
                    <a:lnTo>
                      <a:pt x="521" y="657"/>
                    </a:lnTo>
                    <a:lnTo>
                      <a:pt x="525" y="659"/>
                    </a:lnTo>
                    <a:lnTo>
                      <a:pt x="531" y="662"/>
                    </a:lnTo>
                    <a:lnTo>
                      <a:pt x="536" y="664"/>
                    </a:lnTo>
                    <a:lnTo>
                      <a:pt x="541" y="666"/>
                    </a:lnTo>
                    <a:lnTo>
                      <a:pt x="547" y="667"/>
                    </a:lnTo>
                    <a:lnTo>
                      <a:pt x="553" y="668"/>
                    </a:lnTo>
                    <a:lnTo>
                      <a:pt x="567" y="669"/>
                    </a:lnTo>
                    <a:lnTo>
                      <a:pt x="571" y="668"/>
                    </a:lnTo>
                    <a:lnTo>
                      <a:pt x="573" y="667"/>
                    </a:lnTo>
                    <a:lnTo>
                      <a:pt x="575" y="666"/>
                    </a:lnTo>
                    <a:lnTo>
                      <a:pt x="576" y="665"/>
                    </a:lnTo>
                    <a:lnTo>
                      <a:pt x="577" y="665"/>
                    </a:lnTo>
                    <a:lnTo>
                      <a:pt x="577" y="664"/>
                    </a:lnTo>
                    <a:lnTo>
                      <a:pt x="578" y="664"/>
                    </a:lnTo>
                    <a:lnTo>
                      <a:pt x="580" y="662"/>
                    </a:lnTo>
                    <a:lnTo>
                      <a:pt x="581" y="661"/>
                    </a:lnTo>
                    <a:lnTo>
                      <a:pt x="588" y="650"/>
                    </a:lnTo>
                    <a:lnTo>
                      <a:pt x="594" y="638"/>
                    </a:lnTo>
                    <a:lnTo>
                      <a:pt x="600" y="627"/>
                    </a:lnTo>
                    <a:lnTo>
                      <a:pt x="600" y="626"/>
                    </a:lnTo>
                    <a:lnTo>
                      <a:pt x="600" y="625"/>
                    </a:lnTo>
                    <a:lnTo>
                      <a:pt x="601" y="623"/>
                    </a:lnTo>
                    <a:lnTo>
                      <a:pt x="601" y="621"/>
                    </a:lnTo>
                    <a:lnTo>
                      <a:pt x="605" y="615"/>
                    </a:lnTo>
                    <a:lnTo>
                      <a:pt x="607" y="610"/>
                    </a:lnTo>
                    <a:lnTo>
                      <a:pt x="608" y="605"/>
                    </a:lnTo>
                    <a:lnTo>
                      <a:pt x="615" y="597"/>
                    </a:lnTo>
                    <a:lnTo>
                      <a:pt x="621" y="588"/>
                    </a:lnTo>
                    <a:lnTo>
                      <a:pt x="629" y="581"/>
                    </a:lnTo>
                    <a:lnTo>
                      <a:pt x="643" y="569"/>
                    </a:lnTo>
                    <a:lnTo>
                      <a:pt x="659" y="558"/>
                    </a:lnTo>
                    <a:lnTo>
                      <a:pt x="673" y="551"/>
                    </a:lnTo>
                    <a:lnTo>
                      <a:pt x="687" y="544"/>
                    </a:lnTo>
                    <a:lnTo>
                      <a:pt x="702" y="539"/>
                    </a:lnTo>
                    <a:lnTo>
                      <a:pt x="717" y="535"/>
                    </a:lnTo>
                    <a:lnTo>
                      <a:pt x="732" y="531"/>
                    </a:lnTo>
                    <a:lnTo>
                      <a:pt x="748" y="530"/>
                    </a:lnTo>
                    <a:lnTo>
                      <a:pt x="763" y="529"/>
                    </a:lnTo>
                    <a:lnTo>
                      <a:pt x="779" y="529"/>
                    </a:lnTo>
                    <a:lnTo>
                      <a:pt x="780" y="529"/>
                    </a:lnTo>
                    <a:lnTo>
                      <a:pt x="781" y="529"/>
                    </a:lnTo>
                    <a:lnTo>
                      <a:pt x="782" y="529"/>
                    </a:lnTo>
                    <a:lnTo>
                      <a:pt x="784" y="528"/>
                    </a:lnTo>
                    <a:lnTo>
                      <a:pt x="786" y="528"/>
                    </a:lnTo>
                    <a:lnTo>
                      <a:pt x="787" y="527"/>
                    </a:lnTo>
                    <a:lnTo>
                      <a:pt x="790" y="526"/>
                    </a:lnTo>
                    <a:lnTo>
                      <a:pt x="796" y="520"/>
                    </a:lnTo>
                    <a:lnTo>
                      <a:pt x="798" y="517"/>
                    </a:lnTo>
                    <a:lnTo>
                      <a:pt x="800" y="515"/>
                    </a:lnTo>
                    <a:lnTo>
                      <a:pt x="802" y="512"/>
                    </a:lnTo>
                    <a:lnTo>
                      <a:pt x="803" y="509"/>
                    </a:lnTo>
                    <a:lnTo>
                      <a:pt x="803" y="508"/>
                    </a:lnTo>
                    <a:lnTo>
                      <a:pt x="804" y="506"/>
                    </a:lnTo>
                    <a:lnTo>
                      <a:pt x="804" y="503"/>
                    </a:lnTo>
                    <a:lnTo>
                      <a:pt x="804" y="500"/>
                    </a:lnTo>
                    <a:lnTo>
                      <a:pt x="804" y="496"/>
                    </a:lnTo>
                    <a:lnTo>
                      <a:pt x="804" y="493"/>
                    </a:lnTo>
                    <a:lnTo>
                      <a:pt x="803" y="490"/>
                    </a:lnTo>
                    <a:lnTo>
                      <a:pt x="802" y="486"/>
                    </a:lnTo>
                    <a:lnTo>
                      <a:pt x="800" y="482"/>
                    </a:lnTo>
                    <a:lnTo>
                      <a:pt x="799" y="480"/>
                    </a:lnTo>
                    <a:lnTo>
                      <a:pt x="798" y="479"/>
                    </a:lnTo>
                    <a:lnTo>
                      <a:pt x="797" y="475"/>
                    </a:lnTo>
                    <a:lnTo>
                      <a:pt x="795" y="471"/>
                    </a:lnTo>
                    <a:lnTo>
                      <a:pt x="793" y="466"/>
                    </a:lnTo>
                    <a:lnTo>
                      <a:pt x="789" y="459"/>
                    </a:lnTo>
                    <a:lnTo>
                      <a:pt x="783" y="452"/>
                    </a:lnTo>
                    <a:lnTo>
                      <a:pt x="778" y="447"/>
                    </a:lnTo>
                    <a:lnTo>
                      <a:pt x="772" y="442"/>
                    </a:lnTo>
                    <a:lnTo>
                      <a:pt x="765" y="437"/>
                    </a:lnTo>
                    <a:lnTo>
                      <a:pt x="757" y="433"/>
                    </a:lnTo>
                    <a:lnTo>
                      <a:pt x="749" y="430"/>
                    </a:lnTo>
                    <a:lnTo>
                      <a:pt x="745" y="430"/>
                    </a:lnTo>
                    <a:lnTo>
                      <a:pt x="741" y="430"/>
                    </a:lnTo>
                    <a:lnTo>
                      <a:pt x="731" y="430"/>
                    </a:lnTo>
                    <a:lnTo>
                      <a:pt x="721" y="431"/>
                    </a:lnTo>
                    <a:lnTo>
                      <a:pt x="712" y="433"/>
                    </a:lnTo>
                    <a:lnTo>
                      <a:pt x="703" y="437"/>
                    </a:lnTo>
                    <a:lnTo>
                      <a:pt x="694" y="440"/>
                    </a:lnTo>
                    <a:lnTo>
                      <a:pt x="685" y="444"/>
                    </a:lnTo>
                    <a:lnTo>
                      <a:pt x="678" y="450"/>
                    </a:lnTo>
                    <a:lnTo>
                      <a:pt x="670" y="456"/>
                    </a:lnTo>
                    <a:lnTo>
                      <a:pt x="642" y="478"/>
                    </a:lnTo>
                    <a:lnTo>
                      <a:pt x="614" y="499"/>
                    </a:lnTo>
                    <a:lnTo>
                      <a:pt x="605" y="506"/>
                    </a:lnTo>
                    <a:lnTo>
                      <a:pt x="597" y="513"/>
                    </a:lnTo>
                    <a:lnTo>
                      <a:pt x="589" y="521"/>
                    </a:lnTo>
                    <a:lnTo>
                      <a:pt x="583" y="529"/>
                    </a:lnTo>
                    <a:lnTo>
                      <a:pt x="576" y="537"/>
                    </a:lnTo>
                    <a:lnTo>
                      <a:pt x="571" y="546"/>
                    </a:lnTo>
                    <a:lnTo>
                      <a:pt x="566" y="556"/>
                    </a:lnTo>
                    <a:lnTo>
                      <a:pt x="560" y="565"/>
                    </a:lnTo>
                    <a:lnTo>
                      <a:pt x="557" y="565"/>
                    </a:lnTo>
                    <a:lnTo>
                      <a:pt x="556" y="565"/>
                    </a:lnTo>
                    <a:lnTo>
                      <a:pt x="546" y="554"/>
                    </a:lnTo>
                    <a:lnTo>
                      <a:pt x="538" y="542"/>
                    </a:lnTo>
                    <a:lnTo>
                      <a:pt x="529" y="530"/>
                    </a:lnTo>
                    <a:lnTo>
                      <a:pt x="521" y="517"/>
                    </a:lnTo>
                    <a:lnTo>
                      <a:pt x="513" y="504"/>
                    </a:lnTo>
                    <a:lnTo>
                      <a:pt x="507" y="492"/>
                    </a:lnTo>
                    <a:lnTo>
                      <a:pt x="501" y="478"/>
                    </a:lnTo>
                    <a:lnTo>
                      <a:pt x="496" y="465"/>
                    </a:lnTo>
                    <a:lnTo>
                      <a:pt x="489" y="446"/>
                    </a:lnTo>
                    <a:lnTo>
                      <a:pt x="481" y="430"/>
                    </a:lnTo>
                    <a:lnTo>
                      <a:pt x="471" y="406"/>
                    </a:lnTo>
                    <a:lnTo>
                      <a:pt x="466" y="394"/>
                    </a:lnTo>
                    <a:lnTo>
                      <a:pt x="461" y="382"/>
                    </a:lnTo>
                    <a:lnTo>
                      <a:pt x="454" y="359"/>
                    </a:lnTo>
                    <a:lnTo>
                      <a:pt x="447" y="335"/>
                    </a:lnTo>
                    <a:lnTo>
                      <a:pt x="446" y="329"/>
                    </a:lnTo>
                    <a:lnTo>
                      <a:pt x="445" y="324"/>
                    </a:lnTo>
                    <a:lnTo>
                      <a:pt x="440" y="302"/>
                    </a:lnTo>
                    <a:lnTo>
                      <a:pt x="438" y="281"/>
                    </a:lnTo>
                    <a:lnTo>
                      <a:pt x="436" y="258"/>
                    </a:lnTo>
                    <a:lnTo>
                      <a:pt x="436" y="236"/>
                    </a:lnTo>
                    <a:lnTo>
                      <a:pt x="436" y="231"/>
                    </a:lnTo>
                    <a:lnTo>
                      <a:pt x="437" y="225"/>
                    </a:lnTo>
                    <a:lnTo>
                      <a:pt x="439" y="217"/>
                    </a:lnTo>
                    <a:lnTo>
                      <a:pt x="440" y="210"/>
                    </a:lnTo>
                    <a:lnTo>
                      <a:pt x="439" y="203"/>
                    </a:lnTo>
                    <a:lnTo>
                      <a:pt x="439" y="197"/>
                    </a:lnTo>
                    <a:lnTo>
                      <a:pt x="436" y="190"/>
                    </a:lnTo>
                    <a:lnTo>
                      <a:pt x="433" y="184"/>
                    </a:lnTo>
                    <a:lnTo>
                      <a:pt x="430" y="179"/>
                    </a:lnTo>
                    <a:lnTo>
                      <a:pt x="426" y="174"/>
                    </a:lnTo>
                    <a:lnTo>
                      <a:pt x="418" y="164"/>
                    </a:lnTo>
                    <a:lnTo>
                      <a:pt x="408" y="155"/>
                    </a:lnTo>
                    <a:lnTo>
                      <a:pt x="399" y="147"/>
                    </a:lnTo>
                    <a:lnTo>
                      <a:pt x="388" y="139"/>
                    </a:lnTo>
                    <a:lnTo>
                      <a:pt x="378" y="133"/>
                    </a:lnTo>
                    <a:lnTo>
                      <a:pt x="366" y="127"/>
                    </a:lnTo>
                    <a:lnTo>
                      <a:pt x="355" y="122"/>
                    </a:lnTo>
                    <a:lnTo>
                      <a:pt x="343" y="118"/>
                    </a:lnTo>
                    <a:lnTo>
                      <a:pt x="339" y="115"/>
                    </a:lnTo>
                    <a:lnTo>
                      <a:pt x="336" y="112"/>
                    </a:lnTo>
                    <a:lnTo>
                      <a:pt x="331" y="110"/>
                    </a:lnTo>
                    <a:lnTo>
                      <a:pt x="328" y="108"/>
                    </a:lnTo>
                    <a:lnTo>
                      <a:pt x="292" y="92"/>
                    </a:lnTo>
                    <a:lnTo>
                      <a:pt x="258" y="76"/>
                    </a:lnTo>
                    <a:lnTo>
                      <a:pt x="223" y="59"/>
                    </a:lnTo>
                    <a:lnTo>
                      <a:pt x="189" y="41"/>
                    </a:lnTo>
                    <a:lnTo>
                      <a:pt x="172" y="32"/>
                    </a:lnTo>
                    <a:lnTo>
                      <a:pt x="154" y="24"/>
                    </a:lnTo>
                    <a:lnTo>
                      <a:pt x="144" y="20"/>
                    </a:lnTo>
                    <a:lnTo>
                      <a:pt x="135" y="17"/>
                    </a:lnTo>
                    <a:lnTo>
                      <a:pt x="117" y="11"/>
                    </a:lnTo>
                    <a:lnTo>
                      <a:pt x="98" y="7"/>
                    </a:lnTo>
                    <a:lnTo>
                      <a:pt x="79" y="3"/>
                    </a:lnTo>
                    <a:lnTo>
                      <a:pt x="60" y="1"/>
                    </a:lnTo>
                    <a:lnTo>
                      <a:pt x="50" y="0"/>
                    </a:lnTo>
                    <a:lnTo>
                      <a:pt x="41" y="0"/>
                    </a:lnTo>
                    <a:lnTo>
                      <a:pt x="30" y="4"/>
                    </a:lnTo>
                    <a:lnTo>
                      <a:pt x="26" y="6"/>
                    </a:lnTo>
                    <a:lnTo>
                      <a:pt x="21" y="9"/>
                    </a:lnTo>
                    <a:lnTo>
                      <a:pt x="14" y="15"/>
                    </a:lnTo>
                    <a:lnTo>
                      <a:pt x="9" y="22"/>
                    </a:lnTo>
                    <a:lnTo>
                      <a:pt x="7" y="25"/>
                    </a:lnTo>
                    <a:lnTo>
                      <a:pt x="5" y="30"/>
                    </a:lnTo>
                    <a:lnTo>
                      <a:pt x="3" y="34"/>
                    </a:lnTo>
                    <a:lnTo>
                      <a:pt x="2" y="39"/>
                    </a:lnTo>
                    <a:lnTo>
                      <a:pt x="0" y="49"/>
                    </a:lnTo>
                    <a:lnTo>
                      <a:pt x="0" y="54"/>
                    </a:lnTo>
                    <a:lnTo>
                      <a:pt x="0" y="6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14" name="Freeform 24"/>
              <p:cNvSpPr>
                <a:spLocks noChangeAspect="1"/>
              </p:cNvSpPr>
              <p:nvPr/>
            </p:nvSpPr>
            <p:spPr bwMode="auto">
              <a:xfrm>
                <a:off x="1471" y="3026"/>
                <a:ext cx="788" cy="432"/>
              </a:xfrm>
              <a:custGeom>
                <a:avLst/>
                <a:gdLst>
                  <a:gd name="T0" fmla="*/ 787 w 788"/>
                  <a:gd name="T1" fmla="*/ 82 h 432"/>
                  <a:gd name="T2" fmla="*/ 777 w 788"/>
                  <a:gd name="T3" fmla="*/ 48 h 432"/>
                  <a:gd name="T4" fmla="*/ 750 w 788"/>
                  <a:gd name="T5" fmla="*/ 26 h 432"/>
                  <a:gd name="T6" fmla="*/ 714 w 788"/>
                  <a:gd name="T7" fmla="*/ 22 h 432"/>
                  <a:gd name="T8" fmla="*/ 691 w 788"/>
                  <a:gd name="T9" fmla="*/ 34 h 432"/>
                  <a:gd name="T10" fmla="*/ 634 w 788"/>
                  <a:gd name="T11" fmla="*/ 105 h 432"/>
                  <a:gd name="T12" fmla="*/ 566 w 788"/>
                  <a:gd name="T13" fmla="*/ 213 h 432"/>
                  <a:gd name="T14" fmla="*/ 530 w 788"/>
                  <a:gd name="T15" fmla="*/ 286 h 432"/>
                  <a:gd name="T16" fmla="*/ 510 w 788"/>
                  <a:gd name="T17" fmla="*/ 314 h 432"/>
                  <a:gd name="T18" fmla="*/ 478 w 788"/>
                  <a:gd name="T19" fmla="*/ 331 h 432"/>
                  <a:gd name="T20" fmla="*/ 431 w 788"/>
                  <a:gd name="T21" fmla="*/ 280 h 432"/>
                  <a:gd name="T22" fmla="*/ 371 w 788"/>
                  <a:gd name="T23" fmla="*/ 226 h 432"/>
                  <a:gd name="T24" fmla="*/ 300 w 788"/>
                  <a:gd name="T25" fmla="*/ 178 h 432"/>
                  <a:gd name="T26" fmla="*/ 257 w 788"/>
                  <a:gd name="T27" fmla="*/ 144 h 432"/>
                  <a:gd name="T28" fmla="*/ 228 w 788"/>
                  <a:gd name="T29" fmla="*/ 94 h 432"/>
                  <a:gd name="T30" fmla="*/ 198 w 788"/>
                  <a:gd name="T31" fmla="*/ 21 h 432"/>
                  <a:gd name="T32" fmla="*/ 184 w 788"/>
                  <a:gd name="T33" fmla="*/ 6 h 432"/>
                  <a:gd name="T34" fmla="*/ 155 w 788"/>
                  <a:gd name="T35" fmla="*/ 0 h 432"/>
                  <a:gd name="T36" fmla="*/ 123 w 788"/>
                  <a:gd name="T37" fmla="*/ 22 h 432"/>
                  <a:gd name="T38" fmla="*/ 120 w 788"/>
                  <a:gd name="T39" fmla="*/ 57 h 432"/>
                  <a:gd name="T40" fmla="*/ 118 w 788"/>
                  <a:gd name="T41" fmla="*/ 89 h 432"/>
                  <a:gd name="T42" fmla="*/ 106 w 788"/>
                  <a:gd name="T43" fmla="*/ 127 h 432"/>
                  <a:gd name="T44" fmla="*/ 95 w 788"/>
                  <a:gd name="T45" fmla="*/ 146 h 432"/>
                  <a:gd name="T46" fmla="*/ 80 w 788"/>
                  <a:gd name="T47" fmla="*/ 162 h 432"/>
                  <a:gd name="T48" fmla="*/ 25 w 788"/>
                  <a:gd name="T49" fmla="*/ 219 h 432"/>
                  <a:gd name="T50" fmla="*/ 0 w 788"/>
                  <a:gd name="T51" fmla="*/ 266 h 432"/>
                  <a:gd name="T52" fmla="*/ 3 w 788"/>
                  <a:gd name="T53" fmla="*/ 287 h 432"/>
                  <a:gd name="T54" fmla="*/ 32 w 788"/>
                  <a:gd name="T55" fmla="*/ 300 h 432"/>
                  <a:gd name="T56" fmla="*/ 50 w 788"/>
                  <a:gd name="T57" fmla="*/ 295 h 432"/>
                  <a:gd name="T58" fmla="*/ 74 w 788"/>
                  <a:gd name="T59" fmla="*/ 283 h 432"/>
                  <a:gd name="T60" fmla="*/ 91 w 788"/>
                  <a:gd name="T61" fmla="*/ 269 h 432"/>
                  <a:gd name="T62" fmla="*/ 97 w 788"/>
                  <a:gd name="T63" fmla="*/ 264 h 432"/>
                  <a:gd name="T64" fmla="*/ 118 w 788"/>
                  <a:gd name="T65" fmla="*/ 237 h 432"/>
                  <a:gd name="T66" fmla="*/ 130 w 788"/>
                  <a:gd name="T67" fmla="*/ 211 h 432"/>
                  <a:gd name="T68" fmla="*/ 140 w 788"/>
                  <a:gd name="T69" fmla="*/ 169 h 432"/>
                  <a:gd name="T70" fmla="*/ 150 w 788"/>
                  <a:gd name="T71" fmla="*/ 131 h 432"/>
                  <a:gd name="T72" fmla="*/ 172 w 788"/>
                  <a:gd name="T73" fmla="*/ 116 h 432"/>
                  <a:gd name="T74" fmla="*/ 190 w 788"/>
                  <a:gd name="T75" fmla="*/ 130 h 432"/>
                  <a:gd name="T76" fmla="*/ 207 w 788"/>
                  <a:gd name="T77" fmla="*/ 158 h 432"/>
                  <a:gd name="T78" fmla="*/ 250 w 788"/>
                  <a:gd name="T79" fmla="*/ 223 h 432"/>
                  <a:gd name="T80" fmla="*/ 373 w 788"/>
                  <a:gd name="T81" fmla="*/ 329 h 432"/>
                  <a:gd name="T82" fmla="*/ 433 w 788"/>
                  <a:gd name="T83" fmla="*/ 377 h 432"/>
                  <a:gd name="T84" fmla="*/ 454 w 788"/>
                  <a:gd name="T85" fmla="*/ 413 h 432"/>
                  <a:gd name="T86" fmla="*/ 496 w 788"/>
                  <a:gd name="T87" fmla="*/ 432 h 432"/>
                  <a:gd name="T88" fmla="*/ 517 w 788"/>
                  <a:gd name="T89" fmla="*/ 427 h 432"/>
                  <a:gd name="T90" fmla="*/ 561 w 788"/>
                  <a:gd name="T91" fmla="*/ 399 h 432"/>
                  <a:gd name="T92" fmla="*/ 577 w 788"/>
                  <a:gd name="T93" fmla="*/ 384 h 432"/>
                  <a:gd name="T94" fmla="*/ 646 w 788"/>
                  <a:gd name="T95" fmla="*/ 310 h 432"/>
                  <a:gd name="T96" fmla="*/ 693 w 788"/>
                  <a:gd name="T97" fmla="*/ 253 h 432"/>
                  <a:gd name="T98" fmla="*/ 714 w 788"/>
                  <a:gd name="T99" fmla="*/ 225 h 432"/>
                  <a:gd name="T100" fmla="*/ 753 w 788"/>
                  <a:gd name="T101" fmla="*/ 165 h 432"/>
                  <a:gd name="T102" fmla="*/ 782 w 788"/>
                  <a:gd name="T103" fmla="*/ 106 h 4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8"/>
                  <a:gd name="T157" fmla="*/ 0 h 432"/>
                  <a:gd name="T158" fmla="*/ 788 w 788"/>
                  <a:gd name="T159" fmla="*/ 432 h 4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8" h="432">
                    <a:moveTo>
                      <a:pt x="782" y="106"/>
                    </a:moveTo>
                    <a:lnTo>
                      <a:pt x="784" y="98"/>
                    </a:lnTo>
                    <a:lnTo>
                      <a:pt x="786" y="91"/>
                    </a:lnTo>
                    <a:lnTo>
                      <a:pt x="786" y="87"/>
                    </a:lnTo>
                    <a:lnTo>
                      <a:pt x="787" y="82"/>
                    </a:lnTo>
                    <a:lnTo>
                      <a:pt x="788" y="75"/>
                    </a:lnTo>
                    <a:lnTo>
                      <a:pt x="785" y="64"/>
                    </a:lnTo>
                    <a:lnTo>
                      <a:pt x="784" y="60"/>
                    </a:lnTo>
                    <a:lnTo>
                      <a:pt x="782" y="55"/>
                    </a:lnTo>
                    <a:lnTo>
                      <a:pt x="777" y="48"/>
                    </a:lnTo>
                    <a:lnTo>
                      <a:pt x="770" y="39"/>
                    </a:lnTo>
                    <a:lnTo>
                      <a:pt x="766" y="35"/>
                    </a:lnTo>
                    <a:lnTo>
                      <a:pt x="763" y="33"/>
                    </a:lnTo>
                    <a:lnTo>
                      <a:pt x="755" y="27"/>
                    </a:lnTo>
                    <a:lnTo>
                      <a:pt x="750" y="26"/>
                    </a:lnTo>
                    <a:lnTo>
                      <a:pt x="747" y="24"/>
                    </a:lnTo>
                    <a:lnTo>
                      <a:pt x="738" y="21"/>
                    </a:lnTo>
                    <a:lnTo>
                      <a:pt x="728" y="21"/>
                    </a:lnTo>
                    <a:lnTo>
                      <a:pt x="719" y="21"/>
                    </a:lnTo>
                    <a:lnTo>
                      <a:pt x="714" y="22"/>
                    </a:lnTo>
                    <a:lnTo>
                      <a:pt x="708" y="24"/>
                    </a:lnTo>
                    <a:lnTo>
                      <a:pt x="703" y="25"/>
                    </a:lnTo>
                    <a:lnTo>
                      <a:pt x="699" y="27"/>
                    </a:lnTo>
                    <a:lnTo>
                      <a:pt x="694" y="31"/>
                    </a:lnTo>
                    <a:lnTo>
                      <a:pt x="691" y="34"/>
                    </a:lnTo>
                    <a:lnTo>
                      <a:pt x="679" y="48"/>
                    </a:lnTo>
                    <a:lnTo>
                      <a:pt x="667" y="62"/>
                    </a:lnTo>
                    <a:lnTo>
                      <a:pt x="656" y="76"/>
                    </a:lnTo>
                    <a:lnTo>
                      <a:pt x="644" y="90"/>
                    </a:lnTo>
                    <a:lnTo>
                      <a:pt x="634" y="105"/>
                    </a:lnTo>
                    <a:lnTo>
                      <a:pt x="623" y="120"/>
                    </a:lnTo>
                    <a:lnTo>
                      <a:pt x="603" y="150"/>
                    </a:lnTo>
                    <a:lnTo>
                      <a:pt x="583" y="182"/>
                    </a:lnTo>
                    <a:lnTo>
                      <a:pt x="573" y="198"/>
                    </a:lnTo>
                    <a:lnTo>
                      <a:pt x="566" y="213"/>
                    </a:lnTo>
                    <a:lnTo>
                      <a:pt x="558" y="232"/>
                    </a:lnTo>
                    <a:lnTo>
                      <a:pt x="549" y="250"/>
                    </a:lnTo>
                    <a:lnTo>
                      <a:pt x="544" y="259"/>
                    </a:lnTo>
                    <a:lnTo>
                      <a:pt x="539" y="267"/>
                    </a:lnTo>
                    <a:lnTo>
                      <a:pt x="530" y="286"/>
                    </a:lnTo>
                    <a:lnTo>
                      <a:pt x="525" y="293"/>
                    </a:lnTo>
                    <a:lnTo>
                      <a:pt x="523" y="296"/>
                    </a:lnTo>
                    <a:lnTo>
                      <a:pt x="521" y="300"/>
                    </a:lnTo>
                    <a:lnTo>
                      <a:pt x="516" y="307"/>
                    </a:lnTo>
                    <a:lnTo>
                      <a:pt x="510" y="314"/>
                    </a:lnTo>
                    <a:lnTo>
                      <a:pt x="504" y="320"/>
                    </a:lnTo>
                    <a:lnTo>
                      <a:pt x="499" y="327"/>
                    </a:lnTo>
                    <a:lnTo>
                      <a:pt x="493" y="333"/>
                    </a:lnTo>
                    <a:lnTo>
                      <a:pt x="486" y="339"/>
                    </a:lnTo>
                    <a:lnTo>
                      <a:pt x="478" y="331"/>
                    </a:lnTo>
                    <a:lnTo>
                      <a:pt x="470" y="324"/>
                    </a:lnTo>
                    <a:lnTo>
                      <a:pt x="455" y="309"/>
                    </a:lnTo>
                    <a:lnTo>
                      <a:pt x="448" y="301"/>
                    </a:lnTo>
                    <a:lnTo>
                      <a:pt x="441" y="292"/>
                    </a:lnTo>
                    <a:lnTo>
                      <a:pt x="431" y="280"/>
                    </a:lnTo>
                    <a:lnTo>
                      <a:pt x="419" y="267"/>
                    </a:lnTo>
                    <a:lnTo>
                      <a:pt x="408" y="256"/>
                    </a:lnTo>
                    <a:lnTo>
                      <a:pt x="397" y="246"/>
                    </a:lnTo>
                    <a:lnTo>
                      <a:pt x="383" y="235"/>
                    </a:lnTo>
                    <a:lnTo>
                      <a:pt x="371" y="226"/>
                    </a:lnTo>
                    <a:lnTo>
                      <a:pt x="358" y="216"/>
                    </a:lnTo>
                    <a:lnTo>
                      <a:pt x="344" y="208"/>
                    </a:lnTo>
                    <a:lnTo>
                      <a:pt x="328" y="198"/>
                    </a:lnTo>
                    <a:lnTo>
                      <a:pt x="313" y="188"/>
                    </a:lnTo>
                    <a:lnTo>
                      <a:pt x="300" y="178"/>
                    </a:lnTo>
                    <a:lnTo>
                      <a:pt x="288" y="170"/>
                    </a:lnTo>
                    <a:lnTo>
                      <a:pt x="276" y="160"/>
                    </a:lnTo>
                    <a:lnTo>
                      <a:pt x="264" y="151"/>
                    </a:lnTo>
                    <a:lnTo>
                      <a:pt x="260" y="147"/>
                    </a:lnTo>
                    <a:lnTo>
                      <a:pt x="257" y="144"/>
                    </a:lnTo>
                    <a:lnTo>
                      <a:pt x="254" y="139"/>
                    </a:lnTo>
                    <a:lnTo>
                      <a:pt x="251" y="136"/>
                    </a:lnTo>
                    <a:lnTo>
                      <a:pt x="243" y="122"/>
                    </a:lnTo>
                    <a:lnTo>
                      <a:pt x="235" y="108"/>
                    </a:lnTo>
                    <a:lnTo>
                      <a:pt x="228" y="94"/>
                    </a:lnTo>
                    <a:lnTo>
                      <a:pt x="221" y="80"/>
                    </a:lnTo>
                    <a:lnTo>
                      <a:pt x="215" y="65"/>
                    </a:lnTo>
                    <a:lnTo>
                      <a:pt x="208" y="51"/>
                    </a:lnTo>
                    <a:lnTo>
                      <a:pt x="203" y="36"/>
                    </a:lnTo>
                    <a:lnTo>
                      <a:pt x="198" y="21"/>
                    </a:lnTo>
                    <a:lnTo>
                      <a:pt x="196" y="17"/>
                    </a:lnTo>
                    <a:lnTo>
                      <a:pt x="193" y="14"/>
                    </a:lnTo>
                    <a:lnTo>
                      <a:pt x="190" y="10"/>
                    </a:lnTo>
                    <a:lnTo>
                      <a:pt x="187" y="7"/>
                    </a:lnTo>
                    <a:lnTo>
                      <a:pt x="184" y="6"/>
                    </a:lnTo>
                    <a:lnTo>
                      <a:pt x="180" y="4"/>
                    </a:lnTo>
                    <a:lnTo>
                      <a:pt x="176" y="2"/>
                    </a:lnTo>
                    <a:lnTo>
                      <a:pt x="172" y="1"/>
                    </a:lnTo>
                    <a:lnTo>
                      <a:pt x="163" y="0"/>
                    </a:lnTo>
                    <a:lnTo>
                      <a:pt x="155" y="0"/>
                    </a:lnTo>
                    <a:lnTo>
                      <a:pt x="148" y="2"/>
                    </a:lnTo>
                    <a:lnTo>
                      <a:pt x="141" y="5"/>
                    </a:lnTo>
                    <a:lnTo>
                      <a:pt x="135" y="9"/>
                    </a:lnTo>
                    <a:lnTo>
                      <a:pt x="128" y="15"/>
                    </a:lnTo>
                    <a:lnTo>
                      <a:pt x="123" y="22"/>
                    </a:lnTo>
                    <a:lnTo>
                      <a:pt x="120" y="26"/>
                    </a:lnTo>
                    <a:lnTo>
                      <a:pt x="118" y="30"/>
                    </a:lnTo>
                    <a:lnTo>
                      <a:pt x="116" y="39"/>
                    </a:lnTo>
                    <a:lnTo>
                      <a:pt x="118" y="48"/>
                    </a:lnTo>
                    <a:lnTo>
                      <a:pt x="120" y="57"/>
                    </a:lnTo>
                    <a:lnTo>
                      <a:pt x="121" y="68"/>
                    </a:lnTo>
                    <a:lnTo>
                      <a:pt x="121" y="77"/>
                    </a:lnTo>
                    <a:lnTo>
                      <a:pt x="120" y="83"/>
                    </a:lnTo>
                    <a:lnTo>
                      <a:pt x="119" y="86"/>
                    </a:lnTo>
                    <a:lnTo>
                      <a:pt x="118" y="89"/>
                    </a:lnTo>
                    <a:lnTo>
                      <a:pt x="116" y="96"/>
                    </a:lnTo>
                    <a:lnTo>
                      <a:pt x="116" y="103"/>
                    </a:lnTo>
                    <a:lnTo>
                      <a:pt x="113" y="109"/>
                    </a:lnTo>
                    <a:lnTo>
                      <a:pt x="111" y="115"/>
                    </a:lnTo>
                    <a:lnTo>
                      <a:pt x="106" y="127"/>
                    </a:lnTo>
                    <a:lnTo>
                      <a:pt x="103" y="131"/>
                    </a:lnTo>
                    <a:lnTo>
                      <a:pt x="101" y="137"/>
                    </a:lnTo>
                    <a:lnTo>
                      <a:pt x="99" y="138"/>
                    </a:lnTo>
                    <a:lnTo>
                      <a:pt x="97" y="141"/>
                    </a:lnTo>
                    <a:lnTo>
                      <a:pt x="95" y="146"/>
                    </a:lnTo>
                    <a:lnTo>
                      <a:pt x="90" y="150"/>
                    </a:lnTo>
                    <a:lnTo>
                      <a:pt x="87" y="154"/>
                    </a:lnTo>
                    <a:lnTo>
                      <a:pt x="85" y="156"/>
                    </a:lnTo>
                    <a:lnTo>
                      <a:pt x="83" y="158"/>
                    </a:lnTo>
                    <a:lnTo>
                      <a:pt x="80" y="162"/>
                    </a:lnTo>
                    <a:lnTo>
                      <a:pt x="64" y="177"/>
                    </a:lnTo>
                    <a:lnTo>
                      <a:pt x="49" y="192"/>
                    </a:lnTo>
                    <a:lnTo>
                      <a:pt x="38" y="204"/>
                    </a:lnTo>
                    <a:lnTo>
                      <a:pt x="32" y="210"/>
                    </a:lnTo>
                    <a:lnTo>
                      <a:pt x="25" y="219"/>
                    </a:lnTo>
                    <a:lnTo>
                      <a:pt x="18" y="228"/>
                    </a:lnTo>
                    <a:lnTo>
                      <a:pt x="11" y="241"/>
                    </a:lnTo>
                    <a:lnTo>
                      <a:pt x="4" y="254"/>
                    </a:lnTo>
                    <a:lnTo>
                      <a:pt x="2" y="260"/>
                    </a:lnTo>
                    <a:lnTo>
                      <a:pt x="0" y="266"/>
                    </a:lnTo>
                    <a:lnTo>
                      <a:pt x="0" y="267"/>
                    </a:lnTo>
                    <a:lnTo>
                      <a:pt x="0" y="271"/>
                    </a:lnTo>
                    <a:lnTo>
                      <a:pt x="0" y="276"/>
                    </a:lnTo>
                    <a:lnTo>
                      <a:pt x="1" y="281"/>
                    </a:lnTo>
                    <a:lnTo>
                      <a:pt x="3" y="287"/>
                    </a:lnTo>
                    <a:lnTo>
                      <a:pt x="5" y="291"/>
                    </a:lnTo>
                    <a:lnTo>
                      <a:pt x="9" y="297"/>
                    </a:lnTo>
                    <a:lnTo>
                      <a:pt x="18" y="299"/>
                    </a:lnTo>
                    <a:lnTo>
                      <a:pt x="28" y="300"/>
                    </a:lnTo>
                    <a:lnTo>
                      <a:pt x="32" y="300"/>
                    </a:lnTo>
                    <a:lnTo>
                      <a:pt x="37" y="300"/>
                    </a:lnTo>
                    <a:lnTo>
                      <a:pt x="42" y="299"/>
                    </a:lnTo>
                    <a:lnTo>
                      <a:pt x="47" y="297"/>
                    </a:lnTo>
                    <a:lnTo>
                      <a:pt x="48" y="296"/>
                    </a:lnTo>
                    <a:lnTo>
                      <a:pt x="50" y="295"/>
                    </a:lnTo>
                    <a:lnTo>
                      <a:pt x="53" y="294"/>
                    </a:lnTo>
                    <a:lnTo>
                      <a:pt x="60" y="291"/>
                    </a:lnTo>
                    <a:lnTo>
                      <a:pt x="67" y="288"/>
                    </a:lnTo>
                    <a:lnTo>
                      <a:pt x="70" y="285"/>
                    </a:lnTo>
                    <a:lnTo>
                      <a:pt x="74" y="283"/>
                    </a:lnTo>
                    <a:lnTo>
                      <a:pt x="76" y="281"/>
                    </a:lnTo>
                    <a:lnTo>
                      <a:pt x="80" y="279"/>
                    </a:lnTo>
                    <a:lnTo>
                      <a:pt x="82" y="276"/>
                    </a:lnTo>
                    <a:lnTo>
                      <a:pt x="85" y="274"/>
                    </a:lnTo>
                    <a:lnTo>
                      <a:pt x="91" y="269"/>
                    </a:lnTo>
                    <a:lnTo>
                      <a:pt x="94" y="267"/>
                    </a:lnTo>
                    <a:lnTo>
                      <a:pt x="95" y="266"/>
                    </a:lnTo>
                    <a:lnTo>
                      <a:pt x="95" y="265"/>
                    </a:lnTo>
                    <a:lnTo>
                      <a:pt x="96" y="264"/>
                    </a:lnTo>
                    <a:lnTo>
                      <a:pt x="97" y="264"/>
                    </a:lnTo>
                    <a:lnTo>
                      <a:pt x="104" y="255"/>
                    </a:lnTo>
                    <a:lnTo>
                      <a:pt x="113" y="247"/>
                    </a:lnTo>
                    <a:lnTo>
                      <a:pt x="117" y="240"/>
                    </a:lnTo>
                    <a:lnTo>
                      <a:pt x="118" y="237"/>
                    </a:lnTo>
                    <a:lnTo>
                      <a:pt x="118" y="236"/>
                    </a:lnTo>
                    <a:lnTo>
                      <a:pt x="119" y="235"/>
                    </a:lnTo>
                    <a:lnTo>
                      <a:pt x="122" y="232"/>
                    </a:lnTo>
                    <a:lnTo>
                      <a:pt x="130" y="211"/>
                    </a:lnTo>
                    <a:lnTo>
                      <a:pt x="133" y="199"/>
                    </a:lnTo>
                    <a:lnTo>
                      <a:pt x="135" y="194"/>
                    </a:lnTo>
                    <a:lnTo>
                      <a:pt x="137" y="189"/>
                    </a:lnTo>
                    <a:lnTo>
                      <a:pt x="139" y="178"/>
                    </a:lnTo>
                    <a:lnTo>
                      <a:pt x="140" y="169"/>
                    </a:lnTo>
                    <a:lnTo>
                      <a:pt x="141" y="161"/>
                    </a:lnTo>
                    <a:lnTo>
                      <a:pt x="142" y="153"/>
                    </a:lnTo>
                    <a:lnTo>
                      <a:pt x="144" y="145"/>
                    </a:lnTo>
                    <a:lnTo>
                      <a:pt x="146" y="138"/>
                    </a:lnTo>
                    <a:lnTo>
                      <a:pt x="150" y="131"/>
                    </a:lnTo>
                    <a:lnTo>
                      <a:pt x="153" y="125"/>
                    </a:lnTo>
                    <a:lnTo>
                      <a:pt x="158" y="119"/>
                    </a:lnTo>
                    <a:lnTo>
                      <a:pt x="163" y="113"/>
                    </a:lnTo>
                    <a:lnTo>
                      <a:pt x="168" y="114"/>
                    </a:lnTo>
                    <a:lnTo>
                      <a:pt x="172" y="116"/>
                    </a:lnTo>
                    <a:lnTo>
                      <a:pt x="177" y="117"/>
                    </a:lnTo>
                    <a:lnTo>
                      <a:pt x="180" y="120"/>
                    </a:lnTo>
                    <a:lnTo>
                      <a:pt x="184" y="123"/>
                    </a:lnTo>
                    <a:lnTo>
                      <a:pt x="187" y="126"/>
                    </a:lnTo>
                    <a:lnTo>
                      <a:pt x="190" y="130"/>
                    </a:lnTo>
                    <a:lnTo>
                      <a:pt x="193" y="135"/>
                    </a:lnTo>
                    <a:lnTo>
                      <a:pt x="196" y="141"/>
                    </a:lnTo>
                    <a:lnTo>
                      <a:pt x="200" y="147"/>
                    </a:lnTo>
                    <a:lnTo>
                      <a:pt x="203" y="152"/>
                    </a:lnTo>
                    <a:lnTo>
                      <a:pt x="207" y="158"/>
                    </a:lnTo>
                    <a:lnTo>
                      <a:pt x="215" y="174"/>
                    </a:lnTo>
                    <a:lnTo>
                      <a:pt x="225" y="190"/>
                    </a:lnTo>
                    <a:lnTo>
                      <a:pt x="235" y="204"/>
                    </a:lnTo>
                    <a:lnTo>
                      <a:pt x="245" y="217"/>
                    </a:lnTo>
                    <a:lnTo>
                      <a:pt x="250" y="223"/>
                    </a:lnTo>
                    <a:lnTo>
                      <a:pt x="257" y="230"/>
                    </a:lnTo>
                    <a:lnTo>
                      <a:pt x="270" y="242"/>
                    </a:lnTo>
                    <a:lnTo>
                      <a:pt x="327" y="293"/>
                    </a:lnTo>
                    <a:lnTo>
                      <a:pt x="357" y="317"/>
                    </a:lnTo>
                    <a:lnTo>
                      <a:pt x="373" y="329"/>
                    </a:lnTo>
                    <a:lnTo>
                      <a:pt x="389" y="341"/>
                    </a:lnTo>
                    <a:lnTo>
                      <a:pt x="400" y="349"/>
                    </a:lnTo>
                    <a:lnTo>
                      <a:pt x="412" y="358"/>
                    </a:lnTo>
                    <a:lnTo>
                      <a:pt x="422" y="367"/>
                    </a:lnTo>
                    <a:lnTo>
                      <a:pt x="433" y="377"/>
                    </a:lnTo>
                    <a:lnTo>
                      <a:pt x="436" y="381"/>
                    </a:lnTo>
                    <a:lnTo>
                      <a:pt x="440" y="385"/>
                    </a:lnTo>
                    <a:lnTo>
                      <a:pt x="446" y="394"/>
                    </a:lnTo>
                    <a:lnTo>
                      <a:pt x="450" y="403"/>
                    </a:lnTo>
                    <a:lnTo>
                      <a:pt x="454" y="413"/>
                    </a:lnTo>
                    <a:lnTo>
                      <a:pt x="462" y="419"/>
                    </a:lnTo>
                    <a:lnTo>
                      <a:pt x="470" y="425"/>
                    </a:lnTo>
                    <a:lnTo>
                      <a:pt x="479" y="428"/>
                    </a:lnTo>
                    <a:lnTo>
                      <a:pt x="489" y="432"/>
                    </a:lnTo>
                    <a:lnTo>
                      <a:pt x="496" y="432"/>
                    </a:lnTo>
                    <a:lnTo>
                      <a:pt x="500" y="432"/>
                    </a:lnTo>
                    <a:lnTo>
                      <a:pt x="503" y="432"/>
                    </a:lnTo>
                    <a:lnTo>
                      <a:pt x="510" y="431"/>
                    </a:lnTo>
                    <a:lnTo>
                      <a:pt x="514" y="429"/>
                    </a:lnTo>
                    <a:lnTo>
                      <a:pt x="517" y="427"/>
                    </a:lnTo>
                    <a:lnTo>
                      <a:pt x="523" y="424"/>
                    </a:lnTo>
                    <a:lnTo>
                      <a:pt x="529" y="421"/>
                    </a:lnTo>
                    <a:lnTo>
                      <a:pt x="540" y="414"/>
                    </a:lnTo>
                    <a:lnTo>
                      <a:pt x="551" y="406"/>
                    </a:lnTo>
                    <a:lnTo>
                      <a:pt x="561" y="399"/>
                    </a:lnTo>
                    <a:lnTo>
                      <a:pt x="570" y="391"/>
                    </a:lnTo>
                    <a:lnTo>
                      <a:pt x="573" y="387"/>
                    </a:lnTo>
                    <a:lnTo>
                      <a:pt x="576" y="385"/>
                    </a:lnTo>
                    <a:lnTo>
                      <a:pt x="576" y="384"/>
                    </a:lnTo>
                    <a:lnTo>
                      <a:pt x="577" y="384"/>
                    </a:lnTo>
                    <a:lnTo>
                      <a:pt x="578" y="384"/>
                    </a:lnTo>
                    <a:lnTo>
                      <a:pt x="587" y="375"/>
                    </a:lnTo>
                    <a:lnTo>
                      <a:pt x="595" y="367"/>
                    </a:lnTo>
                    <a:lnTo>
                      <a:pt x="621" y="338"/>
                    </a:lnTo>
                    <a:lnTo>
                      <a:pt x="646" y="310"/>
                    </a:lnTo>
                    <a:lnTo>
                      <a:pt x="653" y="301"/>
                    </a:lnTo>
                    <a:lnTo>
                      <a:pt x="658" y="295"/>
                    </a:lnTo>
                    <a:lnTo>
                      <a:pt x="662" y="291"/>
                    </a:lnTo>
                    <a:lnTo>
                      <a:pt x="677" y="273"/>
                    </a:lnTo>
                    <a:lnTo>
                      <a:pt x="693" y="253"/>
                    </a:lnTo>
                    <a:lnTo>
                      <a:pt x="700" y="243"/>
                    </a:lnTo>
                    <a:lnTo>
                      <a:pt x="704" y="239"/>
                    </a:lnTo>
                    <a:lnTo>
                      <a:pt x="708" y="233"/>
                    </a:lnTo>
                    <a:lnTo>
                      <a:pt x="713" y="227"/>
                    </a:lnTo>
                    <a:lnTo>
                      <a:pt x="714" y="225"/>
                    </a:lnTo>
                    <a:lnTo>
                      <a:pt x="717" y="221"/>
                    </a:lnTo>
                    <a:lnTo>
                      <a:pt x="726" y="210"/>
                    </a:lnTo>
                    <a:lnTo>
                      <a:pt x="734" y="198"/>
                    </a:lnTo>
                    <a:lnTo>
                      <a:pt x="742" y="185"/>
                    </a:lnTo>
                    <a:lnTo>
                      <a:pt x="753" y="165"/>
                    </a:lnTo>
                    <a:lnTo>
                      <a:pt x="763" y="146"/>
                    </a:lnTo>
                    <a:lnTo>
                      <a:pt x="766" y="141"/>
                    </a:lnTo>
                    <a:lnTo>
                      <a:pt x="768" y="136"/>
                    </a:lnTo>
                    <a:lnTo>
                      <a:pt x="773" y="126"/>
                    </a:lnTo>
                    <a:lnTo>
                      <a:pt x="782" y="10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2257" name="Text Box 25"/>
            <p:cNvSpPr txBox="1">
              <a:spLocks noChangeArrowheads="1"/>
            </p:cNvSpPr>
            <p:nvPr/>
          </p:nvSpPr>
          <p:spPr bwMode="auto">
            <a:xfrm>
              <a:off x="960" y="2065"/>
              <a:ext cx="495"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400" i="0">
                  <a:solidFill>
                    <a:schemeClr val="bg2"/>
                  </a:solidFill>
                </a:rPr>
                <a:t>i-1</a:t>
              </a:r>
              <a:endParaRPr lang="en-CA" altLang="en-US" sz="1400" i="0">
                <a:solidFill>
                  <a:schemeClr val="bg2"/>
                </a:solidFill>
              </a:endParaRPr>
            </a:p>
          </p:txBody>
        </p:sp>
        <p:sp>
          <p:nvSpPr>
            <p:cNvPr id="52258" name="Text Box 26"/>
            <p:cNvSpPr txBox="1">
              <a:spLocks noChangeArrowheads="1"/>
            </p:cNvSpPr>
            <p:nvPr/>
          </p:nvSpPr>
          <p:spPr bwMode="auto">
            <a:xfrm>
              <a:off x="1562" y="2161"/>
              <a:ext cx="303"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400" i="0">
                  <a:solidFill>
                    <a:schemeClr val="bg2"/>
                  </a:solidFill>
                </a:rPr>
                <a:t>i</a:t>
              </a:r>
              <a:endParaRPr lang="en-CA" altLang="en-US" sz="1400" i="0">
                <a:solidFill>
                  <a:schemeClr val="bg2"/>
                </a:solidFill>
              </a:endParaRPr>
            </a:p>
          </p:txBody>
        </p:sp>
        <p:grpSp>
          <p:nvGrpSpPr>
            <p:cNvPr id="52259" name="Group 27"/>
            <p:cNvGrpSpPr>
              <a:grpSpLocks/>
            </p:cNvGrpSpPr>
            <p:nvPr/>
          </p:nvGrpSpPr>
          <p:grpSpPr bwMode="auto">
            <a:xfrm rot="5563661">
              <a:off x="1850" y="3599"/>
              <a:ext cx="647" cy="603"/>
              <a:chOff x="1329" y="1989"/>
              <a:chExt cx="647" cy="603"/>
            </a:xfrm>
          </p:grpSpPr>
          <p:grpSp>
            <p:nvGrpSpPr>
              <p:cNvPr id="52298" name="Group 28"/>
              <p:cNvGrpSpPr>
                <a:grpSpLocks noChangeAspect="1"/>
              </p:cNvGrpSpPr>
              <p:nvPr/>
            </p:nvGrpSpPr>
            <p:grpSpPr bwMode="auto">
              <a:xfrm>
                <a:off x="1355" y="2053"/>
                <a:ext cx="144" cy="186"/>
                <a:chOff x="2895" y="2582"/>
                <a:chExt cx="322" cy="418"/>
              </a:xfrm>
            </p:grpSpPr>
            <p:sp>
              <p:nvSpPr>
                <p:cNvPr id="52307" name="Freeform 29"/>
                <p:cNvSpPr>
                  <a:spLocks noChangeAspect="1"/>
                </p:cNvSpPr>
                <p:nvPr/>
              </p:nvSpPr>
              <p:spPr bwMode="auto">
                <a:xfrm>
                  <a:off x="2895" y="2582"/>
                  <a:ext cx="322" cy="418"/>
                </a:xfrm>
                <a:custGeom>
                  <a:avLst/>
                  <a:gdLst>
                    <a:gd name="T0" fmla="*/ 20 w 322"/>
                    <a:gd name="T1" fmla="*/ 319 h 418"/>
                    <a:gd name="T2" fmla="*/ 5 w 322"/>
                    <a:gd name="T3" fmla="*/ 347 h 418"/>
                    <a:gd name="T4" fmla="*/ 1 w 322"/>
                    <a:gd name="T5" fmla="*/ 386 h 418"/>
                    <a:gd name="T6" fmla="*/ 8 w 322"/>
                    <a:gd name="T7" fmla="*/ 398 h 418"/>
                    <a:gd name="T8" fmla="*/ 23 w 322"/>
                    <a:gd name="T9" fmla="*/ 410 h 418"/>
                    <a:gd name="T10" fmla="*/ 54 w 322"/>
                    <a:gd name="T11" fmla="*/ 417 h 418"/>
                    <a:gd name="T12" fmla="*/ 83 w 322"/>
                    <a:gd name="T13" fmla="*/ 413 h 418"/>
                    <a:gd name="T14" fmla="*/ 107 w 322"/>
                    <a:gd name="T15" fmla="*/ 399 h 418"/>
                    <a:gd name="T16" fmla="*/ 120 w 322"/>
                    <a:gd name="T17" fmla="*/ 384 h 418"/>
                    <a:gd name="T18" fmla="*/ 121 w 322"/>
                    <a:gd name="T19" fmla="*/ 378 h 418"/>
                    <a:gd name="T20" fmla="*/ 133 w 322"/>
                    <a:gd name="T21" fmla="*/ 362 h 418"/>
                    <a:gd name="T22" fmla="*/ 150 w 322"/>
                    <a:gd name="T23" fmla="*/ 333 h 418"/>
                    <a:gd name="T24" fmla="*/ 171 w 322"/>
                    <a:gd name="T25" fmla="*/ 288 h 418"/>
                    <a:gd name="T26" fmla="*/ 237 w 322"/>
                    <a:gd name="T27" fmla="*/ 196 h 418"/>
                    <a:gd name="T28" fmla="*/ 315 w 322"/>
                    <a:gd name="T29" fmla="*/ 90 h 418"/>
                    <a:gd name="T30" fmla="*/ 321 w 322"/>
                    <a:gd name="T31" fmla="*/ 76 h 418"/>
                    <a:gd name="T32" fmla="*/ 322 w 322"/>
                    <a:gd name="T33" fmla="*/ 72 h 418"/>
                    <a:gd name="T34" fmla="*/ 319 w 322"/>
                    <a:gd name="T35" fmla="*/ 42 h 418"/>
                    <a:gd name="T36" fmla="*/ 306 w 322"/>
                    <a:gd name="T37" fmla="*/ 20 h 418"/>
                    <a:gd name="T38" fmla="*/ 277 w 322"/>
                    <a:gd name="T39" fmla="*/ 1 h 418"/>
                    <a:gd name="T40" fmla="*/ 211 w 322"/>
                    <a:gd name="T41" fmla="*/ 6 h 418"/>
                    <a:gd name="T42" fmla="*/ 207 w 322"/>
                    <a:gd name="T43" fmla="*/ 24 h 418"/>
                    <a:gd name="T44" fmla="*/ 185 w 322"/>
                    <a:gd name="T45" fmla="*/ 66 h 418"/>
                    <a:gd name="T46" fmla="*/ 163 w 322"/>
                    <a:gd name="T47" fmla="*/ 105 h 418"/>
                    <a:gd name="T48" fmla="*/ 144 w 322"/>
                    <a:gd name="T49" fmla="*/ 140 h 418"/>
                    <a:gd name="T50" fmla="*/ 52 w 322"/>
                    <a:gd name="T51" fmla="*/ 280 h 418"/>
                    <a:gd name="T52" fmla="*/ 37 w 322"/>
                    <a:gd name="T53" fmla="*/ 298 h 418"/>
                    <a:gd name="T54" fmla="*/ 48 w 322"/>
                    <a:gd name="T55" fmla="*/ 318 h 418"/>
                    <a:gd name="T56" fmla="*/ 106 w 322"/>
                    <a:gd name="T57" fmla="*/ 238 h 418"/>
                    <a:gd name="T58" fmla="*/ 170 w 322"/>
                    <a:gd name="T59" fmla="*/ 138 h 418"/>
                    <a:gd name="T60" fmla="*/ 181 w 322"/>
                    <a:gd name="T61" fmla="*/ 117 h 418"/>
                    <a:gd name="T62" fmla="*/ 188 w 322"/>
                    <a:gd name="T63" fmla="*/ 104 h 418"/>
                    <a:gd name="T64" fmla="*/ 226 w 322"/>
                    <a:gd name="T65" fmla="*/ 38 h 418"/>
                    <a:gd name="T66" fmla="*/ 269 w 322"/>
                    <a:gd name="T67" fmla="*/ 21 h 418"/>
                    <a:gd name="T68" fmla="*/ 297 w 322"/>
                    <a:gd name="T69" fmla="*/ 47 h 418"/>
                    <a:gd name="T70" fmla="*/ 291 w 322"/>
                    <a:gd name="T71" fmla="*/ 83 h 418"/>
                    <a:gd name="T72" fmla="*/ 220 w 322"/>
                    <a:gd name="T73" fmla="*/ 181 h 418"/>
                    <a:gd name="T74" fmla="*/ 203 w 322"/>
                    <a:gd name="T75" fmla="*/ 208 h 418"/>
                    <a:gd name="T76" fmla="*/ 165 w 322"/>
                    <a:gd name="T77" fmla="*/ 259 h 418"/>
                    <a:gd name="T78" fmla="*/ 134 w 322"/>
                    <a:gd name="T79" fmla="*/ 316 h 418"/>
                    <a:gd name="T80" fmla="*/ 131 w 322"/>
                    <a:gd name="T81" fmla="*/ 319 h 418"/>
                    <a:gd name="T82" fmla="*/ 120 w 322"/>
                    <a:gd name="T83" fmla="*/ 345 h 418"/>
                    <a:gd name="T84" fmla="*/ 107 w 322"/>
                    <a:gd name="T85" fmla="*/ 364 h 418"/>
                    <a:gd name="T86" fmla="*/ 83 w 322"/>
                    <a:gd name="T87" fmla="*/ 389 h 418"/>
                    <a:gd name="T88" fmla="*/ 55 w 322"/>
                    <a:gd name="T89" fmla="*/ 399 h 418"/>
                    <a:gd name="T90" fmla="*/ 27 w 322"/>
                    <a:gd name="T91" fmla="*/ 387 h 418"/>
                    <a:gd name="T92" fmla="*/ 21 w 322"/>
                    <a:gd name="T93" fmla="*/ 369 h 418"/>
                    <a:gd name="T94" fmla="*/ 37 w 322"/>
                    <a:gd name="T95" fmla="*/ 350 h 418"/>
                    <a:gd name="T96" fmla="*/ 62 w 322"/>
                    <a:gd name="T97" fmla="*/ 350 h 418"/>
                    <a:gd name="T98" fmla="*/ 89 w 322"/>
                    <a:gd name="T99" fmla="*/ 365 h 418"/>
                    <a:gd name="T100" fmla="*/ 90 w 322"/>
                    <a:gd name="T101" fmla="*/ 350 h 418"/>
                    <a:gd name="T102" fmla="*/ 75 w 322"/>
                    <a:gd name="T103" fmla="*/ 330 h 4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2"/>
                    <a:gd name="T157" fmla="*/ 0 h 418"/>
                    <a:gd name="T158" fmla="*/ 322 w 322"/>
                    <a:gd name="T159" fmla="*/ 418 h 4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2" h="418">
                      <a:moveTo>
                        <a:pt x="37" y="298"/>
                      </a:moveTo>
                      <a:lnTo>
                        <a:pt x="35" y="299"/>
                      </a:lnTo>
                      <a:lnTo>
                        <a:pt x="30" y="303"/>
                      </a:lnTo>
                      <a:lnTo>
                        <a:pt x="27" y="308"/>
                      </a:lnTo>
                      <a:lnTo>
                        <a:pt x="20" y="319"/>
                      </a:lnTo>
                      <a:lnTo>
                        <a:pt x="14" y="329"/>
                      </a:lnTo>
                      <a:lnTo>
                        <a:pt x="10" y="341"/>
                      </a:lnTo>
                      <a:lnTo>
                        <a:pt x="7" y="343"/>
                      </a:lnTo>
                      <a:lnTo>
                        <a:pt x="6" y="344"/>
                      </a:lnTo>
                      <a:lnTo>
                        <a:pt x="5" y="347"/>
                      </a:lnTo>
                      <a:lnTo>
                        <a:pt x="2" y="351"/>
                      </a:lnTo>
                      <a:lnTo>
                        <a:pt x="1" y="357"/>
                      </a:lnTo>
                      <a:lnTo>
                        <a:pt x="0" y="363"/>
                      </a:lnTo>
                      <a:lnTo>
                        <a:pt x="1" y="369"/>
                      </a:lnTo>
                      <a:lnTo>
                        <a:pt x="1" y="386"/>
                      </a:lnTo>
                      <a:lnTo>
                        <a:pt x="2" y="387"/>
                      </a:lnTo>
                      <a:lnTo>
                        <a:pt x="3" y="389"/>
                      </a:lnTo>
                      <a:lnTo>
                        <a:pt x="5" y="392"/>
                      </a:lnTo>
                      <a:lnTo>
                        <a:pt x="7" y="393"/>
                      </a:lnTo>
                      <a:lnTo>
                        <a:pt x="8" y="398"/>
                      </a:lnTo>
                      <a:lnTo>
                        <a:pt x="11" y="402"/>
                      </a:lnTo>
                      <a:lnTo>
                        <a:pt x="15" y="406"/>
                      </a:lnTo>
                      <a:lnTo>
                        <a:pt x="21" y="408"/>
                      </a:lnTo>
                      <a:lnTo>
                        <a:pt x="21" y="409"/>
                      </a:lnTo>
                      <a:lnTo>
                        <a:pt x="23" y="410"/>
                      </a:lnTo>
                      <a:lnTo>
                        <a:pt x="27" y="411"/>
                      </a:lnTo>
                      <a:lnTo>
                        <a:pt x="34" y="414"/>
                      </a:lnTo>
                      <a:lnTo>
                        <a:pt x="41" y="415"/>
                      </a:lnTo>
                      <a:lnTo>
                        <a:pt x="48" y="416"/>
                      </a:lnTo>
                      <a:lnTo>
                        <a:pt x="54" y="417"/>
                      </a:lnTo>
                      <a:lnTo>
                        <a:pt x="60" y="418"/>
                      </a:lnTo>
                      <a:lnTo>
                        <a:pt x="66" y="417"/>
                      </a:lnTo>
                      <a:lnTo>
                        <a:pt x="72" y="416"/>
                      </a:lnTo>
                      <a:lnTo>
                        <a:pt x="78" y="415"/>
                      </a:lnTo>
                      <a:lnTo>
                        <a:pt x="83" y="413"/>
                      </a:lnTo>
                      <a:lnTo>
                        <a:pt x="89" y="410"/>
                      </a:lnTo>
                      <a:lnTo>
                        <a:pt x="96" y="407"/>
                      </a:lnTo>
                      <a:lnTo>
                        <a:pt x="101" y="404"/>
                      </a:lnTo>
                      <a:lnTo>
                        <a:pt x="106" y="400"/>
                      </a:lnTo>
                      <a:lnTo>
                        <a:pt x="107" y="399"/>
                      </a:lnTo>
                      <a:lnTo>
                        <a:pt x="109" y="398"/>
                      </a:lnTo>
                      <a:lnTo>
                        <a:pt x="111" y="396"/>
                      </a:lnTo>
                      <a:lnTo>
                        <a:pt x="116" y="391"/>
                      </a:lnTo>
                      <a:lnTo>
                        <a:pt x="119" y="386"/>
                      </a:lnTo>
                      <a:lnTo>
                        <a:pt x="120" y="384"/>
                      </a:lnTo>
                      <a:lnTo>
                        <a:pt x="120" y="383"/>
                      </a:lnTo>
                      <a:lnTo>
                        <a:pt x="120" y="382"/>
                      </a:lnTo>
                      <a:lnTo>
                        <a:pt x="121" y="380"/>
                      </a:lnTo>
                      <a:lnTo>
                        <a:pt x="120" y="379"/>
                      </a:lnTo>
                      <a:lnTo>
                        <a:pt x="121" y="378"/>
                      </a:lnTo>
                      <a:lnTo>
                        <a:pt x="124" y="375"/>
                      </a:lnTo>
                      <a:lnTo>
                        <a:pt x="126" y="373"/>
                      </a:lnTo>
                      <a:lnTo>
                        <a:pt x="127" y="372"/>
                      </a:lnTo>
                      <a:lnTo>
                        <a:pt x="128" y="371"/>
                      </a:lnTo>
                      <a:lnTo>
                        <a:pt x="133" y="362"/>
                      </a:lnTo>
                      <a:lnTo>
                        <a:pt x="136" y="357"/>
                      </a:lnTo>
                      <a:lnTo>
                        <a:pt x="137" y="355"/>
                      </a:lnTo>
                      <a:lnTo>
                        <a:pt x="139" y="352"/>
                      </a:lnTo>
                      <a:lnTo>
                        <a:pt x="144" y="342"/>
                      </a:lnTo>
                      <a:lnTo>
                        <a:pt x="150" y="333"/>
                      </a:lnTo>
                      <a:lnTo>
                        <a:pt x="151" y="331"/>
                      </a:lnTo>
                      <a:lnTo>
                        <a:pt x="151" y="329"/>
                      </a:lnTo>
                      <a:lnTo>
                        <a:pt x="157" y="315"/>
                      </a:lnTo>
                      <a:lnTo>
                        <a:pt x="164" y="301"/>
                      </a:lnTo>
                      <a:lnTo>
                        <a:pt x="171" y="288"/>
                      </a:lnTo>
                      <a:lnTo>
                        <a:pt x="180" y="276"/>
                      </a:lnTo>
                      <a:lnTo>
                        <a:pt x="191" y="262"/>
                      </a:lnTo>
                      <a:lnTo>
                        <a:pt x="203" y="249"/>
                      </a:lnTo>
                      <a:lnTo>
                        <a:pt x="219" y="222"/>
                      </a:lnTo>
                      <a:lnTo>
                        <a:pt x="237" y="196"/>
                      </a:lnTo>
                      <a:lnTo>
                        <a:pt x="295" y="113"/>
                      </a:lnTo>
                      <a:lnTo>
                        <a:pt x="300" y="108"/>
                      </a:lnTo>
                      <a:lnTo>
                        <a:pt x="306" y="102"/>
                      </a:lnTo>
                      <a:lnTo>
                        <a:pt x="310" y="97"/>
                      </a:lnTo>
                      <a:lnTo>
                        <a:pt x="315" y="90"/>
                      </a:lnTo>
                      <a:lnTo>
                        <a:pt x="315" y="89"/>
                      </a:lnTo>
                      <a:lnTo>
                        <a:pt x="316" y="88"/>
                      </a:lnTo>
                      <a:lnTo>
                        <a:pt x="318" y="85"/>
                      </a:lnTo>
                      <a:lnTo>
                        <a:pt x="320" y="81"/>
                      </a:lnTo>
                      <a:lnTo>
                        <a:pt x="321" y="76"/>
                      </a:lnTo>
                      <a:lnTo>
                        <a:pt x="321" y="75"/>
                      </a:lnTo>
                      <a:lnTo>
                        <a:pt x="321" y="74"/>
                      </a:lnTo>
                      <a:lnTo>
                        <a:pt x="322" y="74"/>
                      </a:lnTo>
                      <a:lnTo>
                        <a:pt x="322" y="72"/>
                      </a:lnTo>
                      <a:lnTo>
                        <a:pt x="322" y="65"/>
                      </a:lnTo>
                      <a:lnTo>
                        <a:pt x="322" y="59"/>
                      </a:lnTo>
                      <a:lnTo>
                        <a:pt x="321" y="54"/>
                      </a:lnTo>
                      <a:lnTo>
                        <a:pt x="321" y="48"/>
                      </a:lnTo>
                      <a:lnTo>
                        <a:pt x="319" y="42"/>
                      </a:lnTo>
                      <a:lnTo>
                        <a:pt x="317" y="38"/>
                      </a:lnTo>
                      <a:lnTo>
                        <a:pt x="315" y="32"/>
                      </a:lnTo>
                      <a:lnTo>
                        <a:pt x="312" y="28"/>
                      </a:lnTo>
                      <a:lnTo>
                        <a:pt x="309" y="24"/>
                      </a:lnTo>
                      <a:lnTo>
                        <a:pt x="306" y="20"/>
                      </a:lnTo>
                      <a:lnTo>
                        <a:pt x="301" y="16"/>
                      </a:lnTo>
                      <a:lnTo>
                        <a:pt x="298" y="12"/>
                      </a:lnTo>
                      <a:lnTo>
                        <a:pt x="293" y="9"/>
                      </a:lnTo>
                      <a:lnTo>
                        <a:pt x="288" y="6"/>
                      </a:lnTo>
                      <a:lnTo>
                        <a:pt x="277" y="1"/>
                      </a:lnTo>
                      <a:lnTo>
                        <a:pt x="225" y="0"/>
                      </a:lnTo>
                      <a:lnTo>
                        <a:pt x="222" y="1"/>
                      </a:lnTo>
                      <a:lnTo>
                        <a:pt x="218" y="2"/>
                      </a:lnTo>
                      <a:lnTo>
                        <a:pt x="214" y="4"/>
                      </a:lnTo>
                      <a:lnTo>
                        <a:pt x="211" y="6"/>
                      </a:lnTo>
                      <a:lnTo>
                        <a:pt x="209" y="10"/>
                      </a:lnTo>
                      <a:lnTo>
                        <a:pt x="207" y="12"/>
                      </a:lnTo>
                      <a:lnTo>
                        <a:pt x="207" y="16"/>
                      </a:lnTo>
                      <a:lnTo>
                        <a:pt x="207" y="22"/>
                      </a:lnTo>
                      <a:lnTo>
                        <a:pt x="207" y="24"/>
                      </a:lnTo>
                      <a:lnTo>
                        <a:pt x="203" y="33"/>
                      </a:lnTo>
                      <a:lnTo>
                        <a:pt x="198" y="44"/>
                      </a:lnTo>
                      <a:lnTo>
                        <a:pt x="192" y="54"/>
                      </a:lnTo>
                      <a:lnTo>
                        <a:pt x="187" y="63"/>
                      </a:lnTo>
                      <a:lnTo>
                        <a:pt x="185" y="66"/>
                      </a:lnTo>
                      <a:lnTo>
                        <a:pt x="185" y="68"/>
                      </a:lnTo>
                      <a:lnTo>
                        <a:pt x="182" y="73"/>
                      </a:lnTo>
                      <a:lnTo>
                        <a:pt x="176" y="83"/>
                      </a:lnTo>
                      <a:lnTo>
                        <a:pt x="164" y="103"/>
                      </a:lnTo>
                      <a:lnTo>
                        <a:pt x="163" y="105"/>
                      </a:lnTo>
                      <a:lnTo>
                        <a:pt x="162" y="108"/>
                      </a:lnTo>
                      <a:lnTo>
                        <a:pt x="159" y="115"/>
                      </a:lnTo>
                      <a:lnTo>
                        <a:pt x="157" y="121"/>
                      </a:lnTo>
                      <a:lnTo>
                        <a:pt x="150" y="134"/>
                      </a:lnTo>
                      <a:lnTo>
                        <a:pt x="144" y="140"/>
                      </a:lnTo>
                      <a:lnTo>
                        <a:pt x="139" y="147"/>
                      </a:lnTo>
                      <a:lnTo>
                        <a:pt x="128" y="163"/>
                      </a:lnTo>
                      <a:lnTo>
                        <a:pt x="116" y="180"/>
                      </a:lnTo>
                      <a:lnTo>
                        <a:pt x="96" y="213"/>
                      </a:lnTo>
                      <a:lnTo>
                        <a:pt x="52" y="280"/>
                      </a:lnTo>
                      <a:lnTo>
                        <a:pt x="48" y="282"/>
                      </a:lnTo>
                      <a:lnTo>
                        <a:pt x="43" y="286"/>
                      </a:lnTo>
                      <a:lnTo>
                        <a:pt x="39" y="292"/>
                      </a:lnTo>
                      <a:lnTo>
                        <a:pt x="38" y="296"/>
                      </a:lnTo>
                      <a:lnTo>
                        <a:pt x="37" y="298"/>
                      </a:lnTo>
                      <a:lnTo>
                        <a:pt x="69" y="328"/>
                      </a:lnTo>
                      <a:lnTo>
                        <a:pt x="67" y="327"/>
                      </a:lnTo>
                      <a:lnTo>
                        <a:pt x="65" y="327"/>
                      </a:lnTo>
                      <a:lnTo>
                        <a:pt x="40" y="328"/>
                      </a:lnTo>
                      <a:lnTo>
                        <a:pt x="48" y="318"/>
                      </a:lnTo>
                      <a:lnTo>
                        <a:pt x="66" y="294"/>
                      </a:lnTo>
                      <a:lnTo>
                        <a:pt x="75" y="282"/>
                      </a:lnTo>
                      <a:lnTo>
                        <a:pt x="83" y="270"/>
                      </a:lnTo>
                      <a:lnTo>
                        <a:pt x="95" y="254"/>
                      </a:lnTo>
                      <a:lnTo>
                        <a:pt x="106" y="238"/>
                      </a:lnTo>
                      <a:lnTo>
                        <a:pt x="128" y="205"/>
                      </a:lnTo>
                      <a:lnTo>
                        <a:pt x="138" y="188"/>
                      </a:lnTo>
                      <a:lnTo>
                        <a:pt x="144" y="180"/>
                      </a:lnTo>
                      <a:lnTo>
                        <a:pt x="150" y="172"/>
                      </a:lnTo>
                      <a:lnTo>
                        <a:pt x="170" y="138"/>
                      </a:lnTo>
                      <a:lnTo>
                        <a:pt x="170" y="137"/>
                      </a:lnTo>
                      <a:lnTo>
                        <a:pt x="171" y="136"/>
                      </a:lnTo>
                      <a:lnTo>
                        <a:pt x="172" y="133"/>
                      </a:lnTo>
                      <a:lnTo>
                        <a:pt x="180" y="119"/>
                      </a:lnTo>
                      <a:lnTo>
                        <a:pt x="181" y="117"/>
                      </a:lnTo>
                      <a:lnTo>
                        <a:pt x="181" y="116"/>
                      </a:lnTo>
                      <a:lnTo>
                        <a:pt x="182" y="115"/>
                      </a:lnTo>
                      <a:lnTo>
                        <a:pt x="184" y="112"/>
                      </a:lnTo>
                      <a:lnTo>
                        <a:pt x="188" y="104"/>
                      </a:lnTo>
                      <a:lnTo>
                        <a:pt x="196" y="90"/>
                      </a:lnTo>
                      <a:lnTo>
                        <a:pt x="204" y="76"/>
                      </a:lnTo>
                      <a:lnTo>
                        <a:pt x="218" y="54"/>
                      </a:lnTo>
                      <a:lnTo>
                        <a:pt x="222" y="46"/>
                      </a:lnTo>
                      <a:lnTo>
                        <a:pt x="226" y="38"/>
                      </a:lnTo>
                      <a:lnTo>
                        <a:pt x="228" y="31"/>
                      </a:lnTo>
                      <a:lnTo>
                        <a:pt x="229" y="24"/>
                      </a:lnTo>
                      <a:lnTo>
                        <a:pt x="231" y="21"/>
                      </a:lnTo>
                      <a:lnTo>
                        <a:pt x="268" y="20"/>
                      </a:lnTo>
                      <a:lnTo>
                        <a:pt x="269" y="21"/>
                      </a:lnTo>
                      <a:lnTo>
                        <a:pt x="277" y="26"/>
                      </a:lnTo>
                      <a:lnTo>
                        <a:pt x="286" y="32"/>
                      </a:lnTo>
                      <a:lnTo>
                        <a:pt x="290" y="34"/>
                      </a:lnTo>
                      <a:lnTo>
                        <a:pt x="293" y="40"/>
                      </a:lnTo>
                      <a:lnTo>
                        <a:pt x="297" y="47"/>
                      </a:lnTo>
                      <a:lnTo>
                        <a:pt x="299" y="51"/>
                      </a:lnTo>
                      <a:lnTo>
                        <a:pt x="301" y="54"/>
                      </a:lnTo>
                      <a:lnTo>
                        <a:pt x="303" y="64"/>
                      </a:lnTo>
                      <a:lnTo>
                        <a:pt x="303" y="66"/>
                      </a:lnTo>
                      <a:lnTo>
                        <a:pt x="291" y="83"/>
                      </a:lnTo>
                      <a:lnTo>
                        <a:pt x="268" y="114"/>
                      </a:lnTo>
                      <a:lnTo>
                        <a:pt x="247" y="146"/>
                      </a:lnTo>
                      <a:lnTo>
                        <a:pt x="226" y="178"/>
                      </a:lnTo>
                      <a:lnTo>
                        <a:pt x="222" y="179"/>
                      </a:lnTo>
                      <a:lnTo>
                        <a:pt x="220" y="181"/>
                      </a:lnTo>
                      <a:lnTo>
                        <a:pt x="217" y="184"/>
                      </a:lnTo>
                      <a:lnTo>
                        <a:pt x="212" y="192"/>
                      </a:lnTo>
                      <a:lnTo>
                        <a:pt x="208" y="200"/>
                      </a:lnTo>
                      <a:lnTo>
                        <a:pt x="207" y="202"/>
                      </a:lnTo>
                      <a:lnTo>
                        <a:pt x="203" y="208"/>
                      </a:lnTo>
                      <a:lnTo>
                        <a:pt x="199" y="215"/>
                      </a:lnTo>
                      <a:lnTo>
                        <a:pt x="190" y="227"/>
                      </a:lnTo>
                      <a:lnTo>
                        <a:pt x="180" y="241"/>
                      </a:lnTo>
                      <a:lnTo>
                        <a:pt x="171" y="253"/>
                      </a:lnTo>
                      <a:lnTo>
                        <a:pt x="165" y="259"/>
                      </a:lnTo>
                      <a:lnTo>
                        <a:pt x="161" y="266"/>
                      </a:lnTo>
                      <a:lnTo>
                        <a:pt x="153" y="280"/>
                      </a:lnTo>
                      <a:lnTo>
                        <a:pt x="148" y="285"/>
                      </a:lnTo>
                      <a:lnTo>
                        <a:pt x="145" y="292"/>
                      </a:lnTo>
                      <a:lnTo>
                        <a:pt x="134" y="316"/>
                      </a:lnTo>
                      <a:lnTo>
                        <a:pt x="133" y="317"/>
                      </a:lnTo>
                      <a:lnTo>
                        <a:pt x="132" y="317"/>
                      </a:lnTo>
                      <a:lnTo>
                        <a:pt x="132" y="318"/>
                      </a:lnTo>
                      <a:lnTo>
                        <a:pt x="131" y="319"/>
                      </a:lnTo>
                      <a:lnTo>
                        <a:pt x="130" y="321"/>
                      </a:lnTo>
                      <a:lnTo>
                        <a:pt x="130" y="324"/>
                      </a:lnTo>
                      <a:lnTo>
                        <a:pt x="127" y="331"/>
                      </a:lnTo>
                      <a:lnTo>
                        <a:pt x="123" y="338"/>
                      </a:lnTo>
                      <a:lnTo>
                        <a:pt x="120" y="345"/>
                      </a:lnTo>
                      <a:lnTo>
                        <a:pt x="116" y="351"/>
                      </a:lnTo>
                      <a:lnTo>
                        <a:pt x="113" y="355"/>
                      </a:lnTo>
                      <a:lnTo>
                        <a:pt x="111" y="358"/>
                      </a:lnTo>
                      <a:lnTo>
                        <a:pt x="110" y="361"/>
                      </a:lnTo>
                      <a:lnTo>
                        <a:pt x="107" y="364"/>
                      </a:lnTo>
                      <a:lnTo>
                        <a:pt x="103" y="371"/>
                      </a:lnTo>
                      <a:lnTo>
                        <a:pt x="96" y="377"/>
                      </a:lnTo>
                      <a:lnTo>
                        <a:pt x="93" y="380"/>
                      </a:lnTo>
                      <a:lnTo>
                        <a:pt x="90" y="384"/>
                      </a:lnTo>
                      <a:lnTo>
                        <a:pt x="83" y="389"/>
                      </a:lnTo>
                      <a:lnTo>
                        <a:pt x="79" y="393"/>
                      </a:lnTo>
                      <a:lnTo>
                        <a:pt x="75" y="395"/>
                      </a:lnTo>
                      <a:lnTo>
                        <a:pt x="70" y="397"/>
                      </a:lnTo>
                      <a:lnTo>
                        <a:pt x="65" y="398"/>
                      </a:lnTo>
                      <a:lnTo>
                        <a:pt x="55" y="399"/>
                      </a:lnTo>
                      <a:lnTo>
                        <a:pt x="51" y="398"/>
                      </a:lnTo>
                      <a:lnTo>
                        <a:pt x="46" y="398"/>
                      </a:lnTo>
                      <a:lnTo>
                        <a:pt x="36" y="394"/>
                      </a:lnTo>
                      <a:lnTo>
                        <a:pt x="33" y="393"/>
                      </a:lnTo>
                      <a:lnTo>
                        <a:pt x="27" y="387"/>
                      </a:lnTo>
                      <a:lnTo>
                        <a:pt x="25" y="384"/>
                      </a:lnTo>
                      <a:lnTo>
                        <a:pt x="22" y="380"/>
                      </a:lnTo>
                      <a:lnTo>
                        <a:pt x="21" y="378"/>
                      </a:lnTo>
                      <a:lnTo>
                        <a:pt x="21" y="374"/>
                      </a:lnTo>
                      <a:lnTo>
                        <a:pt x="21" y="369"/>
                      </a:lnTo>
                      <a:lnTo>
                        <a:pt x="21" y="366"/>
                      </a:lnTo>
                      <a:lnTo>
                        <a:pt x="25" y="360"/>
                      </a:lnTo>
                      <a:lnTo>
                        <a:pt x="29" y="356"/>
                      </a:lnTo>
                      <a:lnTo>
                        <a:pt x="34" y="351"/>
                      </a:lnTo>
                      <a:lnTo>
                        <a:pt x="37" y="350"/>
                      </a:lnTo>
                      <a:lnTo>
                        <a:pt x="41" y="349"/>
                      </a:lnTo>
                      <a:lnTo>
                        <a:pt x="47" y="347"/>
                      </a:lnTo>
                      <a:lnTo>
                        <a:pt x="55" y="346"/>
                      </a:lnTo>
                      <a:lnTo>
                        <a:pt x="57" y="348"/>
                      </a:lnTo>
                      <a:lnTo>
                        <a:pt x="62" y="350"/>
                      </a:lnTo>
                      <a:lnTo>
                        <a:pt x="68" y="354"/>
                      </a:lnTo>
                      <a:lnTo>
                        <a:pt x="73" y="358"/>
                      </a:lnTo>
                      <a:lnTo>
                        <a:pt x="77" y="364"/>
                      </a:lnTo>
                      <a:lnTo>
                        <a:pt x="80" y="365"/>
                      </a:lnTo>
                      <a:lnTo>
                        <a:pt x="89" y="365"/>
                      </a:lnTo>
                      <a:lnTo>
                        <a:pt x="89" y="364"/>
                      </a:lnTo>
                      <a:lnTo>
                        <a:pt x="90" y="362"/>
                      </a:lnTo>
                      <a:lnTo>
                        <a:pt x="90" y="361"/>
                      </a:lnTo>
                      <a:lnTo>
                        <a:pt x="91" y="355"/>
                      </a:lnTo>
                      <a:lnTo>
                        <a:pt x="90" y="350"/>
                      </a:lnTo>
                      <a:lnTo>
                        <a:pt x="89" y="345"/>
                      </a:lnTo>
                      <a:lnTo>
                        <a:pt x="87" y="341"/>
                      </a:lnTo>
                      <a:lnTo>
                        <a:pt x="83" y="336"/>
                      </a:lnTo>
                      <a:lnTo>
                        <a:pt x="80" y="334"/>
                      </a:lnTo>
                      <a:lnTo>
                        <a:pt x="75" y="330"/>
                      </a:lnTo>
                      <a:lnTo>
                        <a:pt x="69" y="328"/>
                      </a:lnTo>
                      <a:lnTo>
                        <a:pt x="37" y="29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08" name="Freeform 30"/>
                <p:cNvSpPr>
                  <a:spLocks noChangeAspect="1"/>
                </p:cNvSpPr>
                <p:nvPr/>
              </p:nvSpPr>
              <p:spPr bwMode="auto">
                <a:xfrm>
                  <a:off x="2916" y="2602"/>
                  <a:ext cx="284" cy="378"/>
                </a:xfrm>
                <a:custGeom>
                  <a:avLst/>
                  <a:gdLst>
                    <a:gd name="T0" fmla="*/ 46 w 284"/>
                    <a:gd name="T1" fmla="*/ 307 h 378"/>
                    <a:gd name="T2" fmla="*/ 54 w 284"/>
                    <a:gd name="T3" fmla="*/ 310 h 378"/>
                    <a:gd name="T4" fmla="*/ 63 w 284"/>
                    <a:gd name="T5" fmla="*/ 316 h 378"/>
                    <a:gd name="T6" fmla="*/ 69 w 284"/>
                    <a:gd name="T7" fmla="*/ 325 h 378"/>
                    <a:gd name="T8" fmla="*/ 71 w 284"/>
                    <a:gd name="T9" fmla="*/ 335 h 378"/>
                    <a:gd name="T10" fmla="*/ 70 w 284"/>
                    <a:gd name="T11" fmla="*/ 342 h 378"/>
                    <a:gd name="T12" fmla="*/ 68 w 284"/>
                    <a:gd name="T13" fmla="*/ 345 h 378"/>
                    <a:gd name="T14" fmla="*/ 57 w 284"/>
                    <a:gd name="T15" fmla="*/ 343 h 378"/>
                    <a:gd name="T16" fmla="*/ 47 w 284"/>
                    <a:gd name="T17" fmla="*/ 334 h 378"/>
                    <a:gd name="T18" fmla="*/ 37 w 284"/>
                    <a:gd name="T19" fmla="*/ 328 h 378"/>
                    <a:gd name="T20" fmla="*/ 26 w 284"/>
                    <a:gd name="T21" fmla="*/ 327 h 378"/>
                    <a:gd name="T22" fmla="*/ 17 w 284"/>
                    <a:gd name="T23" fmla="*/ 329 h 378"/>
                    <a:gd name="T24" fmla="*/ 9 w 284"/>
                    <a:gd name="T25" fmla="*/ 335 h 378"/>
                    <a:gd name="T26" fmla="*/ 0 w 284"/>
                    <a:gd name="T27" fmla="*/ 346 h 378"/>
                    <a:gd name="T28" fmla="*/ 0 w 284"/>
                    <a:gd name="T29" fmla="*/ 354 h 378"/>
                    <a:gd name="T30" fmla="*/ 2 w 284"/>
                    <a:gd name="T31" fmla="*/ 360 h 378"/>
                    <a:gd name="T32" fmla="*/ 7 w 284"/>
                    <a:gd name="T33" fmla="*/ 367 h 378"/>
                    <a:gd name="T34" fmla="*/ 16 w 284"/>
                    <a:gd name="T35" fmla="*/ 374 h 378"/>
                    <a:gd name="T36" fmla="*/ 31 w 284"/>
                    <a:gd name="T37" fmla="*/ 378 h 378"/>
                    <a:gd name="T38" fmla="*/ 45 w 284"/>
                    <a:gd name="T39" fmla="*/ 378 h 378"/>
                    <a:gd name="T40" fmla="*/ 55 w 284"/>
                    <a:gd name="T41" fmla="*/ 375 h 378"/>
                    <a:gd name="T42" fmla="*/ 63 w 284"/>
                    <a:gd name="T43" fmla="*/ 369 h 378"/>
                    <a:gd name="T44" fmla="*/ 73 w 284"/>
                    <a:gd name="T45" fmla="*/ 360 h 378"/>
                    <a:gd name="T46" fmla="*/ 82 w 284"/>
                    <a:gd name="T47" fmla="*/ 350 h 378"/>
                    <a:gd name="T48" fmla="*/ 89 w 284"/>
                    <a:gd name="T49" fmla="*/ 341 h 378"/>
                    <a:gd name="T50" fmla="*/ 93 w 284"/>
                    <a:gd name="T51" fmla="*/ 335 h 378"/>
                    <a:gd name="T52" fmla="*/ 100 w 284"/>
                    <a:gd name="T53" fmla="*/ 325 h 378"/>
                    <a:gd name="T54" fmla="*/ 107 w 284"/>
                    <a:gd name="T55" fmla="*/ 311 h 378"/>
                    <a:gd name="T56" fmla="*/ 110 w 284"/>
                    <a:gd name="T57" fmla="*/ 300 h 378"/>
                    <a:gd name="T58" fmla="*/ 112 w 284"/>
                    <a:gd name="T59" fmla="*/ 298 h 378"/>
                    <a:gd name="T60" fmla="*/ 112 w 284"/>
                    <a:gd name="T61" fmla="*/ 297 h 378"/>
                    <a:gd name="T62" fmla="*/ 114 w 284"/>
                    <a:gd name="T63" fmla="*/ 296 h 378"/>
                    <a:gd name="T64" fmla="*/ 128 w 284"/>
                    <a:gd name="T65" fmla="*/ 265 h 378"/>
                    <a:gd name="T66" fmla="*/ 141 w 284"/>
                    <a:gd name="T67" fmla="*/ 246 h 378"/>
                    <a:gd name="T68" fmla="*/ 151 w 284"/>
                    <a:gd name="T69" fmla="*/ 233 h 378"/>
                    <a:gd name="T70" fmla="*/ 170 w 284"/>
                    <a:gd name="T71" fmla="*/ 207 h 378"/>
                    <a:gd name="T72" fmla="*/ 183 w 284"/>
                    <a:gd name="T73" fmla="*/ 188 h 378"/>
                    <a:gd name="T74" fmla="*/ 188 w 284"/>
                    <a:gd name="T75" fmla="*/ 180 h 378"/>
                    <a:gd name="T76" fmla="*/ 197 w 284"/>
                    <a:gd name="T77" fmla="*/ 164 h 378"/>
                    <a:gd name="T78" fmla="*/ 202 w 284"/>
                    <a:gd name="T79" fmla="*/ 159 h 378"/>
                    <a:gd name="T80" fmla="*/ 227 w 284"/>
                    <a:gd name="T81" fmla="*/ 126 h 378"/>
                    <a:gd name="T82" fmla="*/ 272 w 284"/>
                    <a:gd name="T83" fmla="*/ 63 h 378"/>
                    <a:gd name="T84" fmla="*/ 284 w 284"/>
                    <a:gd name="T85" fmla="*/ 44 h 378"/>
                    <a:gd name="T86" fmla="*/ 280 w 284"/>
                    <a:gd name="T87" fmla="*/ 31 h 378"/>
                    <a:gd name="T88" fmla="*/ 273 w 284"/>
                    <a:gd name="T89" fmla="*/ 21 h 378"/>
                    <a:gd name="T90" fmla="*/ 266 w 284"/>
                    <a:gd name="T91" fmla="*/ 13 h 378"/>
                    <a:gd name="T92" fmla="*/ 250 w 284"/>
                    <a:gd name="T93" fmla="*/ 1 h 378"/>
                    <a:gd name="T94" fmla="*/ 211 w 284"/>
                    <a:gd name="T95" fmla="*/ 1 h 378"/>
                    <a:gd name="T96" fmla="*/ 209 w 284"/>
                    <a:gd name="T97" fmla="*/ 11 h 378"/>
                    <a:gd name="T98" fmla="*/ 202 w 284"/>
                    <a:gd name="T99" fmla="*/ 26 h 378"/>
                    <a:gd name="T100" fmla="*/ 184 w 284"/>
                    <a:gd name="T101" fmla="*/ 56 h 378"/>
                    <a:gd name="T102" fmla="*/ 168 w 284"/>
                    <a:gd name="T103" fmla="*/ 85 h 378"/>
                    <a:gd name="T104" fmla="*/ 162 w 284"/>
                    <a:gd name="T105" fmla="*/ 95 h 378"/>
                    <a:gd name="T106" fmla="*/ 161 w 284"/>
                    <a:gd name="T107" fmla="*/ 96 h 378"/>
                    <a:gd name="T108" fmla="*/ 160 w 284"/>
                    <a:gd name="T109" fmla="*/ 99 h 378"/>
                    <a:gd name="T110" fmla="*/ 151 w 284"/>
                    <a:gd name="T111" fmla="*/ 116 h 378"/>
                    <a:gd name="T112" fmla="*/ 150 w 284"/>
                    <a:gd name="T113" fmla="*/ 118 h 378"/>
                    <a:gd name="T114" fmla="*/ 124 w 284"/>
                    <a:gd name="T115" fmla="*/ 160 h 378"/>
                    <a:gd name="T116" fmla="*/ 108 w 284"/>
                    <a:gd name="T117" fmla="*/ 185 h 378"/>
                    <a:gd name="T118" fmla="*/ 75 w 284"/>
                    <a:gd name="T119" fmla="*/ 234 h 378"/>
                    <a:gd name="T120" fmla="*/ 54 w 284"/>
                    <a:gd name="T121" fmla="*/ 262 h 378"/>
                    <a:gd name="T122" fmla="*/ 27 w 284"/>
                    <a:gd name="T123" fmla="*/ 298 h 378"/>
                    <a:gd name="T124" fmla="*/ 45 w 284"/>
                    <a:gd name="T125" fmla="*/ 307 h 3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4"/>
                    <a:gd name="T190" fmla="*/ 0 h 378"/>
                    <a:gd name="T191" fmla="*/ 284 w 284"/>
                    <a:gd name="T192" fmla="*/ 378 h 3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4" h="378">
                      <a:moveTo>
                        <a:pt x="45" y="307"/>
                      </a:moveTo>
                      <a:lnTo>
                        <a:pt x="46" y="307"/>
                      </a:lnTo>
                      <a:lnTo>
                        <a:pt x="48" y="308"/>
                      </a:lnTo>
                      <a:lnTo>
                        <a:pt x="54" y="310"/>
                      </a:lnTo>
                      <a:lnTo>
                        <a:pt x="60" y="314"/>
                      </a:lnTo>
                      <a:lnTo>
                        <a:pt x="63" y="316"/>
                      </a:lnTo>
                      <a:lnTo>
                        <a:pt x="67" y="321"/>
                      </a:lnTo>
                      <a:lnTo>
                        <a:pt x="69" y="325"/>
                      </a:lnTo>
                      <a:lnTo>
                        <a:pt x="70" y="329"/>
                      </a:lnTo>
                      <a:lnTo>
                        <a:pt x="71" y="335"/>
                      </a:lnTo>
                      <a:lnTo>
                        <a:pt x="70" y="341"/>
                      </a:lnTo>
                      <a:lnTo>
                        <a:pt x="70" y="342"/>
                      </a:lnTo>
                      <a:lnTo>
                        <a:pt x="69" y="343"/>
                      </a:lnTo>
                      <a:lnTo>
                        <a:pt x="68" y="345"/>
                      </a:lnTo>
                      <a:lnTo>
                        <a:pt x="60" y="345"/>
                      </a:lnTo>
                      <a:lnTo>
                        <a:pt x="57" y="343"/>
                      </a:lnTo>
                      <a:lnTo>
                        <a:pt x="53" y="338"/>
                      </a:lnTo>
                      <a:lnTo>
                        <a:pt x="47" y="334"/>
                      </a:lnTo>
                      <a:lnTo>
                        <a:pt x="42" y="330"/>
                      </a:lnTo>
                      <a:lnTo>
                        <a:pt x="37" y="328"/>
                      </a:lnTo>
                      <a:lnTo>
                        <a:pt x="34" y="326"/>
                      </a:lnTo>
                      <a:lnTo>
                        <a:pt x="26" y="327"/>
                      </a:lnTo>
                      <a:lnTo>
                        <a:pt x="20" y="328"/>
                      </a:lnTo>
                      <a:lnTo>
                        <a:pt x="17" y="329"/>
                      </a:lnTo>
                      <a:lnTo>
                        <a:pt x="14" y="331"/>
                      </a:lnTo>
                      <a:lnTo>
                        <a:pt x="9" y="335"/>
                      </a:lnTo>
                      <a:lnTo>
                        <a:pt x="4" y="340"/>
                      </a:lnTo>
                      <a:lnTo>
                        <a:pt x="0" y="346"/>
                      </a:lnTo>
                      <a:lnTo>
                        <a:pt x="0" y="349"/>
                      </a:lnTo>
                      <a:lnTo>
                        <a:pt x="0" y="354"/>
                      </a:lnTo>
                      <a:lnTo>
                        <a:pt x="0" y="358"/>
                      </a:lnTo>
                      <a:lnTo>
                        <a:pt x="2" y="360"/>
                      </a:lnTo>
                      <a:lnTo>
                        <a:pt x="4" y="364"/>
                      </a:lnTo>
                      <a:lnTo>
                        <a:pt x="7" y="367"/>
                      </a:lnTo>
                      <a:lnTo>
                        <a:pt x="12" y="373"/>
                      </a:lnTo>
                      <a:lnTo>
                        <a:pt x="16" y="374"/>
                      </a:lnTo>
                      <a:lnTo>
                        <a:pt x="25" y="378"/>
                      </a:lnTo>
                      <a:lnTo>
                        <a:pt x="31" y="378"/>
                      </a:lnTo>
                      <a:lnTo>
                        <a:pt x="35" y="378"/>
                      </a:lnTo>
                      <a:lnTo>
                        <a:pt x="45" y="378"/>
                      </a:lnTo>
                      <a:lnTo>
                        <a:pt x="50" y="377"/>
                      </a:lnTo>
                      <a:lnTo>
                        <a:pt x="55" y="375"/>
                      </a:lnTo>
                      <a:lnTo>
                        <a:pt x="59" y="372"/>
                      </a:lnTo>
                      <a:lnTo>
                        <a:pt x="63" y="369"/>
                      </a:lnTo>
                      <a:lnTo>
                        <a:pt x="70" y="364"/>
                      </a:lnTo>
                      <a:lnTo>
                        <a:pt x="73" y="360"/>
                      </a:lnTo>
                      <a:lnTo>
                        <a:pt x="76" y="357"/>
                      </a:lnTo>
                      <a:lnTo>
                        <a:pt x="82" y="350"/>
                      </a:lnTo>
                      <a:lnTo>
                        <a:pt x="87" y="343"/>
                      </a:lnTo>
                      <a:lnTo>
                        <a:pt x="89" y="341"/>
                      </a:lnTo>
                      <a:lnTo>
                        <a:pt x="91" y="338"/>
                      </a:lnTo>
                      <a:lnTo>
                        <a:pt x="93" y="335"/>
                      </a:lnTo>
                      <a:lnTo>
                        <a:pt x="96" y="331"/>
                      </a:lnTo>
                      <a:lnTo>
                        <a:pt x="100" y="325"/>
                      </a:lnTo>
                      <a:lnTo>
                        <a:pt x="103" y="318"/>
                      </a:lnTo>
                      <a:lnTo>
                        <a:pt x="107" y="311"/>
                      </a:lnTo>
                      <a:lnTo>
                        <a:pt x="110" y="304"/>
                      </a:lnTo>
                      <a:lnTo>
                        <a:pt x="110" y="300"/>
                      </a:lnTo>
                      <a:lnTo>
                        <a:pt x="111" y="299"/>
                      </a:lnTo>
                      <a:lnTo>
                        <a:pt x="112" y="298"/>
                      </a:lnTo>
                      <a:lnTo>
                        <a:pt x="112" y="297"/>
                      </a:lnTo>
                      <a:lnTo>
                        <a:pt x="113" y="297"/>
                      </a:lnTo>
                      <a:lnTo>
                        <a:pt x="114" y="296"/>
                      </a:lnTo>
                      <a:lnTo>
                        <a:pt x="125" y="272"/>
                      </a:lnTo>
                      <a:lnTo>
                        <a:pt x="128" y="265"/>
                      </a:lnTo>
                      <a:lnTo>
                        <a:pt x="133" y="260"/>
                      </a:lnTo>
                      <a:lnTo>
                        <a:pt x="141" y="246"/>
                      </a:lnTo>
                      <a:lnTo>
                        <a:pt x="146" y="239"/>
                      </a:lnTo>
                      <a:lnTo>
                        <a:pt x="151" y="233"/>
                      </a:lnTo>
                      <a:lnTo>
                        <a:pt x="160" y="221"/>
                      </a:lnTo>
                      <a:lnTo>
                        <a:pt x="170" y="207"/>
                      </a:lnTo>
                      <a:lnTo>
                        <a:pt x="179" y="195"/>
                      </a:lnTo>
                      <a:lnTo>
                        <a:pt x="183" y="188"/>
                      </a:lnTo>
                      <a:lnTo>
                        <a:pt x="188" y="182"/>
                      </a:lnTo>
                      <a:lnTo>
                        <a:pt x="188" y="180"/>
                      </a:lnTo>
                      <a:lnTo>
                        <a:pt x="192" y="172"/>
                      </a:lnTo>
                      <a:lnTo>
                        <a:pt x="197" y="164"/>
                      </a:lnTo>
                      <a:lnTo>
                        <a:pt x="201" y="161"/>
                      </a:lnTo>
                      <a:lnTo>
                        <a:pt x="202" y="159"/>
                      </a:lnTo>
                      <a:lnTo>
                        <a:pt x="206" y="158"/>
                      </a:lnTo>
                      <a:lnTo>
                        <a:pt x="227" y="126"/>
                      </a:lnTo>
                      <a:lnTo>
                        <a:pt x="249" y="94"/>
                      </a:lnTo>
                      <a:lnTo>
                        <a:pt x="272" y="63"/>
                      </a:lnTo>
                      <a:lnTo>
                        <a:pt x="284" y="46"/>
                      </a:lnTo>
                      <a:lnTo>
                        <a:pt x="284" y="44"/>
                      </a:lnTo>
                      <a:lnTo>
                        <a:pt x="281" y="35"/>
                      </a:lnTo>
                      <a:lnTo>
                        <a:pt x="280" y="31"/>
                      </a:lnTo>
                      <a:lnTo>
                        <a:pt x="278" y="28"/>
                      </a:lnTo>
                      <a:lnTo>
                        <a:pt x="273" y="21"/>
                      </a:lnTo>
                      <a:lnTo>
                        <a:pt x="271" y="14"/>
                      </a:lnTo>
                      <a:lnTo>
                        <a:pt x="266" y="13"/>
                      </a:lnTo>
                      <a:lnTo>
                        <a:pt x="258" y="7"/>
                      </a:lnTo>
                      <a:lnTo>
                        <a:pt x="250" y="1"/>
                      </a:lnTo>
                      <a:lnTo>
                        <a:pt x="249" y="0"/>
                      </a:lnTo>
                      <a:lnTo>
                        <a:pt x="211" y="1"/>
                      </a:lnTo>
                      <a:lnTo>
                        <a:pt x="209" y="4"/>
                      </a:lnTo>
                      <a:lnTo>
                        <a:pt x="209" y="11"/>
                      </a:lnTo>
                      <a:lnTo>
                        <a:pt x="206" y="18"/>
                      </a:lnTo>
                      <a:lnTo>
                        <a:pt x="202" y="26"/>
                      </a:lnTo>
                      <a:lnTo>
                        <a:pt x="198" y="34"/>
                      </a:lnTo>
                      <a:lnTo>
                        <a:pt x="184" y="56"/>
                      </a:lnTo>
                      <a:lnTo>
                        <a:pt x="176" y="70"/>
                      </a:lnTo>
                      <a:lnTo>
                        <a:pt x="168" y="85"/>
                      </a:lnTo>
                      <a:lnTo>
                        <a:pt x="164" y="92"/>
                      </a:lnTo>
                      <a:lnTo>
                        <a:pt x="162" y="95"/>
                      </a:lnTo>
                      <a:lnTo>
                        <a:pt x="161" y="96"/>
                      </a:lnTo>
                      <a:lnTo>
                        <a:pt x="161" y="97"/>
                      </a:lnTo>
                      <a:lnTo>
                        <a:pt x="160" y="99"/>
                      </a:lnTo>
                      <a:lnTo>
                        <a:pt x="153" y="114"/>
                      </a:lnTo>
                      <a:lnTo>
                        <a:pt x="151" y="116"/>
                      </a:lnTo>
                      <a:lnTo>
                        <a:pt x="150" y="117"/>
                      </a:lnTo>
                      <a:lnTo>
                        <a:pt x="150" y="118"/>
                      </a:lnTo>
                      <a:lnTo>
                        <a:pt x="130" y="152"/>
                      </a:lnTo>
                      <a:lnTo>
                        <a:pt x="124" y="160"/>
                      </a:lnTo>
                      <a:lnTo>
                        <a:pt x="118" y="168"/>
                      </a:lnTo>
                      <a:lnTo>
                        <a:pt x="108" y="185"/>
                      </a:lnTo>
                      <a:lnTo>
                        <a:pt x="86" y="218"/>
                      </a:lnTo>
                      <a:lnTo>
                        <a:pt x="75" y="234"/>
                      </a:lnTo>
                      <a:lnTo>
                        <a:pt x="63" y="250"/>
                      </a:lnTo>
                      <a:lnTo>
                        <a:pt x="54" y="262"/>
                      </a:lnTo>
                      <a:lnTo>
                        <a:pt x="46" y="274"/>
                      </a:lnTo>
                      <a:lnTo>
                        <a:pt x="27" y="298"/>
                      </a:lnTo>
                      <a:lnTo>
                        <a:pt x="19" y="308"/>
                      </a:lnTo>
                      <a:lnTo>
                        <a:pt x="45" y="30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2299" name="Group 31"/>
              <p:cNvGrpSpPr>
                <a:grpSpLocks noChangeAspect="1"/>
              </p:cNvGrpSpPr>
              <p:nvPr/>
            </p:nvGrpSpPr>
            <p:grpSpPr bwMode="auto">
              <a:xfrm>
                <a:off x="1329" y="1989"/>
                <a:ext cx="647" cy="603"/>
                <a:chOff x="2836" y="2439"/>
                <a:chExt cx="1451" cy="1352"/>
              </a:xfrm>
            </p:grpSpPr>
            <p:sp>
              <p:nvSpPr>
                <p:cNvPr id="52301" name="Freeform 32"/>
                <p:cNvSpPr>
                  <a:spLocks noChangeAspect="1"/>
                </p:cNvSpPr>
                <p:nvPr/>
              </p:nvSpPr>
              <p:spPr bwMode="auto">
                <a:xfrm>
                  <a:off x="3551" y="2439"/>
                  <a:ext cx="406" cy="277"/>
                </a:xfrm>
                <a:custGeom>
                  <a:avLst/>
                  <a:gdLst>
                    <a:gd name="T0" fmla="*/ 360 w 406"/>
                    <a:gd name="T1" fmla="*/ 13 h 277"/>
                    <a:gd name="T2" fmla="*/ 319 w 406"/>
                    <a:gd name="T3" fmla="*/ 4 h 277"/>
                    <a:gd name="T4" fmla="*/ 256 w 406"/>
                    <a:gd name="T5" fmla="*/ 4 h 277"/>
                    <a:gd name="T6" fmla="*/ 215 w 406"/>
                    <a:gd name="T7" fmla="*/ 22 h 277"/>
                    <a:gd name="T8" fmla="*/ 193 w 406"/>
                    <a:gd name="T9" fmla="*/ 40 h 277"/>
                    <a:gd name="T10" fmla="*/ 147 w 406"/>
                    <a:gd name="T11" fmla="*/ 96 h 277"/>
                    <a:gd name="T12" fmla="*/ 130 w 406"/>
                    <a:gd name="T13" fmla="*/ 118 h 277"/>
                    <a:gd name="T14" fmla="*/ 121 w 406"/>
                    <a:gd name="T15" fmla="*/ 121 h 277"/>
                    <a:gd name="T16" fmla="*/ 97 w 406"/>
                    <a:gd name="T17" fmla="*/ 127 h 277"/>
                    <a:gd name="T18" fmla="*/ 95 w 406"/>
                    <a:gd name="T19" fmla="*/ 127 h 277"/>
                    <a:gd name="T20" fmla="*/ 73 w 406"/>
                    <a:gd name="T21" fmla="*/ 128 h 277"/>
                    <a:gd name="T22" fmla="*/ 62 w 406"/>
                    <a:gd name="T23" fmla="*/ 128 h 277"/>
                    <a:gd name="T24" fmla="*/ 39 w 406"/>
                    <a:gd name="T25" fmla="*/ 127 h 277"/>
                    <a:gd name="T26" fmla="*/ 18 w 406"/>
                    <a:gd name="T27" fmla="*/ 132 h 277"/>
                    <a:gd name="T28" fmla="*/ 4 w 406"/>
                    <a:gd name="T29" fmla="*/ 143 h 277"/>
                    <a:gd name="T30" fmla="*/ 0 w 406"/>
                    <a:gd name="T31" fmla="*/ 155 h 277"/>
                    <a:gd name="T32" fmla="*/ 4 w 406"/>
                    <a:gd name="T33" fmla="*/ 172 h 277"/>
                    <a:gd name="T34" fmla="*/ 11 w 406"/>
                    <a:gd name="T35" fmla="*/ 178 h 277"/>
                    <a:gd name="T36" fmla="*/ 39 w 406"/>
                    <a:gd name="T37" fmla="*/ 183 h 277"/>
                    <a:gd name="T38" fmla="*/ 41 w 406"/>
                    <a:gd name="T39" fmla="*/ 183 h 277"/>
                    <a:gd name="T40" fmla="*/ 72 w 406"/>
                    <a:gd name="T41" fmla="*/ 183 h 277"/>
                    <a:gd name="T42" fmla="*/ 97 w 406"/>
                    <a:gd name="T43" fmla="*/ 176 h 277"/>
                    <a:gd name="T44" fmla="*/ 119 w 406"/>
                    <a:gd name="T45" fmla="*/ 169 h 277"/>
                    <a:gd name="T46" fmla="*/ 128 w 406"/>
                    <a:gd name="T47" fmla="*/ 182 h 277"/>
                    <a:gd name="T48" fmla="*/ 130 w 406"/>
                    <a:gd name="T49" fmla="*/ 218 h 277"/>
                    <a:gd name="T50" fmla="*/ 134 w 406"/>
                    <a:gd name="T51" fmla="*/ 231 h 277"/>
                    <a:gd name="T52" fmla="*/ 146 w 406"/>
                    <a:gd name="T53" fmla="*/ 252 h 277"/>
                    <a:gd name="T54" fmla="*/ 161 w 406"/>
                    <a:gd name="T55" fmla="*/ 264 h 277"/>
                    <a:gd name="T56" fmla="*/ 181 w 406"/>
                    <a:gd name="T57" fmla="*/ 272 h 277"/>
                    <a:gd name="T58" fmla="*/ 221 w 406"/>
                    <a:gd name="T59" fmla="*/ 277 h 277"/>
                    <a:gd name="T60" fmla="*/ 250 w 406"/>
                    <a:gd name="T61" fmla="*/ 273 h 277"/>
                    <a:gd name="T62" fmla="*/ 279 w 406"/>
                    <a:gd name="T63" fmla="*/ 264 h 277"/>
                    <a:gd name="T64" fmla="*/ 298 w 406"/>
                    <a:gd name="T65" fmla="*/ 254 h 277"/>
                    <a:gd name="T66" fmla="*/ 324 w 406"/>
                    <a:gd name="T67" fmla="*/ 235 h 277"/>
                    <a:gd name="T68" fmla="*/ 333 w 406"/>
                    <a:gd name="T69" fmla="*/ 226 h 277"/>
                    <a:gd name="T70" fmla="*/ 342 w 406"/>
                    <a:gd name="T71" fmla="*/ 217 h 277"/>
                    <a:gd name="T72" fmla="*/ 365 w 406"/>
                    <a:gd name="T73" fmla="*/ 187 h 277"/>
                    <a:gd name="T74" fmla="*/ 388 w 406"/>
                    <a:gd name="T75" fmla="*/ 154 h 277"/>
                    <a:gd name="T76" fmla="*/ 395 w 406"/>
                    <a:gd name="T77" fmla="*/ 142 h 277"/>
                    <a:gd name="T78" fmla="*/ 403 w 406"/>
                    <a:gd name="T79" fmla="*/ 116 h 277"/>
                    <a:gd name="T80" fmla="*/ 406 w 406"/>
                    <a:gd name="T81" fmla="*/ 98 h 277"/>
                    <a:gd name="T82" fmla="*/ 406 w 406"/>
                    <a:gd name="T83" fmla="*/ 89 h 277"/>
                    <a:gd name="T84" fmla="*/ 400 w 406"/>
                    <a:gd name="T85" fmla="*/ 57 h 277"/>
                    <a:gd name="T86" fmla="*/ 384 w 406"/>
                    <a:gd name="T87" fmla="*/ 31 h 2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6"/>
                    <a:gd name="T133" fmla="*/ 0 h 277"/>
                    <a:gd name="T134" fmla="*/ 406 w 406"/>
                    <a:gd name="T135" fmla="*/ 277 h 2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6" h="277">
                      <a:moveTo>
                        <a:pt x="368" y="17"/>
                      </a:moveTo>
                      <a:lnTo>
                        <a:pt x="364" y="15"/>
                      </a:lnTo>
                      <a:lnTo>
                        <a:pt x="360" y="13"/>
                      </a:lnTo>
                      <a:lnTo>
                        <a:pt x="356" y="11"/>
                      </a:lnTo>
                      <a:lnTo>
                        <a:pt x="352" y="10"/>
                      </a:lnTo>
                      <a:lnTo>
                        <a:pt x="319" y="4"/>
                      </a:lnTo>
                      <a:lnTo>
                        <a:pt x="286" y="0"/>
                      </a:lnTo>
                      <a:lnTo>
                        <a:pt x="270" y="2"/>
                      </a:lnTo>
                      <a:lnTo>
                        <a:pt x="256" y="4"/>
                      </a:lnTo>
                      <a:lnTo>
                        <a:pt x="242" y="9"/>
                      </a:lnTo>
                      <a:lnTo>
                        <a:pt x="228" y="15"/>
                      </a:lnTo>
                      <a:lnTo>
                        <a:pt x="215" y="22"/>
                      </a:lnTo>
                      <a:lnTo>
                        <a:pt x="204" y="31"/>
                      </a:lnTo>
                      <a:lnTo>
                        <a:pt x="198" y="35"/>
                      </a:lnTo>
                      <a:lnTo>
                        <a:pt x="193" y="40"/>
                      </a:lnTo>
                      <a:lnTo>
                        <a:pt x="182" y="51"/>
                      </a:lnTo>
                      <a:lnTo>
                        <a:pt x="165" y="73"/>
                      </a:lnTo>
                      <a:lnTo>
                        <a:pt x="147" y="96"/>
                      </a:lnTo>
                      <a:lnTo>
                        <a:pt x="140" y="106"/>
                      </a:lnTo>
                      <a:lnTo>
                        <a:pt x="136" y="116"/>
                      </a:lnTo>
                      <a:lnTo>
                        <a:pt x="130" y="118"/>
                      </a:lnTo>
                      <a:lnTo>
                        <a:pt x="125" y="120"/>
                      </a:lnTo>
                      <a:lnTo>
                        <a:pt x="123" y="121"/>
                      </a:lnTo>
                      <a:lnTo>
                        <a:pt x="121" y="121"/>
                      </a:lnTo>
                      <a:lnTo>
                        <a:pt x="111" y="124"/>
                      </a:lnTo>
                      <a:lnTo>
                        <a:pt x="102" y="126"/>
                      </a:lnTo>
                      <a:lnTo>
                        <a:pt x="97" y="127"/>
                      </a:lnTo>
                      <a:lnTo>
                        <a:pt x="95" y="127"/>
                      </a:lnTo>
                      <a:lnTo>
                        <a:pt x="92" y="128"/>
                      </a:lnTo>
                      <a:lnTo>
                        <a:pt x="82" y="128"/>
                      </a:lnTo>
                      <a:lnTo>
                        <a:pt x="73" y="128"/>
                      </a:lnTo>
                      <a:lnTo>
                        <a:pt x="70" y="128"/>
                      </a:lnTo>
                      <a:lnTo>
                        <a:pt x="67" y="128"/>
                      </a:lnTo>
                      <a:lnTo>
                        <a:pt x="62" y="128"/>
                      </a:lnTo>
                      <a:lnTo>
                        <a:pt x="53" y="128"/>
                      </a:lnTo>
                      <a:lnTo>
                        <a:pt x="46" y="127"/>
                      </a:lnTo>
                      <a:lnTo>
                        <a:pt x="39" y="127"/>
                      </a:lnTo>
                      <a:lnTo>
                        <a:pt x="32" y="128"/>
                      </a:lnTo>
                      <a:lnTo>
                        <a:pt x="26" y="129"/>
                      </a:lnTo>
                      <a:lnTo>
                        <a:pt x="18" y="132"/>
                      </a:lnTo>
                      <a:lnTo>
                        <a:pt x="12" y="135"/>
                      </a:lnTo>
                      <a:lnTo>
                        <a:pt x="7" y="139"/>
                      </a:lnTo>
                      <a:lnTo>
                        <a:pt x="4" y="143"/>
                      </a:lnTo>
                      <a:lnTo>
                        <a:pt x="1" y="148"/>
                      </a:lnTo>
                      <a:lnTo>
                        <a:pt x="0" y="151"/>
                      </a:lnTo>
                      <a:lnTo>
                        <a:pt x="0" y="155"/>
                      </a:lnTo>
                      <a:lnTo>
                        <a:pt x="1" y="161"/>
                      </a:lnTo>
                      <a:lnTo>
                        <a:pt x="3" y="169"/>
                      </a:lnTo>
                      <a:lnTo>
                        <a:pt x="4" y="172"/>
                      </a:lnTo>
                      <a:lnTo>
                        <a:pt x="5" y="175"/>
                      </a:lnTo>
                      <a:lnTo>
                        <a:pt x="8" y="176"/>
                      </a:lnTo>
                      <a:lnTo>
                        <a:pt x="11" y="178"/>
                      </a:lnTo>
                      <a:lnTo>
                        <a:pt x="23" y="182"/>
                      </a:lnTo>
                      <a:lnTo>
                        <a:pt x="35" y="183"/>
                      </a:lnTo>
                      <a:lnTo>
                        <a:pt x="39" y="183"/>
                      </a:lnTo>
                      <a:lnTo>
                        <a:pt x="40" y="183"/>
                      </a:lnTo>
                      <a:lnTo>
                        <a:pt x="41" y="183"/>
                      </a:lnTo>
                      <a:lnTo>
                        <a:pt x="47" y="184"/>
                      </a:lnTo>
                      <a:lnTo>
                        <a:pt x="60" y="184"/>
                      </a:lnTo>
                      <a:lnTo>
                        <a:pt x="72" y="183"/>
                      </a:lnTo>
                      <a:lnTo>
                        <a:pt x="85" y="181"/>
                      </a:lnTo>
                      <a:lnTo>
                        <a:pt x="90" y="178"/>
                      </a:lnTo>
                      <a:lnTo>
                        <a:pt x="97" y="176"/>
                      </a:lnTo>
                      <a:lnTo>
                        <a:pt x="109" y="172"/>
                      </a:lnTo>
                      <a:lnTo>
                        <a:pt x="115" y="169"/>
                      </a:lnTo>
                      <a:lnTo>
                        <a:pt x="119" y="169"/>
                      </a:lnTo>
                      <a:lnTo>
                        <a:pt x="129" y="170"/>
                      </a:lnTo>
                      <a:lnTo>
                        <a:pt x="128" y="176"/>
                      </a:lnTo>
                      <a:lnTo>
                        <a:pt x="128" y="182"/>
                      </a:lnTo>
                      <a:lnTo>
                        <a:pt x="128" y="193"/>
                      </a:lnTo>
                      <a:lnTo>
                        <a:pt x="129" y="205"/>
                      </a:lnTo>
                      <a:lnTo>
                        <a:pt x="130" y="218"/>
                      </a:lnTo>
                      <a:lnTo>
                        <a:pt x="130" y="222"/>
                      </a:lnTo>
                      <a:lnTo>
                        <a:pt x="132" y="227"/>
                      </a:lnTo>
                      <a:lnTo>
                        <a:pt x="134" y="231"/>
                      </a:lnTo>
                      <a:lnTo>
                        <a:pt x="136" y="237"/>
                      </a:lnTo>
                      <a:lnTo>
                        <a:pt x="140" y="245"/>
                      </a:lnTo>
                      <a:lnTo>
                        <a:pt x="146" y="252"/>
                      </a:lnTo>
                      <a:lnTo>
                        <a:pt x="153" y="259"/>
                      </a:lnTo>
                      <a:lnTo>
                        <a:pt x="157" y="261"/>
                      </a:lnTo>
                      <a:lnTo>
                        <a:pt x="161" y="264"/>
                      </a:lnTo>
                      <a:lnTo>
                        <a:pt x="165" y="266"/>
                      </a:lnTo>
                      <a:lnTo>
                        <a:pt x="170" y="268"/>
                      </a:lnTo>
                      <a:lnTo>
                        <a:pt x="181" y="272"/>
                      </a:lnTo>
                      <a:lnTo>
                        <a:pt x="194" y="274"/>
                      </a:lnTo>
                      <a:lnTo>
                        <a:pt x="208" y="276"/>
                      </a:lnTo>
                      <a:lnTo>
                        <a:pt x="221" y="277"/>
                      </a:lnTo>
                      <a:lnTo>
                        <a:pt x="235" y="276"/>
                      </a:lnTo>
                      <a:lnTo>
                        <a:pt x="243" y="275"/>
                      </a:lnTo>
                      <a:lnTo>
                        <a:pt x="250" y="273"/>
                      </a:lnTo>
                      <a:lnTo>
                        <a:pt x="257" y="272"/>
                      </a:lnTo>
                      <a:lnTo>
                        <a:pt x="265" y="270"/>
                      </a:lnTo>
                      <a:lnTo>
                        <a:pt x="279" y="264"/>
                      </a:lnTo>
                      <a:lnTo>
                        <a:pt x="293" y="258"/>
                      </a:lnTo>
                      <a:lnTo>
                        <a:pt x="296" y="256"/>
                      </a:lnTo>
                      <a:lnTo>
                        <a:pt x="298" y="254"/>
                      </a:lnTo>
                      <a:lnTo>
                        <a:pt x="304" y="251"/>
                      </a:lnTo>
                      <a:lnTo>
                        <a:pt x="314" y="243"/>
                      </a:lnTo>
                      <a:lnTo>
                        <a:pt x="324" y="235"/>
                      </a:lnTo>
                      <a:lnTo>
                        <a:pt x="326" y="232"/>
                      </a:lnTo>
                      <a:lnTo>
                        <a:pt x="328" y="231"/>
                      </a:lnTo>
                      <a:lnTo>
                        <a:pt x="333" y="226"/>
                      </a:lnTo>
                      <a:lnTo>
                        <a:pt x="338" y="221"/>
                      </a:lnTo>
                      <a:lnTo>
                        <a:pt x="340" y="219"/>
                      </a:lnTo>
                      <a:lnTo>
                        <a:pt x="342" y="217"/>
                      </a:lnTo>
                      <a:lnTo>
                        <a:pt x="350" y="207"/>
                      </a:lnTo>
                      <a:lnTo>
                        <a:pt x="358" y="197"/>
                      </a:lnTo>
                      <a:lnTo>
                        <a:pt x="365" y="187"/>
                      </a:lnTo>
                      <a:lnTo>
                        <a:pt x="375" y="171"/>
                      </a:lnTo>
                      <a:lnTo>
                        <a:pt x="385" y="158"/>
                      </a:lnTo>
                      <a:lnTo>
                        <a:pt x="388" y="154"/>
                      </a:lnTo>
                      <a:lnTo>
                        <a:pt x="389" y="152"/>
                      </a:lnTo>
                      <a:lnTo>
                        <a:pt x="390" y="150"/>
                      </a:lnTo>
                      <a:lnTo>
                        <a:pt x="395" y="142"/>
                      </a:lnTo>
                      <a:lnTo>
                        <a:pt x="398" y="134"/>
                      </a:lnTo>
                      <a:lnTo>
                        <a:pt x="402" y="126"/>
                      </a:lnTo>
                      <a:lnTo>
                        <a:pt x="403" y="116"/>
                      </a:lnTo>
                      <a:lnTo>
                        <a:pt x="405" y="107"/>
                      </a:lnTo>
                      <a:lnTo>
                        <a:pt x="405" y="103"/>
                      </a:lnTo>
                      <a:lnTo>
                        <a:pt x="406" y="98"/>
                      </a:lnTo>
                      <a:lnTo>
                        <a:pt x="406" y="93"/>
                      </a:lnTo>
                      <a:lnTo>
                        <a:pt x="406" y="91"/>
                      </a:lnTo>
                      <a:lnTo>
                        <a:pt x="406" y="89"/>
                      </a:lnTo>
                      <a:lnTo>
                        <a:pt x="405" y="77"/>
                      </a:lnTo>
                      <a:lnTo>
                        <a:pt x="403" y="67"/>
                      </a:lnTo>
                      <a:lnTo>
                        <a:pt x="400" y="57"/>
                      </a:lnTo>
                      <a:lnTo>
                        <a:pt x="396" y="48"/>
                      </a:lnTo>
                      <a:lnTo>
                        <a:pt x="390" y="39"/>
                      </a:lnTo>
                      <a:lnTo>
                        <a:pt x="384" y="31"/>
                      </a:lnTo>
                      <a:lnTo>
                        <a:pt x="376" y="24"/>
                      </a:lnTo>
                      <a:lnTo>
                        <a:pt x="368" y="1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02" name="Freeform 33"/>
                <p:cNvSpPr>
                  <a:spLocks noChangeAspect="1"/>
                </p:cNvSpPr>
                <p:nvPr/>
              </p:nvSpPr>
              <p:spPr bwMode="auto">
                <a:xfrm>
                  <a:off x="3450" y="2729"/>
                  <a:ext cx="368" cy="512"/>
                </a:xfrm>
                <a:custGeom>
                  <a:avLst/>
                  <a:gdLst>
                    <a:gd name="T0" fmla="*/ 188 w 368"/>
                    <a:gd name="T1" fmla="*/ 19 h 512"/>
                    <a:gd name="T2" fmla="*/ 161 w 368"/>
                    <a:gd name="T3" fmla="*/ 38 h 512"/>
                    <a:gd name="T4" fmla="*/ 96 w 368"/>
                    <a:gd name="T5" fmla="*/ 104 h 512"/>
                    <a:gd name="T6" fmla="*/ 63 w 368"/>
                    <a:gd name="T7" fmla="*/ 150 h 512"/>
                    <a:gd name="T8" fmla="*/ 43 w 368"/>
                    <a:gd name="T9" fmla="*/ 189 h 512"/>
                    <a:gd name="T10" fmla="*/ 39 w 368"/>
                    <a:gd name="T11" fmla="*/ 203 h 512"/>
                    <a:gd name="T12" fmla="*/ 16 w 368"/>
                    <a:gd name="T13" fmla="*/ 271 h 512"/>
                    <a:gd name="T14" fmla="*/ 14 w 368"/>
                    <a:gd name="T15" fmla="*/ 282 h 512"/>
                    <a:gd name="T16" fmla="*/ 2 w 368"/>
                    <a:gd name="T17" fmla="*/ 337 h 512"/>
                    <a:gd name="T18" fmla="*/ 0 w 368"/>
                    <a:gd name="T19" fmla="*/ 398 h 512"/>
                    <a:gd name="T20" fmla="*/ 3 w 368"/>
                    <a:gd name="T21" fmla="*/ 418 h 512"/>
                    <a:gd name="T22" fmla="*/ 16 w 368"/>
                    <a:gd name="T23" fmla="*/ 456 h 512"/>
                    <a:gd name="T24" fmla="*/ 31 w 368"/>
                    <a:gd name="T25" fmla="*/ 477 h 512"/>
                    <a:gd name="T26" fmla="*/ 51 w 368"/>
                    <a:gd name="T27" fmla="*/ 497 h 512"/>
                    <a:gd name="T28" fmla="*/ 83 w 368"/>
                    <a:gd name="T29" fmla="*/ 509 h 512"/>
                    <a:gd name="T30" fmla="*/ 117 w 368"/>
                    <a:gd name="T31" fmla="*/ 512 h 512"/>
                    <a:gd name="T32" fmla="*/ 146 w 368"/>
                    <a:gd name="T33" fmla="*/ 507 h 512"/>
                    <a:gd name="T34" fmla="*/ 154 w 368"/>
                    <a:gd name="T35" fmla="*/ 504 h 512"/>
                    <a:gd name="T36" fmla="*/ 167 w 368"/>
                    <a:gd name="T37" fmla="*/ 498 h 512"/>
                    <a:gd name="T38" fmla="*/ 178 w 368"/>
                    <a:gd name="T39" fmla="*/ 491 h 512"/>
                    <a:gd name="T40" fmla="*/ 183 w 368"/>
                    <a:gd name="T41" fmla="*/ 488 h 512"/>
                    <a:gd name="T42" fmla="*/ 197 w 368"/>
                    <a:gd name="T43" fmla="*/ 475 h 512"/>
                    <a:gd name="T44" fmla="*/ 206 w 368"/>
                    <a:gd name="T45" fmla="*/ 464 h 512"/>
                    <a:gd name="T46" fmla="*/ 209 w 368"/>
                    <a:gd name="T47" fmla="*/ 461 h 512"/>
                    <a:gd name="T48" fmla="*/ 211 w 368"/>
                    <a:gd name="T49" fmla="*/ 456 h 512"/>
                    <a:gd name="T50" fmla="*/ 218 w 368"/>
                    <a:gd name="T51" fmla="*/ 445 h 512"/>
                    <a:gd name="T52" fmla="*/ 227 w 368"/>
                    <a:gd name="T53" fmla="*/ 423 h 512"/>
                    <a:gd name="T54" fmla="*/ 231 w 368"/>
                    <a:gd name="T55" fmla="*/ 406 h 512"/>
                    <a:gd name="T56" fmla="*/ 230 w 368"/>
                    <a:gd name="T57" fmla="*/ 379 h 512"/>
                    <a:gd name="T58" fmla="*/ 227 w 368"/>
                    <a:gd name="T59" fmla="*/ 359 h 512"/>
                    <a:gd name="T60" fmla="*/ 220 w 368"/>
                    <a:gd name="T61" fmla="*/ 342 h 512"/>
                    <a:gd name="T62" fmla="*/ 216 w 368"/>
                    <a:gd name="T63" fmla="*/ 319 h 512"/>
                    <a:gd name="T64" fmla="*/ 218 w 368"/>
                    <a:gd name="T65" fmla="*/ 297 h 512"/>
                    <a:gd name="T66" fmla="*/ 229 w 368"/>
                    <a:gd name="T67" fmla="*/ 270 h 512"/>
                    <a:gd name="T68" fmla="*/ 251 w 368"/>
                    <a:gd name="T69" fmla="*/ 248 h 512"/>
                    <a:gd name="T70" fmla="*/ 278 w 368"/>
                    <a:gd name="T71" fmla="*/ 233 h 512"/>
                    <a:gd name="T72" fmla="*/ 301 w 368"/>
                    <a:gd name="T73" fmla="*/ 216 h 512"/>
                    <a:gd name="T74" fmla="*/ 315 w 368"/>
                    <a:gd name="T75" fmla="*/ 203 h 512"/>
                    <a:gd name="T76" fmla="*/ 325 w 368"/>
                    <a:gd name="T77" fmla="*/ 192 h 512"/>
                    <a:gd name="T78" fmla="*/ 334 w 368"/>
                    <a:gd name="T79" fmla="*/ 182 h 512"/>
                    <a:gd name="T80" fmla="*/ 345 w 368"/>
                    <a:gd name="T81" fmla="*/ 166 h 512"/>
                    <a:gd name="T82" fmla="*/ 354 w 368"/>
                    <a:gd name="T83" fmla="*/ 148 h 512"/>
                    <a:gd name="T84" fmla="*/ 366 w 368"/>
                    <a:gd name="T85" fmla="*/ 119 h 512"/>
                    <a:gd name="T86" fmla="*/ 368 w 368"/>
                    <a:gd name="T87" fmla="*/ 88 h 512"/>
                    <a:gd name="T88" fmla="*/ 362 w 368"/>
                    <a:gd name="T89" fmla="*/ 60 h 512"/>
                    <a:gd name="T90" fmla="*/ 350 w 368"/>
                    <a:gd name="T91" fmla="*/ 35 h 512"/>
                    <a:gd name="T92" fmla="*/ 337 w 368"/>
                    <a:gd name="T93" fmla="*/ 21 h 512"/>
                    <a:gd name="T94" fmla="*/ 322 w 368"/>
                    <a:gd name="T95" fmla="*/ 11 h 512"/>
                    <a:gd name="T96" fmla="*/ 300 w 368"/>
                    <a:gd name="T97" fmla="*/ 5 h 512"/>
                    <a:gd name="T98" fmla="*/ 273 w 368"/>
                    <a:gd name="T99" fmla="*/ 1 h 512"/>
                    <a:gd name="T100" fmla="*/ 236 w 368"/>
                    <a:gd name="T101" fmla="*/ 2 h 5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8"/>
                    <a:gd name="T154" fmla="*/ 0 h 512"/>
                    <a:gd name="T155" fmla="*/ 368 w 368"/>
                    <a:gd name="T156" fmla="*/ 512 h 5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8" h="512">
                      <a:moveTo>
                        <a:pt x="208" y="11"/>
                      </a:moveTo>
                      <a:lnTo>
                        <a:pt x="194" y="16"/>
                      </a:lnTo>
                      <a:lnTo>
                        <a:pt x="188" y="19"/>
                      </a:lnTo>
                      <a:lnTo>
                        <a:pt x="183" y="22"/>
                      </a:lnTo>
                      <a:lnTo>
                        <a:pt x="171" y="30"/>
                      </a:lnTo>
                      <a:lnTo>
                        <a:pt x="161" y="38"/>
                      </a:lnTo>
                      <a:lnTo>
                        <a:pt x="133" y="64"/>
                      </a:lnTo>
                      <a:lnTo>
                        <a:pt x="108" y="91"/>
                      </a:lnTo>
                      <a:lnTo>
                        <a:pt x="96" y="104"/>
                      </a:lnTo>
                      <a:lnTo>
                        <a:pt x="85" y="119"/>
                      </a:lnTo>
                      <a:lnTo>
                        <a:pt x="74" y="134"/>
                      </a:lnTo>
                      <a:lnTo>
                        <a:pt x="63" y="150"/>
                      </a:lnTo>
                      <a:lnTo>
                        <a:pt x="55" y="168"/>
                      </a:lnTo>
                      <a:lnTo>
                        <a:pt x="47" y="184"/>
                      </a:lnTo>
                      <a:lnTo>
                        <a:pt x="43" y="189"/>
                      </a:lnTo>
                      <a:lnTo>
                        <a:pt x="40" y="194"/>
                      </a:lnTo>
                      <a:lnTo>
                        <a:pt x="39" y="200"/>
                      </a:lnTo>
                      <a:lnTo>
                        <a:pt x="39" y="203"/>
                      </a:lnTo>
                      <a:lnTo>
                        <a:pt x="36" y="209"/>
                      </a:lnTo>
                      <a:lnTo>
                        <a:pt x="26" y="239"/>
                      </a:lnTo>
                      <a:lnTo>
                        <a:pt x="16" y="271"/>
                      </a:lnTo>
                      <a:lnTo>
                        <a:pt x="15" y="274"/>
                      </a:lnTo>
                      <a:lnTo>
                        <a:pt x="15" y="279"/>
                      </a:lnTo>
                      <a:lnTo>
                        <a:pt x="14" y="282"/>
                      </a:lnTo>
                      <a:lnTo>
                        <a:pt x="12" y="287"/>
                      </a:lnTo>
                      <a:lnTo>
                        <a:pt x="7" y="312"/>
                      </a:lnTo>
                      <a:lnTo>
                        <a:pt x="2" y="337"/>
                      </a:lnTo>
                      <a:lnTo>
                        <a:pt x="0" y="364"/>
                      </a:lnTo>
                      <a:lnTo>
                        <a:pt x="0" y="391"/>
                      </a:lnTo>
                      <a:lnTo>
                        <a:pt x="0" y="398"/>
                      </a:lnTo>
                      <a:lnTo>
                        <a:pt x="1" y="404"/>
                      </a:lnTo>
                      <a:lnTo>
                        <a:pt x="1" y="411"/>
                      </a:lnTo>
                      <a:lnTo>
                        <a:pt x="3" y="418"/>
                      </a:lnTo>
                      <a:lnTo>
                        <a:pt x="7" y="431"/>
                      </a:lnTo>
                      <a:lnTo>
                        <a:pt x="11" y="443"/>
                      </a:lnTo>
                      <a:lnTo>
                        <a:pt x="16" y="456"/>
                      </a:lnTo>
                      <a:lnTo>
                        <a:pt x="20" y="461"/>
                      </a:lnTo>
                      <a:lnTo>
                        <a:pt x="23" y="467"/>
                      </a:lnTo>
                      <a:lnTo>
                        <a:pt x="31" y="477"/>
                      </a:lnTo>
                      <a:lnTo>
                        <a:pt x="41" y="489"/>
                      </a:lnTo>
                      <a:lnTo>
                        <a:pt x="46" y="492"/>
                      </a:lnTo>
                      <a:lnTo>
                        <a:pt x="51" y="497"/>
                      </a:lnTo>
                      <a:lnTo>
                        <a:pt x="62" y="501"/>
                      </a:lnTo>
                      <a:lnTo>
                        <a:pt x="72" y="505"/>
                      </a:lnTo>
                      <a:lnTo>
                        <a:pt x="83" y="509"/>
                      </a:lnTo>
                      <a:lnTo>
                        <a:pt x="94" y="511"/>
                      </a:lnTo>
                      <a:lnTo>
                        <a:pt x="105" y="512"/>
                      </a:lnTo>
                      <a:lnTo>
                        <a:pt x="117" y="512"/>
                      </a:lnTo>
                      <a:lnTo>
                        <a:pt x="128" y="511"/>
                      </a:lnTo>
                      <a:lnTo>
                        <a:pt x="140" y="509"/>
                      </a:lnTo>
                      <a:lnTo>
                        <a:pt x="146" y="507"/>
                      </a:lnTo>
                      <a:lnTo>
                        <a:pt x="149" y="505"/>
                      </a:lnTo>
                      <a:lnTo>
                        <a:pt x="152" y="505"/>
                      </a:lnTo>
                      <a:lnTo>
                        <a:pt x="154" y="504"/>
                      </a:lnTo>
                      <a:lnTo>
                        <a:pt x="157" y="503"/>
                      </a:lnTo>
                      <a:lnTo>
                        <a:pt x="162" y="500"/>
                      </a:lnTo>
                      <a:lnTo>
                        <a:pt x="167" y="498"/>
                      </a:lnTo>
                      <a:lnTo>
                        <a:pt x="173" y="495"/>
                      </a:lnTo>
                      <a:lnTo>
                        <a:pt x="178" y="491"/>
                      </a:lnTo>
                      <a:lnTo>
                        <a:pt x="179" y="490"/>
                      </a:lnTo>
                      <a:lnTo>
                        <a:pt x="180" y="490"/>
                      </a:lnTo>
                      <a:lnTo>
                        <a:pt x="183" y="488"/>
                      </a:lnTo>
                      <a:lnTo>
                        <a:pt x="187" y="484"/>
                      </a:lnTo>
                      <a:lnTo>
                        <a:pt x="193" y="479"/>
                      </a:lnTo>
                      <a:lnTo>
                        <a:pt x="197" y="475"/>
                      </a:lnTo>
                      <a:lnTo>
                        <a:pt x="201" y="470"/>
                      </a:lnTo>
                      <a:lnTo>
                        <a:pt x="205" y="466"/>
                      </a:lnTo>
                      <a:lnTo>
                        <a:pt x="206" y="464"/>
                      </a:lnTo>
                      <a:lnTo>
                        <a:pt x="206" y="463"/>
                      </a:lnTo>
                      <a:lnTo>
                        <a:pt x="207" y="463"/>
                      </a:lnTo>
                      <a:lnTo>
                        <a:pt x="209" y="461"/>
                      </a:lnTo>
                      <a:lnTo>
                        <a:pt x="210" y="458"/>
                      </a:lnTo>
                      <a:lnTo>
                        <a:pt x="211" y="457"/>
                      </a:lnTo>
                      <a:lnTo>
                        <a:pt x="211" y="456"/>
                      </a:lnTo>
                      <a:lnTo>
                        <a:pt x="212" y="456"/>
                      </a:lnTo>
                      <a:lnTo>
                        <a:pt x="215" y="451"/>
                      </a:lnTo>
                      <a:lnTo>
                        <a:pt x="218" y="445"/>
                      </a:lnTo>
                      <a:lnTo>
                        <a:pt x="221" y="441"/>
                      </a:lnTo>
                      <a:lnTo>
                        <a:pt x="225" y="429"/>
                      </a:lnTo>
                      <a:lnTo>
                        <a:pt x="227" y="423"/>
                      </a:lnTo>
                      <a:lnTo>
                        <a:pt x="229" y="418"/>
                      </a:lnTo>
                      <a:lnTo>
                        <a:pt x="229" y="411"/>
                      </a:lnTo>
                      <a:lnTo>
                        <a:pt x="231" y="406"/>
                      </a:lnTo>
                      <a:lnTo>
                        <a:pt x="231" y="399"/>
                      </a:lnTo>
                      <a:lnTo>
                        <a:pt x="231" y="392"/>
                      </a:lnTo>
                      <a:lnTo>
                        <a:pt x="230" y="379"/>
                      </a:lnTo>
                      <a:lnTo>
                        <a:pt x="229" y="372"/>
                      </a:lnTo>
                      <a:lnTo>
                        <a:pt x="229" y="365"/>
                      </a:lnTo>
                      <a:lnTo>
                        <a:pt x="227" y="359"/>
                      </a:lnTo>
                      <a:lnTo>
                        <a:pt x="224" y="353"/>
                      </a:lnTo>
                      <a:lnTo>
                        <a:pt x="222" y="348"/>
                      </a:lnTo>
                      <a:lnTo>
                        <a:pt x="220" y="342"/>
                      </a:lnTo>
                      <a:lnTo>
                        <a:pt x="218" y="330"/>
                      </a:lnTo>
                      <a:lnTo>
                        <a:pt x="217" y="325"/>
                      </a:lnTo>
                      <a:lnTo>
                        <a:pt x="216" y="319"/>
                      </a:lnTo>
                      <a:lnTo>
                        <a:pt x="216" y="313"/>
                      </a:lnTo>
                      <a:lnTo>
                        <a:pt x="217" y="308"/>
                      </a:lnTo>
                      <a:lnTo>
                        <a:pt x="218" y="297"/>
                      </a:lnTo>
                      <a:lnTo>
                        <a:pt x="221" y="288"/>
                      </a:lnTo>
                      <a:lnTo>
                        <a:pt x="224" y="278"/>
                      </a:lnTo>
                      <a:lnTo>
                        <a:pt x="229" y="270"/>
                      </a:lnTo>
                      <a:lnTo>
                        <a:pt x="236" y="262"/>
                      </a:lnTo>
                      <a:lnTo>
                        <a:pt x="243" y="255"/>
                      </a:lnTo>
                      <a:lnTo>
                        <a:pt x="251" y="248"/>
                      </a:lnTo>
                      <a:lnTo>
                        <a:pt x="262" y="243"/>
                      </a:lnTo>
                      <a:lnTo>
                        <a:pt x="270" y="238"/>
                      </a:lnTo>
                      <a:lnTo>
                        <a:pt x="278" y="233"/>
                      </a:lnTo>
                      <a:lnTo>
                        <a:pt x="286" y="227"/>
                      </a:lnTo>
                      <a:lnTo>
                        <a:pt x="294" y="222"/>
                      </a:lnTo>
                      <a:lnTo>
                        <a:pt x="301" y="216"/>
                      </a:lnTo>
                      <a:lnTo>
                        <a:pt x="309" y="210"/>
                      </a:lnTo>
                      <a:lnTo>
                        <a:pt x="312" y="206"/>
                      </a:lnTo>
                      <a:lnTo>
                        <a:pt x="315" y="203"/>
                      </a:lnTo>
                      <a:lnTo>
                        <a:pt x="319" y="199"/>
                      </a:lnTo>
                      <a:lnTo>
                        <a:pt x="322" y="196"/>
                      </a:lnTo>
                      <a:lnTo>
                        <a:pt x="325" y="192"/>
                      </a:lnTo>
                      <a:lnTo>
                        <a:pt x="328" y="189"/>
                      </a:lnTo>
                      <a:lnTo>
                        <a:pt x="331" y="185"/>
                      </a:lnTo>
                      <a:lnTo>
                        <a:pt x="334" y="182"/>
                      </a:lnTo>
                      <a:lnTo>
                        <a:pt x="336" y="177"/>
                      </a:lnTo>
                      <a:lnTo>
                        <a:pt x="340" y="174"/>
                      </a:lnTo>
                      <a:lnTo>
                        <a:pt x="345" y="166"/>
                      </a:lnTo>
                      <a:lnTo>
                        <a:pt x="347" y="161"/>
                      </a:lnTo>
                      <a:lnTo>
                        <a:pt x="349" y="157"/>
                      </a:lnTo>
                      <a:lnTo>
                        <a:pt x="354" y="148"/>
                      </a:lnTo>
                      <a:lnTo>
                        <a:pt x="358" y="140"/>
                      </a:lnTo>
                      <a:lnTo>
                        <a:pt x="362" y="131"/>
                      </a:lnTo>
                      <a:lnTo>
                        <a:pt x="366" y="119"/>
                      </a:lnTo>
                      <a:lnTo>
                        <a:pt x="368" y="107"/>
                      </a:lnTo>
                      <a:lnTo>
                        <a:pt x="368" y="97"/>
                      </a:lnTo>
                      <a:lnTo>
                        <a:pt x="368" y="88"/>
                      </a:lnTo>
                      <a:lnTo>
                        <a:pt x="367" y="78"/>
                      </a:lnTo>
                      <a:lnTo>
                        <a:pt x="365" y="70"/>
                      </a:lnTo>
                      <a:lnTo>
                        <a:pt x="362" y="60"/>
                      </a:lnTo>
                      <a:lnTo>
                        <a:pt x="359" y="51"/>
                      </a:lnTo>
                      <a:lnTo>
                        <a:pt x="354" y="43"/>
                      </a:lnTo>
                      <a:lnTo>
                        <a:pt x="350" y="35"/>
                      </a:lnTo>
                      <a:lnTo>
                        <a:pt x="346" y="29"/>
                      </a:lnTo>
                      <a:lnTo>
                        <a:pt x="341" y="25"/>
                      </a:lnTo>
                      <a:lnTo>
                        <a:pt x="337" y="21"/>
                      </a:lnTo>
                      <a:lnTo>
                        <a:pt x="333" y="17"/>
                      </a:lnTo>
                      <a:lnTo>
                        <a:pt x="327" y="14"/>
                      </a:lnTo>
                      <a:lnTo>
                        <a:pt x="322" y="11"/>
                      </a:lnTo>
                      <a:lnTo>
                        <a:pt x="316" y="9"/>
                      </a:lnTo>
                      <a:lnTo>
                        <a:pt x="310" y="7"/>
                      </a:lnTo>
                      <a:lnTo>
                        <a:pt x="300" y="5"/>
                      </a:lnTo>
                      <a:lnTo>
                        <a:pt x="292" y="3"/>
                      </a:lnTo>
                      <a:lnTo>
                        <a:pt x="282" y="2"/>
                      </a:lnTo>
                      <a:lnTo>
                        <a:pt x="273" y="1"/>
                      </a:lnTo>
                      <a:lnTo>
                        <a:pt x="254" y="0"/>
                      </a:lnTo>
                      <a:lnTo>
                        <a:pt x="244" y="1"/>
                      </a:lnTo>
                      <a:lnTo>
                        <a:pt x="236" y="2"/>
                      </a:lnTo>
                      <a:lnTo>
                        <a:pt x="222" y="6"/>
                      </a:lnTo>
                      <a:lnTo>
                        <a:pt x="208" y="1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03" name="Freeform 34"/>
                <p:cNvSpPr>
                  <a:spLocks noChangeAspect="1"/>
                </p:cNvSpPr>
                <p:nvPr/>
              </p:nvSpPr>
              <p:spPr bwMode="auto">
                <a:xfrm>
                  <a:off x="3743" y="2767"/>
                  <a:ext cx="544" cy="306"/>
                </a:xfrm>
                <a:custGeom>
                  <a:avLst/>
                  <a:gdLst>
                    <a:gd name="T0" fmla="*/ 41 w 544"/>
                    <a:gd name="T1" fmla="*/ 158 h 306"/>
                    <a:gd name="T2" fmla="*/ 58 w 544"/>
                    <a:gd name="T3" fmla="*/ 184 h 306"/>
                    <a:gd name="T4" fmla="*/ 96 w 544"/>
                    <a:gd name="T5" fmla="*/ 230 h 306"/>
                    <a:gd name="T6" fmla="*/ 119 w 544"/>
                    <a:gd name="T7" fmla="*/ 270 h 306"/>
                    <a:gd name="T8" fmla="*/ 126 w 544"/>
                    <a:gd name="T9" fmla="*/ 289 h 306"/>
                    <a:gd name="T10" fmla="*/ 139 w 544"/>
                    <a:gd name="T11" fmla="*/ 296 h 306"/>
                    <a:gd name="T12" fmla="*/ 197 w 544"/>
                    <a:gd name="T13" fmla="*/ 296 h 306"/>
                    <a:gd name="T14" fmla="*/ 343 w 544"/>
                    <a:gd name="T15" fmla="*/ 272 h 306"/>
                    <a:gd name="T16" fmla="*/ 353 w 544"/>
                    <a:gd name="T17" fmla="*/ 284 h 306"/>
                    <a:gd name="T18" fmla="*/ 374 w 544"/>
                    <a:gd name="T19" fmla="*/ 300 h 306"/>
                    <a:gd name="T20" fmla="*/ 395 w 544"/>
                    <a:gd name="T21" fmla="*/ 304 h 306"/>
                    <a:gd name="T22" fmla="*/ 399 w 544"/>
                    <a:gd name="T23" fmla="*/ 299 h 306"/>
                    <a:gd name="T24" fmla="*/ 402 w 544"/>
                    <a:gd name="T25" fmla="*/ 291 h 306"/>
                    <a:gd name="T26" fmla="*/ 401 w 544"/>
                    <a:gd name="T27" fmla="*/ 285 h 306"/>
                    <a:gd name="T28" fmla="*/ 416 w 544"/>
                    <a:gd name="T29" fmla="*/ 265 h 306"/>
                    <a:gd name="T30" fmla="*/ 445 w 544"/>
                    <a:gd name="T31" fmla="*/ 291 h 306"/>
                    <a:gd name="T32" fmla="*/ 481 w 544"/>
                    <a:gd name="T33" fmla="*/ 303 h 306"/>
                    <a:gd name="T34" fmla="*/ 484 w 544"/>
                    <a:gd name="T35" fmla="*/ 301 h 306"/>
                    <a:gd name="T36" fmla="*/ 487 w 544"/>
                    <a:gd name="T37" fmla="*/ 299 h 306"/>
                    <a:gd name="T38" fmla="*/ 490 w 544"/>
                    <a:gd name="T39" fmla="*/ 294 h 306"/>
                    <a:gd name="T40" fmla="*/ 490 w 544"/>
                    <a:gd name="T41" fmla="*/ 290 h 306"/>
                    <a:gd name="T42" fmla="*/ 484 w 544"/>
                    <a:gd name="T43" fmla="*/ 273 h 306"/>
                    <a:gd name="T44" fmla="*/ 464 w 544"/>
                    <a:gd name="T45" fmla="*/ 251 h 306"/>
                    <a:gd name="T46" fmla="*/ 458 w 544"/>
                    <a:gd name="T47" fmla="*/ 245 h 306"/>
                    <a:gd name="T48" fmla="*/ 495 w 544"/>
                    <a:gd name="T49" fmla="*/ 256 h 306"/>
                    <a:gd name="T50" fmla="*/ 514 w 544"/>
                    <a:gd name="T51" fmla="*/ 268 h 306"/>
                    <a:gd name="T52" fmla="*/ 527 w 544"/>
                    <a:gd name="T53" fmla="*/ 272 h 306"/>
                    <a:gd name="T54" fmla="*/ 540 w 544"/>
                    <a:gd name="T55" fmla="*/ 267 h 306"/>
                    <a:gd name="T56" fmla="*/ 544 w 544"/>
                    <a:gd name="T57" fmla="*/ 256 h 306"/>
                    <a:gd name="T58" fmla="*/ 531 w 544"/>
                    <a:gd name="T59" fmla="*/ 236 h 306"/>
                    <a:gd name="T60" fmla="*/ 513 w 544"/>
                    <a:gd name="T61" fmla="*/ 219 h 306"/>
                    <a:gd name="T62" fmla="*/ 490 w 544"/>
                    <a:gd name="T63" fmla="*/ 207 h 306"/>
                    <a:gd name="T64" fmla="*/ 463 w 544"/>
                    <a:gd name="T65" fmla="*/ 203 h 306"/>
                    <a:gd name="T66" fmla="*/ 386 w 544"/>
                    <a:gd name="T67" fmla="*/ 216 h 306"/>
                    <a:gd name="T68" fmla="*/ 329 w 544"/>
                    <a:gd name="T69" fmla="*/ 234 h 306"/>
                    <a:gd name="T70" fmla="*/ 313 w 544"/>
                    <a:gd name="T71" fmla="*/ 239 h 306"/>
                    <a:gd name="T72" fmla="*/ 261 w 544"/>
                    <a:gd name="T73" fmla="*/ 248 h 306"/>
                    <a:gd name="T74" fmla="*/ 214 w 544"/>
                    <a:gd name="T75" fmla="*/ 248 h 306"/>
                    <a:gd name="T76" fmla="*/ 198 w 544"/>
                    <a:gd name="T77" fmla="*/ 247 h 306"/>
                    <a:gd name="T78" fmla="*/ 165 w 544"/>
                    <a:gd name="T79" fmla="*/ 226 h 306"/>
                    <a:gd name="T80" fmla="*/ 131 w 544"/>
                    <a:gd name="T81" fmla="*/ 186 h 306"/>
                    <a:gd name="T82" fmla="*/ 106 w 544"/>
                    <a:gd name="T83" fmla="*/ 141 h 306"/>
                    <a:gd name="T84" fmla="*/ 86 w 544"/>
                    <a:gd name="T85" fmla="*/ 54 h 306"/>
                    <a:gd name="T86" fmla="*/ 76 w 544"/>
                    <a:gd name="T87" fmla="*/ 33 h 306"/>
                    <a:gd name="T88" fmla="*/ 60 w 544"/>
                    <a:gd name="T89" fmla="*/ 16 h 306"/>
                    <a:gd name="T90" fmla="*/ 35 w 544"/>
                    <a:gd name="T91" fmla="*/ 3 h 306"/>
                    <a:gd name="T92" fmla="*/ 14 w 544"/>
                    <a:gd name="T93" fmla="*/ 2 h 306"/>
                    <a:gd name="T94" fmla="*/ 7 w 544"/>
                    <a:gd name="T95" fmla="*/ 21 h 306"/>
                    <a:gd name="T96" fmla="*/ 1 w 544"/>
                    <a:gd name="T97" fmla="*/ 44 h 306"/>
                    <a:gd name="T98" fmla="*/ 0 w 544"/>
                    <a:gd name="T99" fmla="*/ 73 h 306"/>
                    <a:gd name="T100" fmla="*/ 14 w 544"/>
                    <a:gd name="T101" fmla="*/ 114 h 3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4"/>
                    <a:gd name="T154" fmla="*/ 0 h 306"/>
                    <a:gd name="T155" fmla="*/ 544 w 544"/>
                    <a:gd name="T156" fmla="*/ 306 h 3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4" h="306">
                      <a:moveTo>
                        <a:pt x="32" y="138"/>
                      </a:moveTo>
                      <a:lnTo>
                        <a:pt x="34" y="145"/>
                      </a:lnTo>
                      <a:lnTo>
                        <a:pt x="37" y="152"/>
                      </a:lnTo>
                      <a:lnTo>
                        <a:pt x="41" y="158"/>
                      </a:lnTo>
                      <a:lnTo>
                        <a:pt x="45" y="165"/>
                      </a:lnTo>
                      <a:lnTo>
                        <a:pt x="49" y="171"/>
                      </a:lnTo>
                      <a:lnTo>
                        <a:pt x="53" y="178"/>
                      </a:lnTo>
                      <a:lnTo>
                        <a:pt x="58" y="184"/>
                      </a:lnTo>
                      <a:lnTo>
                        <a:pt x="64" y="190"/>
                      </a:lnTo>
                      <a:lnTo>
                        <a:pt x="76" y="203"/>
                      </a:lnTo>
                      <a:lnTo>
                        <a:pt x="86" y="216"/>
                      </a:lnTo>
                      <a:lnTo>
                        <a:pt x="96" y="230"/>
                      </a:lnTo>
                      <a:lnTo>
                        <a:pt x="106" y="245"/>
                      </a:lnTo>
                      <a:lnTo>
                        <a:pt x="111" y="253"/>
                      </a:lnTo>
                      <a:lnTo>
                        <a:pt x="115" y="262"/>
                      </a:lnTo>
                      <a:lnTo>
                        <a:pt x="119" y="270"/>
                      </a:lnTo>
                      <a:lnTo>
                        <a:pt x="121" y="279"/>
                      </a:lnTo>
                      <a:lnTo>
                        <a:pt x="122" y="283"/>
                      </a:lnTo>
                      <a:lnTo>
                        <a:pt x="124" y="286"/>
                      </a:lnTo>
                      <a:lnTo>
                        <a:pt x="126" y="289"/>
                      </a:lnTo>
                      <a:lnTo>
                        <a:pt x="128" y="292"/>
                      </a:lnTo>
                      <a:lnTo>
                        <a:pt x="131" y="293"/>
                      </a:lnTo>
                      <a:lnTo>
                        <a:pt x="134" y="295"/>
                      </a:lnTo>
                      <a:lnTo>
                        <a:pt x="139" y="296"/>
                      </a:lnTo>
                      <a:lnTo>
                        <a:pt x="143" y="297"/>
                      </a:lnTo>
                      <a:lnTo>
                        <a:pt x="164" y="298"/>
                      </a:lnTo>
                      <a:lnTo>
                        <a:pt x="186" y="298"/>
                      </a:lnTo>
                      <a:lnTo>
                        <a:pt x="197" y="296"/>
                      </a:lnTo>
                      <a:lnTo>
                        <a:pt x="207" y="296"/>
                      </a:lnTo>
                      <a:lnTo>
                        <a:pt x="229" y="292"/>
                      </a:lnTo>
                      <a:lnTo>
                        <a:pt x="285" y="283"/>
                      </a:lnTo>
                      <a:lnTo>
                        <a:pt x="343" y="272"/>
                      </a:lnTo>
                      <a:lnTo>
                        <a:pt x="346" y="275"/>
                      </a:lnTo>
                      <a:lnTo>
                        <a:pt x="348" y="277"/>
                      </a:lnTo>
                      <a:lnTo>
                        <a:pt x="350" y="278"/>
                      </a:lnTo>
                      <a:lnTo>
                        <a:pt x="353" y="284"/>
                      </a:lnTo>
                      <a:lnTo>
                        <a:pt x="359" y="289"/>
                      </a:lnTo>
                      <a:lnTo>
                        <a:pt x="363" y="293"/>
                      </a:lnTo>
                      <a:lnTo>
                        <a:pt x="368" y="298"/>
                      </a:lnTo>
                      <a:lnTo>
                        <a:pt x="374" y="300"/>
                      </a:lnTo>
                      <a:lnTo>
                        <a:pt x="380" y="303"/>
                      </a:lnTo>
                      <a:lnTo>
                        <a:pt x="385" y="305"/>
                      </a:lnTo>
                      <a:lnTo>
                        <a:pt x="392" y="306"/>
                      </a:lnTo>
                      <a:lnTo>
                        <a:pt x="395" y="304"/>
                      </a:lnTo>
                      <a:lnTo>
                        <a:pt x="397" y="302"/>
                      </a:lnTo>
                      <a:lnTo>
                        <a:pt x="398" y="300"/>
                      </a:lnTo>
                      <a:lnTo>
                        <a:pt x="398" y="299"/>
                      </a:lnTo>
                      <a:lnTo>
                        <a:pt x="399" y="299"/>
                      </a:lnTo>
                      <a:lnTo>
                        <a:pt x="401" y="298"/>
                      </a:lnTo>
                      <a:lnTo>
                        <a:pt x="402" y="294"/>
                      </a:lnTo>
                      <a:lnTo>
                        <a:pt x="402" y="292"/>
                      </a:lnTo>
                      <a:lnTo>
                        <a:pt x="402" y="291"/>
                      </a:lnTo>
                      <a:lnTo>
                        <a:pt x="402" y="290"/>
                      </a:lnTo>
                      <a:lnTo>
                        <a:pt x="402" y="289"/>
                      </a:lnTo>
                      <a:lnTo>
                        <a:pt x="401" y="285"/>
                      </a:lnTo>
                      <a:lnTo>
                        <a:pt x="398" y="280"/>
                      </a:lnTo>
                      <a:lnTo>
                        <a:pt x="396" y="275"/>
                      </a:lnTo>
                      <a:lnTo>
                        <a:pt x="389" y="265"/>
                      </a:lnTo>
                      <a:lnTo>
                        <a:pt x="416" y="265"/>
                      </a:lnTo>
                      <a:lnTo>
                        <a:pt x="422" y="272"/>
                      </a:lnTo>
                      <a:lnTo>
                        <a:pt x="430" y="279"/>
                      </a:lnTo>
                      <a:lnTo>
                        <a:pt x="437" y="285"/>
                      </a:lnTo>
                      <a:lnTo>
                        <a:pt x="445" y="291"/>
                      </a:lnTo>
                      <a:lnTo>
                        <a:pt x="454" y="294"/>
                      </a:lnTo>
                      <a:lnTo>
                        <a:pt x="463" y="298"/>
                      </a:lnTo>
                      <a:lnTo>
                        <a:pt x="472" y="301"/>
                      </a:lnTo>
                      <a:lnTo>
                        <a:pt x="481" y="303"/>
                      </a:lnTo>
                      <a:lnTo>
                        <a:pt x="482" y="303"/>
                      </a:lnTo>
                      <a:lnTo>
                        <a:pt x="482" y="302"/>
                      </a:lnTo>
                      <a:lnTo>
                        <a:pt x="484" y="301"/>
                      </a:lnTo>
                      <a:lnTo>
                        <a:pt x="485" y="300"/>
                      </a:lnTo>
                      <a:lnTo>
                        <a:pt x="487" y="299"/>
                      </a:lnTo>
                      <a:lnTo>
                        <a:pt x="487" y="298"/>
                      </a:lnTo>
                      <a:lnTo>
                        <a:pt x="489" y="297"/>
                      </a:lnTo>
                      <a:lnTo>
                        <a:pt x="490" y="294"/>
                      </a:lnTo>
                      <a:lnTo>
                        <a:pt x="490" y="292"/>
                      </a:lnTo>
                      <a:lnTo>
                        <a:pt x="491" y="291"/>
                      </a:lnTo>
                      <a:lnTo>
                        <a:pt x="490" y="290"/>
                      </a:lnTo>
                      <a:lnTo>
                        <a:pt x="490" y="289"/>
                      </a:lnTo>
                      <a:lnTo>
                        <a:pt x="490" y="287"/>
                      </a:lnTo>
                      <a:lnTo>
                        <a:pt x="487" y="280"/>
                      </a:lnTo>
                      <a:lnTo>
                        <a:pt x="484" y="273"/>
                      </a:lnTo>
                      <a:lnTo>
                        <a:pt x="480" y="267"/>
                      </a:lnTo>
                      <a:lnTo>
                        <a:pt x="475" y="261"/>
                      </a:lnTo>
                      <a:lnTo>
                        <a:pt x="470" y="256"/>
                      </a:lnTo>
                      <a:lnTo>
                        <a:pt x="464" y="251"/>
                      </a:lnTo>
                      <a:lnTo>
                        <a:pt x="458" y="247"/>
                      </a:lnTo>
                      <a:lnTo>
                        <a:pt x="451" y="243"/>
                      </a:lnTo>
                      <a:lnTo>
                        <a:pt x="454" y="243"/>
                      </a:lnTo>
                      <a:lnTo>
                        <a:pt x="458" y="245"/>
                      </a:lnTo>
                      <a:lnTo>
                        <a:pt x="466" y="249"/>
                      </a:lnTo>
                      <a:lnTo>
                        <a:pt x="476" y="252"/>
                      </a:lnTo>
                      <a:lnTo>
                        <a:pt x="486" y="255"/>
                      </a:lnTo>
                      <a:lnTo>
                        <a:pt x="495" y="256"/>
                      </a:lnTo>
                      <a:lnTo>
                        <a:pt x="498" y="258"/>
                      </a:lnTo>
                      <a:lnTo>
                        <a:pt x="509" y="262"/>
                      </a:lnTo>
                      <a:lnTo>
                        <a:pt x="512" y="265"/>
                      </a:lnTo>
                      <a:lnTo>
                        <a:pt x="514" y="268"/>
                      </a:lnTo>
                      <a:lnTo>
                        <a:pt x="516" y="270"/>
                      </a:lnTo>
                      <a:lnTo>
                        <a:pt x="518" y="270"/>
                      </a:lnTo>
                      <a:lnTo>
                        <a:pt x="522" y="272"/>
                      </a:lnTo>
                      <a:lnTo>
                        <a:pt x="527" y="272"/>
                      </a:lnTo>
                      <a:lnTo>
                        <a:pt x="534" y="272"/>
                      </a:lnTo>
                      <a:lnTo>
                        <a:pt x="536" y="270"/>
                      </a:lnTo>
                      <a:lnTo>
                        <a:pt x="538" y="269"/>
                      </a:lnTo>
                      <a:lnTo>
                        <a:pt x="540" y="267"/>
                      </a:lnTo>
                      <a:lnTo>
                        <a:pt x="543" y="265"/>
                      </a:lnTo>
                      <a:lnTo>
                        <a:pt x="544" y="262"/>
                      </a:lnTo>
                      <a:lnTo>
                        <a:pt x="544" y="259"/>
                      </a:lnTo>
                      <a:lnTo>
                        <a:pt x="544" y="256"/>
                      </a:lnTo>
                      <a:lnTo>
                        <a:pt x="543" y="254"/>
                      </a:lnTo>
                      <a:lnTo>
                        <a:pt x="539" y="248"/>
                      </a:lnTo>
                      <a:lnTo>
                        <a:pt x="536" y="242"/>
                      </a:lnTo>
                      <a:lnTo>
                        <a:pt x="531" y="236"/>
                      </a:lnTo>
                      <a:lnTo>
                        <a:pt x="527" y="231"/>
                      </a:lnTo>
                      <a:lnTo>
                        <a:pt x="523" y="227"/>
                      </a:lnTo>
                      <a:lnTo>
                        <a:pt x="518" y="222"/>
                      </a:lnTo>
                      <a:lnTo>
                        <a:pt x="513" y="219"/>
                      </a:lnTo>
                      <a:lnTo>
                        <a:pt x="508" y="215"/>
                      </a:lnTo>
                      <a:lnTo>
                        <a:pt x="502" y="212"/>
                      </a:lnTo>
                      <a:lnTo>
                        <a:pt x="496" y="210"/>
                      </a:lnTo>
                      <a:lnTo>
                        <a:pt x="490" y="207"/>
                      </a:lnTo>
                      <a:lnTo>
                        <a:pt x="484" y="206"/>
                      </a:lnTo>
                      <a:lnTo>
                        <a:pt x="477" y="204"/>
                      </a:lnTo>
                      <a:lnTo>
                        <a:pt x="470" y="203"/>
                      </a:lnTo>
                      <a:lnTo>
                        <a:pt x="463" y="203"/>
                      </a:lnTo>
                      <a:lnTo>
                        <a:pt x="455" y="203"/>
                      </a:lnTo>
                      <a:lnTo>
                        <a:pt x="439" y="204"/>
                      </a:lnTo>
                      <a:lnTo>
                        <a:pt x="424" y="206"/>
                      </a:lnTo>
                      <a:lnTo>
                        <a:pt x="386" y="216"/>
                      </a:lnTo>
                      <a:lnTo>
                        <a:pt x="367" y="222"/>
                      </a:lnTo>
                      <a:lnTo>
                        <a:pt x="348" y="228"/>
                      </a:lnTo>
                      <a:lnTo>
                        <a:pt x="331" y="234"/>
                      </a:lnTo>
                      <a:lnTo>
                        <a:pt x="329" y="234"/>
                      </a:lnTo>
                      <a:lnTo>
                        <a:pt x="328" y="235"/>
                      </a:lnTo>
                      <a:lnTo>
                        <a:pt x="325" y="235"/>
                      </a:lnTo>
                      <a:lnTo>
                        <a:pt x="322" y="236"/>
                      </a:lnTo>
                      <a:lnTo>
                        <a:pt x="313" y="239"/>
                      </a:lnTo>
                      <a:lnTo>
                        <a:pt x="296" y="242"/>
                      </a:lnTo>
                      <a:lnTo>
                        <a:pt x="287" y="244"/>
                      </a:lnTo>
                      <a:lnTo>
                        <a:pt x="279" y="246"/>
                      </a:lnTo>
                      <a:lnTo>
                        <a:pt x="261" y="248"/>
                      </a:lnTo>
                      <a:lnTo>
                        <a:pt x="243" y="249"/>
                      </a:lnTo>
                      <a:lnTo>
                        <a:pt x="225" y="249"/>
                      </a:lnTo>
                      <a:lnTo>
                        <a:pt x="216" y="249"/>
                      </a:lnTo>
                      <a:lnTo>
                        <a:pt x="214" y="248"/>
                      </a:lnTo>
                      <a:lnTo>
                        <a:pt x="213" y="248"/>
                      </a:lnTo>
                      <a:lnTo>
                        <a:pt x="211" y="248"/>
                      </a:lnTo>
                      <a:lnTo>
                        <a:pt x="207" y="248"/>
                      </a:lnTo>
                      <a:lnTo>
                        <a:pt x="198" y="247"/>
                      </a:lnTo>
                      <a:lnTo>
                        <a:pt x="191" y="244"/>
                      </a:lnTo>
                      <a:lnTo>
                        <a:pt x="183" y="241"/>
                      </a:lnTo>
                      <a:lnTo>
                        <a:pt x="177" y="235"/>
                      </a:lnTo>
                      <a:lnTo>
                        <a:pt x="165" y="226"/>
                      </a:lnTo>
                      <a:lnTo>
                        <a:pt x="154" y="215"/>
                      </a:lnTo>
                      <a:lnTo>
                        <a:pt x="144" y="204"/>
                      </a:lnTo>
                      <a:lnTo>
                        <a:pt x="135" y="192"/>
                      </a:lnTo>
                      <a:lnTo>
                        <a:pt x="131" y="186"/>
                      </a:lnTo>
                      <a:lnTo>
                        <a:pt x="127" y="180"/>
                      </a:lnTo>
                      <a:lnTo>
                        <a:pt x="120" y="167"/>
                      </a:lnTo>
                      <a:lnTo>
                        <a:pt x="113" y="154"/>
                      </a:lnTo>
                      <a:lnTo>
                        <a:pt x="106" y="141"/>
                      </a:lnTo>
                      <a:lnTo>
                        <a:pt x="103" y="118"/>
                      </a:lnTo>
                      <a:lnTo>
                        <a:pt x="99" y="96"/>
                      </a:lnTo>
                      <a:lnTo>
                        <a:pt x="92" y="75"/>
                      </a:lnTo>
                      <a:lnTo>
                        <a:pt x="86" y="54"/>
                      </a:lnTo>
                      <a:lnTo>
                        <a:pt x="84" y="48"/>
                      </a:lnTo>
                      <a:lnTo>
                        <a:pt x="81" y="43"/>
                      </a:lnTo>
                      <a:lnTo>
                        <a:pt x="78" y="37"/>
                      </a:lnTo>
                      <a:lnTo>
                        <a:pt x="76" y="33"/>
                      </a:lnTo>
                      <a:lnTo>
                        <a:pt x="72" y="28"/>
                      </a:lnTo>
                      <a:lnTo>
                        <a:pt x="69" y="23"/>
                      </a:lnTo>
                      <a:lnTo>
                        <a:pt x="64" y="20"/>
                      </a:lnTo>
                      <a:lnTo>
                        <a:pt x="60" y="16"/>
                      </a:lnTo>
                      <a:lnTo>
                        <a:pt x="56" y="13"/>
                      </a:lnTo>
                      <a:lnTo>
                        <a:pt x="51" y="10"/>
                      </a:lnTo>
                      <a:lnTo>
                        <a:pt x="41" y="6"/>
                      </a:lnTo>
                      <a:lnTo>
                        <a:pt x="35" y="3"/>
                      </a:lnTo>
                      <a:lnTo>
                        <a:pt x="29" y="2"/>
                      </a:lnTo>
                      <a:lnTo>
                        <a:pt x="23" y="1"/>
                      </a:lnTo>
                      <a:lnTo>
                        <a:pt x="17" y="0"/>
                      </a:lnTo>
                      <a:lnTo>
                        <a:pt x="14" y="2"/>
                      </a:lnTo>
                      <a:lnTo>
                        <a:pt x="11" y="5"/>
                      </a:lnTo>
                      <a:lnTo>
                        <a:pt x="9" y="8"/>
                      </a:lnTo>
                      <a:lnTo>
                        <a:pt x="8" y="13"/>
                      </a:lnTo>
                      <a:lnTo>
                        <a:pt x="7" y="21"/>
                      </a:lnTo>
                      <a:lnTo>
                        <a:pt x="6" y="22"/>
                      </a:lnTo>
                      <a:lnTo>
                        <a:pt x="6" y="24"/>
                      </a:lnTo>
                      <a:lnTo>
                        <a:pt x="5" y="28"/>
                      </a:lnTo>
                      <a:lnTo>
                        <a:pt x="1" y="44"/>
                      </a:lnTo>
                      <a:lnTo>
                        <a:pt x="0" y="51"/>
                      </a:lnTo>
                      <a:lnTo>
                        <a:pt x="0" y="59"/>
                      </a:lnTo>
                      <a:lnTo>
                        <a:pt x="0" y="66"/>
                      </a:lnTo>
                      <a:lnTo>
                        <a:pt x="0" y="73"/>
                      </a:lnTo>
                      <a:lnTo>
                        <a:pt x="4" y="87"/>
                      </a:lnTo>
                      <a:lnTo>
                        <a:pt x="7" y="100"/>
                      </a:lnTo>
                      <a:lnTo>
                        <a:pt x="10" y="107"/>
                      </a:lnTo>
                      <a:lnTo>
                        <a:pt x="14" y="114"/>
                      </a:lnTo>
                      <a:lnTo>
                        <a:pt x="21" y="126"/>
                      </a:lnTo>
                      <a:lnTo>
                        <a:pt x="26" y="132"/>
                      </a:lnTo>
                      <a:lnTo>
                        <a:pt x="32" y="13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04" name="Freeform 35"/>
                <p:cNvSpPr>
                  <a:spLocks noChangeAspect="1"/>
                </p:cNvSpPr>
                <p:nvPr/>
              </p:nvSpPr>
              <p:spPr bwMode="auto">
                <a:xfrm>
                  <a:off x="2836" y="3137"/>
                  <a:ext cx="760" cy="438"/>
                </a:xfrm>
                <a:custGeom>
                  <a:avLst/>
                  <a:gdLst>
                    <a:gd name="T0" fmla="*/ 753 w 760"/>
                    <a:gd name="T1" fmla="*/ 23 h 438"/>
                    <a:gd name="T2" fmla="*/ 731 w 760"/>
                    <a:gd name="T3" fmla="*/ 4 h 438"/>
                    <a:gd name="T4" fmla="*/ 704 w 760"/>
                    <a:gd name="T5" fmla="*/ 0 h 438"/>
                    <a:gd name="T6" fmla="*/ 659 w 760"/>
                    <a:gd name="T7" fmla="*/ 16 h 438"/>
                    <a:gd name="T8" fmla="*/ 632 w 760"/>
                    <a:gd name="T9" fmla="*/ 46 h 438"/>
                    <a:gd name="T10" fmla="*/ 576 w 760"/>
                    <a:gd name="T11" fmla="*/ 208 h 438"/>
                    <a:gd name="T12" fmla="*/ 532 w 760"/>
                    <a:gd name="T13" fmla="*/ 313 h 438"/>
                    <a:gd name="T14" fmla="*/ 517 w 760"/>
                    <a:gd name="T15" fmla="*/ 341 h 438"/>
                    <a:gd name="T16" fmla="*/ 499 w 760"/>
                    <a:gd name="T17" fmla="*/ 357 h 438"/>
                    <a:gd name="T18" fmla="*/ 484 w 760"/>
                    <a:gd name="T19" fmla="*/ 364 h 438"/>
                    <a:gd name="T20" fmla="*/ 467 w 760"/>
                    <a:gd name="T21" fmla="*/ 364 h 438"/>
                    <a:gd name="T22" fmla="*/ 432 w 760"/>
                    <a:gd name="T23" fmla="*/ 330 h 438"/>
                    <a:gd name="T24" fmla="*/ 378 w 760"/>
                    <a:gd name="T25" fmla="*/ 283 h 438"/>
                    <a:gd name="T26" fmla="*/ 322 w 760"/>
                    <a:gd name="T27" fmla="*/ 250 h 438"/>
                    <a:gd name="T28" fmla="*/ 292 w 760"/>
                    <a:gd name="T29" fmla="*/ 224 h 438"/>
                    <a:gd name="T30" fmla="*/ 262 w 760"/>
                    <a:gd name="T31" fmla="*/ 182 h 438"/>
                    <a:gd name="T32" fmla="*/ 246 w 760"/>
                    <a:gd name="T33" fmla="*/ 126 h 438"/>
                    <a:gd name="T34" fmla="*/ 231 w 760"/>
                    <a:gd name="T35" fmla="*/ 97 h 438"/>
                    <a:gd name="T36" fmla="*/ 196 w 760"/>
                    <a:gd name="T37" fmla="*/ 89 h 438"/>
                    <a:gd name="T38" fmla="*/ 164 w 760"/>
                    <a:gd name="T39" fmla="*/ 111 h 438"/>
                    <a:gd name="T40" fmla="*/ 106 w 760"/>
                    <a:gd name="T41" fmla="*/ 174 h 438"/>
                    <a:gd name="T42" fmla="*/ 66 w 760"/>
                    <a:gd name="T43" fmla="*/ 208 h 438"/>
                    <a:gd name="T44" fmla="*/ 47 w 760"/>
                    <a:gd name="T45" fmla="*/ 219 h 438"/>
                    <a:gd name="T46" fmla="*/ 32 w 760"/>
                    <a:gd name="T47" fmla="*/ 225 h 438"/>
                    <a:gd name="T48" fmla="*/ 13 w 760"/>
                    <a:gd name="T49" fmla="*/ 237 h 438"/>
                    <a:gd name="T50" fmla="*/ 2 w 760"/>
                    <a:gd name="T51" fmla="*/ 269 h 438"/>
                    <a:gd name="T52" fmla="*/ 4 w 760"/>
                    <a:gd name="T53" fmla="*/ 314 h 438"/>
                    <a:gd name="T54" fmla="*/ 15 w 760"/>
                    <a:gd name="T55" fmla="*/ 336 h 438"/>
                    <a:gd name="T56" fmla="*/ 38 w 760"/>
                    <a:gd name="T57" fmla="*/ 352 h 438"/>
                    <a:gd name="T58" fmla="*/ 63 w 760"/>
                    <a:gd name="T59" fmla="*/ 356 h 438"/>
                    <a:gd name="T60" fmla="*/ 88 w 760"/>
                    <a:gd name="T61" fmla="*/ 344 h 438"/>
                    <a:gd name="T62" fmla="*/ 89 w 760"/>
                    <a:gd name="T63" fmla="*/ 341 h 438"/>
                    <a:gd name="T64" fmla="*/ 129 w 760"/>
                    <a:gd name="T65" fmla="*/ 258 h 438"/>
                    <a:gd name="T66" fmla="*/ 140 w 760"/>
                    <a:gd name="T67" fmla="*/ 239 h 438"/>
                    <a:gd name="T68" fmla="*/ 169 w 760"/>
                    <a:gd name="T69" fmla="*/ 204 h 438"/>
                    <a:gd name="T70" fmla="*/ 222 w 760"/>
                    <a:gd name="T71" fmla="*/ 234 h 438"/>
                    <a:gd name="T72" fmla="*/ 294 w 760"/>
                    <a:gd name="T73" fmla="*/ 334 h 438"/>
                    <a:gd name="T74" fmla="*/ 338 w 760"/>
                    <a:gd name="T75" fmla="*/ 381 h 438"/>
                    <a:gd name="T76" fmla="*/ 387 w 760"/>
                    <a:gd name="T77" fmla="*/ 412 h 438"/>
                    <a:gd name="T78" fmla="*/ 457 w 760"/>
                    <a:gd name="T79" fmla="*/ 435 h 438"/>
                    <a:gd name="T80" fmla="*/ 501 w 760"/>
                    <a:gd name="T81" fmla="*/ 435 h 438"/>
                    <a:gd name="T82" fmla="*/ 529 w 760"/>
                    <a:gd name="T83" fmla="*/ 426 h 438"/>
                    <a:gd name="T84" fmla="*/ 542 w 760"/>
                    <a:gd name="T85" fmla="*/ 419 h 438"/>
                    <a:gd name="T86" fmla="*/ 588 w 760"/>
                    <a:gd name="T87" fmla="*/ 377 h 438"/>
                    <a:gd name="T88" fmla="*/ 623 w 760"/>
                    <a:gd name="T89" fmla="*/ 332 h 438"/>
                    <a:gd name="T90" fmla="*/ 666 w 760"/>
                    <a:gd name="T91" fmla="*/ 264 h 438"/>
                    <a:gd name="T92" fmla="*/ 687 w 760"/>
                    <a:gd name="T93" fmla="*/ 224 h 438"/>
                    <a:gd name="T94" fmla="*/ 730 w 760"/>
                    <a:gd name="T95" fmla="*/ 159 h 438"/>
                    <a:gd name="T96" fmla="*/ 733 w 760"/>
                    <a:gd name="T97" fmla="*/ 157 h 438"/>
                    <a:gd name="T98" fmla="*/ 749 w 760"/>
                    <a:gd name="T99" fmla="*/ 123 h 438"/>
                    <a:gd name="T100" fmla="*/ 751 w 760"/>
                    <a:gd name="T101" fmla="*/ 113 h 438"/>
                    <a:gd name="T102" fmla="*/ 758 w 760"/>
                    <a:gd name="T103" fmla="*/ 79 h 438"/>
                    <a:gd name="T104" fmla="*/ 760 w 760"/>
                    <a:gd name="T105" fmla="*/ 59 h 4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0"/>
                    <a:gd name="T160" fmla="*/ 0 h 438"/>
                    <a:gd name="T161" fmla="*/ 760 w 760"/>
                    <a:gd name="T162" fmla="*/ 438 h 4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0" h="438">
                      <a:moveTo>
                        <a:pt x="759" y="39"/>
                      </a:moveTo>
                      <a:lnTo>
                        <a:pt x="757" y="34"/>
                      </a:lnTo>
                      <a:lnTo>
                        <a:pt x="756" y="30"/>
                      </a:lnTo>
                      <a:lnTo>
                        <a:pt x="755" y="26"/>
                      </a:lnTo>
                      <a:lnTo>
                        <a:pt x="753" y="23"/>
                      </a:lnTo>
                      <a:lnTo>
                        <a:pt x="749" y="16"/>
                      </a:lnTo>
                      <a:lnTo>
                        <a:pt x="744" y="11"/>
                      </a:lnTo>
                      <a:lnTo>
                        <a:pt x="737" y="6"/>
                      </a:lnTo>
                      <a:lnTo>
                        <a:pt x="734" y="4"/>
                      </a:lnTo>
                      <a:lnTo>
                        <a:pt x="731" y="4"/>
                      </a:lnTo>
                      <a:lnTo>
                        <a:pt x="727" y="2"/>
                      </a:lnTo>
                      <a:lnTo>
                        <a:pt x="723" y="1"/>
                      </a:lnTo>
                      <a:lnTo>
                        <a:pt x="719" y="0"/>
                      </a:lnTo>
                      <a:lnTo>
                        <a:pt x="714" y="0"/>
                      </a:lnTo>
                      <a:lnTo>
                        <a:pt x="704" y="0"/>
                      </a:lnTo>
                      <a:lnTo>
                        <a:pt x="694" y="2"/>
                      </a:lnTo>
                      <a:lnTo>
                        <a:pt x="685" y="4"/>
                      </a:lnTo>
                      <a:lnTo>
                        <a:pt x="676" y="7"/>
                      </a:lnTo>
                      <a:lnTo>
                        <a:pt x="668" y="11"/>
                      </a:lnTo>
                      <a:lnTo>
                        <a:pt x="659" y="16"/>
                      </a:lnTo>
                      <a:lnTo>
                        <a:pt x="652" y="21"/>
                      </a:lnTo>
                      <a:lnTo>
                        <a:pt x="645" y="29"/>
                      </a:lnTo>
                      <a:lnTo>
                        <a:pt x="640" y="34"/>
                      </a:lnTo>
                      <a:lnTo>
                        <a:pt x="636" y="40"/>
                      </a:lnTo>
                      <a:lnTo>
                        <a:pt x="632" y="46"/>
                      </a:lnTo>
                      <a:lnTo>
                        <a:pt x="630" y="53"/>
                      </a:lnTo>
                      <a:lnTo>
                        <a:pt x="617" y="88"/>
                      </a:lnTo>
                      <a:lnTo>
                        <a:pt x="605" y="123"/>
                      </a:lnTo>
                      <a:lnTo>
                        <a:pt x="591" y="166"/>
                      </a:lnTo>
                      <a:lnTo>
                        <a:pt x="576" y="208"/>
                      </a:lnTo>
                      <a:lnTo>
                        <a:pt x="553" y="269"/>
                      </a:lnTo>
                      <a:lnTo>
                        <a:pt x="545" y="287"/>
                      </a:lnTo>
                      <a:lnTo>
                        <a:pt x="541" y="296"/>
                      </a:lnTo>
                      <a:lnTo>
                        <a:pt x="538" y="305"/>
                      </a:lnTo>
                      <a:lnTo>
                        <a:pt x="532" y="313"/>
                      </a:lnTo>
                      <a:lnTo>
                        <a:pt x="531" y="317"/>
                      </a:lnTo>
                      <a:lnTo>
                        <a:pt x="528" y="321"/>
                      </a:lnTo>
                      <a:lnTo>
                        <a:pt x="518" y="339"/>
                      </a:lnTo>
                      <a:lnTo>
                        <a:pt x="517" y="339"/>
                      </a:lnTo>
                      <a:lnTo>
                        <a:pt x="517" y="341"/>
                      </a:lnTo>
                      <a:lnTo>
                        <a:pt x="516" y="343"/>
                      </a:lnTo>
                      <a:lnTo>
                        <a:pt x="513" y="346"/>
                      </a:lnTo>
                      <a:lnTo>
                        <a:pt x="510" y="350"/>
                      </a:lnTo>
                      <a:lnTo>
                        <a:pt x="506" y="353"/>
                      </a:lnTo>
                      <a:lnTo>
                        <a:pt x="499" y="357"/>
                      </a:lnTo>
                      <a:lnTo>
                        <a:pt x="496" y="360"/>
                      </a:lnTo>
                      <a:lnTo>
                        <a:pt x="492" y="362"/>
                      </a:lnTo>
                      <a:lnTo>
                        <a:pt x="488" y="363"/>
                      </a:lnTo>
                      <a:lnTo>
                        <a:pt x="486" y="364"/>
                      </a:lnTo>
                      <a:lnTo>
                        <a:pt x="484" y="364"/>
                      </a:lnTo>
                      <a:lnTo>
                        <a:pt x="475" y="364"/>
                      </a:lnTo>
                      <a:lnTo>
                        <a:pt x="473" y="364"/>
                      </a:lnTo>
                      <a:lnTo>
                        <a:pt x="471" y="364"/>
                      </a:lnTo>
                      <a:lnTo>
                        <a:pt x="467" y="364"/>
                      </a:lnTo>
                      <a:lnTo>
                        <a:pt x="462" y="364"/>
                      </a:lnTo>
                      <a:lnTo>
                        <a:pt x="458" y="363"/>
                      </a:lnTo>
                      <a:lnTo>
                        <a:pt x="445" y="346"/>
                      </a:lnTo>
                      <a:lnTo>
                        <a:pt x="438" y="338"/>
                      </a:lnTo>
                      <a:lnTo>
                        <a:pt x="432" y="330"/>
                      </a:lnTo>
                      <a:lnTo>
                        <a:pt x="424" y="323"/>
                      </a:lnTo>
                      <a:lnTo>
                        <a:pt x="417" y="316"/>
                      </a:lnTo>
                      <a:lnTo>
                        <a:pt x="402" y="302"/>
                      </a:lnTo>
                      <a:lnTo>
                        <a:pt x="386" y="289"/>
                      </a:lnTo>
                      <a:lnTo>
                        <a:pt x="378" y="283"/>
                      </a:lnTo>
                      <a:lnTo>
                        <a:pt x="370" y="278"/>
                      </a:lnTo>
                      <a:lnTo>
                        <a:pt x="353" y="266"/>
                      </a:lnTo>
                      <a:lnTo>
                        <a:pt x="344" y="262"/>
                      </a:lnTo>
                      <a:lnTo>
                        <a:pt x="335" y="257"/>
                      </a:lnTo>
                      <a:lnTo>
                        <a:pt x="322" y="250"/>
                      </a:lnTo>
                      <a:lnTo>
                        <a:pt x="316" y="245"/>
                      </a:lnTo>
                      <a:lnTo>
                        <a:pt x="310" y="241"/>
                      </a:lnTo>
                      <a:lnTo>
                        <a:pt x="304" y="236"/>
                      </a:lnTo>
                      <a:lnTo>
                        <a:pt x="298" y="230"/>
                      </a:lnTo>
                      <a:lnTo>
                        <a:pt x="292" y="224"/>
                      </a:lnTo>
                      <a:lnTo>
                        <a:pt x="287" y="219"/>
                      </a:lnTo>
                      <a:lnTo>
                        <a:pt x="282" y="214"/>
                      </a:lnTo>
                      <a:lnTo>
                        <a:pt x="278" y="208"/>
                      </a:lnTo>
                      <a:lnTo>
                        <a:pt x="270" y="195"/>
                      </a:lnTo>
                      <a:lnTo>
                        <a:pt x="262" y="182"/>
                      </a:lnTo>
                      <a:lnTo>
                        <a:pt x="259" y="175"/>
                      </a:lnTo>
                      <a:lnTo>
                        <a:pt x="257" y="169"/>
                      </a:lnTo>
                      <a:lnTo>
                        <a:pt x="252" y="155"/>
                      </a:lnTo>
                      <a:lnTo>
                        <a:pt x="250" y="140"/>
                      </a:lnTo>
                      <a:lnTo>
                        <a:pt x="246" y="126"/>
                      </a:lnTo>
                      <a:lnTo>
                        <a:pt x="243" y="114"/>
                      </a:lnTo>
                      <a:lnTo>
                        <a:pt x="241" y="109"/>
                      </a:lnTo>
                      <a:lnTo>
                        <a:pt x="238" y="104"/>
                      </a:lnTo>
                      <a:lnTo>
                        <a:pt x="235" y="101"/>
                      </a:lnTo>
                      <a:lnTo>
                        <a:pt x="231" y="97"/>
                      </a:lnTo>
                      <a:lnTo>
                        <a:pt x="227" y="95"/>
                      </a:lnTo>
                      <a:lnTo>
                        <a:pt x="222" y="93"/>
                      </a:lnTo>
                      <a:lnTo>
                        <a:pt x="212" y="90"/>
                      </a:lnTo>
                      <a:lnTo>
                        <a:pt x="204" y="89"/>
                      </a:lnTo>
                      <a:lnTo>
                        <a:pt x="196" y="89"/>
                      </a:lnTo>
                      <a:lnTo>
                        <a:pt x="189" y="91"/>
                      </a:lnTo>
                      <a:lnTo>
                        <a:pt x="181" y="95"/>
                      </a:lnTo>
                      <a:lnTo>
                        <a:pt x="175" y="98"/>
                      </a:lnTo>
                      <a:lnTo>
                        <a:pt x="169" y="104"/>
                      </a:lnTo>
                      <a:lnTo>
                        <a:pt x="164" y="111"/>
                      </a:lnTo>
                      <a:lnTo>
                        <a:pt x="153" y="124"/>
                      </a:lnTo>
                      <a:lnTo>
                        <a:pt x="142" y="138"/>
                      </a:lnTo>
                      <a:lnTo>
                        <a:pt x="130" y="150"/>
                      </a:lnTo>
                      <a:lnTo>
                        <a:pt x="118" y="162"/>
                      </a:lnTo>
                      <a:lnTo>
                        <a:pt x="106" y="174"/>
                      </a:lnTo>
                      <a:lnTo>
                        <a:pt x="99" y="180"/>
                      </a:lnTo>
                      <a:lnTo>
                        <a:pt x="93" y="186"/>
                      </a:lnTo>
                      <a:lnTo>
                        <a:pt x="80" y="197"/>
                      </a:lnTo>
                      <a:lnTo>
                        <a:pt x="73" y="202"/>
                      </a:lnTo>
                      <a:lnTo>
                        <a:pt x="66" y="208"/>
                      </a:lnTo>
                      <a:lnTo>
                        <a:pt x="61" y="210"/>
                      </a:lnTo>
                      <a:lnTo>
                        <a:pt x="59" y="212"/>
                      </a:lnTo>
                      <a:lnTo>
                        <a:pt x="56" y="214"/>
                      </a:lnTo>
                      <a:lnTo>
                        <a:pt x="52" y="216"/>
                      </a:lnTo>
                      <a:lnTo>
                        <a:pt x="47" y="219"/>
                      </a:lnTo>
                      <a:lnTo>
                        <a:pt x="42" y="221"/>
                      </a:lnTo>
                      <a:lnTo>
                        <a:pt x="37" y="223"/>
                      </a:lnTo>
                      <a:lnTo>
                        <a:pt x="34" y="223"/>
                      </a:lnTo>
                      <a:lnTo>
                        <a:pt x="32" y="224"/>
                      </a:lnTo>
                      <a:lnTo>
                        <a:pt x="32" y="225"/>
                      </a:lnTo>
                      <a:lnTo>
                        <a:pt x="27" y="227"/>
                      </a:lnTo>
                      <a:lnTo>
                        <a:pt x="24" y="228"/>
                      </a:lnTo>
                      <a:lnTo>
                        <a:pt x="21" y="229"/>
                      </a:lnTo>
                      <a:lnTo>
                        <a:pt x="17" y="232"/>
                      </a:lnTo>
                      <a:lnTo>
                        <a:pt x="13" y="237"/>
                      </a:lnTo>
                      <a:lnTo>
                        <a:pt x="11" y="239"/>
                      </a:lnTo>
                      <a:lnTo>
                        <a:pt x="10" y="242"/>
                      </a:lnTo>
                      <a:lnTo>
                        <a:pt x="6" y="251"/>
                      </a:lnTo>
                      <a:lnTo>
                        <a:pt x="4" y="260"/>
                      </a:lnTo>
                      <a:lnTo>
                        <a:pt x="2" y="269"/>
                      </a:lnTo>
                      <a:lnTo>
                        <a:pt x="1" y="279"/>
                      </a:lnTo>
                      <a:lnTo>
                        <a:pt x="0" y="287"/>
                      </a:lnTo>
                      <a:lnTo>
                        <a:pt x="1" y="296"/>
                      </a:lnTo>
                      <a:lnTo>
                        <a:pt x="2" y="306"/>
                      </a:lnTo>
                      <a:lnTo>
                        <a:pt x="4" y="314"/>
                      </a:lnTo>
                      <a:lnTo>
                        <a:pt x="5" y="319"/>
                      </a:lnTo>
                      <a:lnTo>
                        <a:pt x="8" y="323"/>
                      </a:lnTo>
                      <a:lnTo>
                        <a:pt x="10" y="328"/>
                      </a:lnTo>
                      <a:lnTo>
                        <a:pt x="12" y="332"/>
                      </a:lnTo>
                      <a:lnTo>
                        <a:pt x="15" y="336"/>
                      </a:lnTo>
                      <a:lnTo>
                        <a:pt x="18" y="339"/>
                      </a:lnTo>
                      <a:lnTo>
                        <a:pt x="22" y="343"/>
                      </a:lnTo>
                      <a:lnTo>
                        <a:pt x="27" y="346"/>
                      </a:lnTo>
                      <a:lnTo>
                        <a:pt x="34" y="350"/>
                      </a:lnTo>
                      <a:lnTo>
                        <a:pt x="38" y="352"/>
                      </a:lnTo>
                      <a:lnTo>
                        <a:pt x="39" y="353"/>
                      </a:lnTo>
                      <a:lnTo>
                        <a:pt x="41" y="354"/>
                      </a:lnTo>
                      <a:lnTo>
                        <a:pt x="48" y="356"/>
                      </a:lnTo>
                      <a:lnTo>
                        <a:pt x="56" y="357"/>
                      </a:lnTo>
                      <a:lnTo>
                        <a:pt x="63" y="356"/>
                      </a:lnTo>
                      <a:lnTo>
                        <a:pt x="67" y="355"/>
                      </a:lnTo>
                      <a:lnTo>
                        <a:pt x="70" y="355"/>
                      </a:lnTo>
                      <a:lnTo>
                        <a:pt x="77" y="351"/>
                      </a:lnTo>
                      <a:lnTo>
                        <a:pt x="85" y="347"/>
                      </a:lnTo>
                      <a:lnTo>
                        <a:pt x="88" y="344"/>
                      </a:lnTo>
                      <a:lnTo>
                        <a:pt x="88" y="343"/>
                      </a:lnTo>
                      <a:lnTo>
                        <a:pt x="89" y="341"/>
                      </a:lnTo>
                      <a:lnTo>
                        <a:pt x="100" y="311"/>
                      </a:lnTo>
                      <a:lnTo>
                        <a:pt x="105" y="297"/>
                      </a:lnTo>
                      <a:lnTo>
                        <a:pt x="111" y="284"/>
                      </a:lnTo>
                      <a:lnTo>
                        <a:pt x="119" y="271"/>
                      </a:lnTo>
                      <a:lnTo>
                        <a:pt x="129" y="258"/>
                      </a:lnTo>
                      <a:lnTo>
                        <a:pt x="131" y="253"/>
                      </a:lnTo>
                      <a:lnTo>
                        <a:pt x="133" y="251"/>
                      </a:lnTo>
                      <a:lnTo>
                        <a:pt x="135" y="249"/>
                      </a:lnTo>
                      <a:lnTo>
                        <a:pt x="137" y="244"/>
                      </a:lnTo>
                      <a:lnTo>
                        <a:pt x="140" y="239"/>
                      </a:lnTo>
                      <a:lnTo>
                        <a:pt x="144" y="230"/>
                      </a:lnTo>
                      <a:lnTo>
                        <a:pt x="150" y="223"/>
                      </a:lnTo>
                      <a:lnTo>
                        <a:pt x="156" y="215"/>
                      </a:lnTo>
                      <a:lnTo>
                        <a:pt x="162" y="209"/>
                      </a:lnTo>
                      <a:lnTo>
                        <a:pt x="169" y="204"/>
                      </a:lnTo>
                      <a:lnTo>
                        <a:pt x="177" y="200"/>
                      </a:lnTo>
                      <a:lnTo>
                        <a:pt x="186" y="195"/>
                      </a:lnTo>
                      <a:lnTo>
                        <a:pt x="195" y="193"/>
                      </a:lnTo>
                      <a:lnTo>
                        <a:pt x="208" y="214"/>
                      </a:lnTo>
                      <a:lnTo>
                        <a:pt x="222" y="234"/>
                      </a:lnTo>
                      <a:lnTo>
                        <a:pt x="236" y="255"/>
                      </a:lnTo>
                      <a:lnTo>
                        <a:pt x="250" y="275"/>
                      </a:lnTo>
                      <a:lnTo>
                        <a:pt x="264" y="294"/>
                      </a:lnTo>
                      <a:lnTo>
                        <a:pt x="278" y="314"/>
                      </a:lnTo>
                      <a:lnTo>
                        <a:pt x="294" y="334"/>
                      </a:lnTo>
                      <a:lnTo>
                        <a:pt x="310" y="353"/>
                      </a:lnTo>
                      <a:lnTo>
                        <a:pt x="317" y="361"/>
                      </a:lnTo>
                      <a:lnTo>
                        <a:pt x="324" y="368"/>
                      </a:lnTo>
                      <a:lnTo>
                        <a:pt x="331" y="374"/>
                      </a:lnTo>
                      <a:lnTo>
                        <a:pt x="338" y="381"/>
                      </a:lnTo>
                      <a:lnTo>
                        <a:pt x="348" y="388"/>
                      </a:lnTo>
                      <a:lnTo>
                        <a:pt x="357" y="394"/>
                      </a:lnTo>
                      <a:lnTo>
                        <a:pt x="367" y="400"/>
                      </a:lnTo>
                      <a:lnTo>
                        <a:pt x="377" y="406"/>
                      </a:lnTo>
                      <a:lnTo>
                        <a:pt x="387" y="412"/>
                      </a:lnTo>
                      <a:lnTo>
                        <a:pt x="398" y="417"/>
                      </a:lnTo>
                      <a:lnTo>
                        <a:pt x="409" y="421"/>
                      </a:lnTo>
                      <a:lnTo>
                        <a:pt x="420" y="426"/>
                      </a:lnTo>
                      <a:lnTo>
                        <a:pt x="434" y="429"/>
                      </a:lnTo>
                      <a:lnTo>
                        <a:pt x="457" y="435"/>
                      </a:lnTo>
                      <a:lnTo>
                        <a:pt x="465" y="437"/>
                      </a:lnTo>
                      <a:lnTo>
                        <a:pt x="473" y="438"/>
                      </a:lnTo>
                      <a:lnTo>
                        <a:pt x="481" y="438"/>
                      </a:lnTo>
                      <a:lnTo>
                        <a:pt x="489" y="437"/>
                      </a:lnTo>
                      <a:lnTo>
                        <a:pt x="501" y="435"/>
                      </a:lnTo>
                      <a:lnTo>
                        <a:pt x="506" y="434"/>
                      </a:lnTo>
                      <a:lnTo>
                        <a:pt x="512" y="432"/>
                      </a:lnTo>
                      <a:lnTo>
                        <a:pt x="524" y="428"/>
                      </a:lnTo>
                      <a:lnTo>
                        <a:pt x="526" y="427"/>
                      </a:lnTo>
                      <a:lnTo>
                        <a:pt x="529" y="426"/>
                      </a:lnTo>
                      <a:lnTo>
                        <a:pt x="534" y="423"/>
                      </a:lnTo>
                      <a:lnTo>
                        <a:pt x="539" y="420"/>
                      </a:lnTo>
                      <a:lnTo>
                        <a:pt x="540" y="420"/>
                      </a:lnTo>
                      <a:lnTo>
                        <a:pt x="542" y="419"/>
                      </a:lnTo>
                      <a:lnTo>
                        <a:pt x="545" y="417"/>
                      </a:lnTo>
                      <a:lnTo>
                        <a:pt x="554" y="411"/>
                      </a:lnTo>
                      <a:lnTo>
                        <a:pt x="564" y="403"/>
                      </a:lnTo>
                      <a:lnTo>
                        <a:pt x="573" y="394"/>
                      </a:lnTo>
                      <a:lnTo>
                        <a:pt x="588" y="377"/>
                      </a:lnTo>
                      <a:lnTo>
                        <a:pt x="595" y="368"/>
                      </a:lnTo>
                      <a:lnTo>
                        <a:pt x="602" y="359"/>
                      </a:lnTo>
                      <a:lnTo>
                        <a:pt x="616" y="341"/>
                      </a:lnTo>
                      <a:lnTo>
                        <a:pt x="620" y="336"/>
                      </a:lnTo>
                      <a:lnTo>
                        <a:pt x="623" y="332"/>
                      </a:lnTo>
                      <a:lnTo>
                        <a:pt x="630" y="322"/>
                      </a:lnTo>
                      <a:lnTo>
                        <a:pt x="643" y="303"/>
                      </a:lnTo>
                      <a:lnTo>
                        <a:pt x="655" y="284"/>
                      </a:lnTo>
                      <a:lnTo>
                        <a:pt x="661" y="273"/>
                      </a:lnTo>
                      <a:lnTo>
                        <a:pt x="666" y="264"/>
                      </a:lnTo>
                      <a:lnTo>
                        <a:pt x="668" y="261"/>
                      </a:lnTo>
                      <a:lnTo>
                        <a:pt x="669" y="258"/>
                      </a:lnTo>
                      <a:lnTo>
                        <a:pt x="672" y="254"/>
                      </a:lnTo>
                      <a:lnTo>
                        <a:pt x="678" y="244"/>
                      </a:lnTo>
                      <a:lnTo>
                        <a:pt x="687" y="224"/>
                      </a:lnTo>
                      <a:lnTo>
                        <a:pt x="699" y="206"/>
                      </a:lnTo>
                      <a:lnTo>
                        <a:pt x="711" y="187"/>
                      </a:lnTo>
                      <a:lnTo>
                        <a:pt x="724" y="170"/>
                      </a:lnTo>
                      <a:lnTo>
                        <a:pt x="728" y="163"/>
                      </a:lnTo>
                      <a:lnTo>
                        <a:pt x="730" y="159"/>
                      </a:lnTo>
                      <a:lnTo>
                        <a:pt x="731" y="159"/>
                      </a:lnTo>
                      <a:lnTo>
                        <a:pt x="732" y="158"/>
                      </a:lnTo>
                      <a:lnTo>
                        <a:pt x="733" y="157"/>
                      </a:lnTo>
                      <a:lnTo>
                        <a:pt x="737" y="150"/>
                      </a:lnTo>
                      <a:lnTo>
                        <a:pt x="741" y="143"/>
                      </a:lnTo>
                      <a:lnTo>
                        <a:pt x="746" y="130"/>
                      </a:lnTo>
                      <a:lnTo>
                        <a:pt x="749" y="124"/>
                      </a:lnTo>
                      <a:lnTo>
                        <a:pt x="749" y="123"/>
                      </a:lnTo>
                      <a:lnTo>
                        <a:pt x="749" y="122"/>
                      </a:lnTo>
                      <a:lnTo>
                        <a:pt x="749" y="121"/>
                      </a:lnTo>
                      <a:lnTo>
                        <a:pt x="751" y="117"/>
                      </a:lnTo>
                      <a:lnTo>
                        <a:pt x="751" y="114"/>
                      </a:lnTo>
                      <a:lnTo>
                        <a:pt x="751" y="113"/>
                      </a:lnTo>
                      <a:lnTo>
                        <a:pt x="752" y="112"/>
                      </a:lnTo>
                      <a:lnTo>
                        <a:pt x="753" y="111"/>
                      </a:lnTo>
                      <a:lnTo>
                        <a:pt x="755" y="105"/>
                      </a:lnTo>
                      <a:lnTo>
                        <a:pt x="757" y="92"/>
                      </a:lnTo>
                      <a:lnTo>
                        <a:pt x="758" y="79"/>
                      </a:lnTo>
                      <a:lnTo>
                        <a:pt x="758" y="75"/>
                      </a:lnTo>
                      <a:lnTo>
                        <a:pt x="758" y="74"/>
                      </a:lnTo>
                      <a:lnTo>
                        <a:pt x="759" y="73"/>
                      </a:lnTo>
                      <a:lnTo>
                        <a:pt x="760" y="66"/>
                      </a:lnTo>
                      <a:lnTo>
                        <a:pt x="760" y="59"/>
                      </a:lnTo>
                      <a:lnTo>
                        <a:pt x="760" y="53"/>
                      </a:lnTo>
                      <a:lnTo>
                        <a:pt x="759" y="3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05" name="Freeform 36"/>
                <p:cNvSpPr>
                  <a:spLocks noChangeAspect="1"/>
                </p:cNvSpPr>
                <p:nvPr/>
              </p:nvSpPr>
              <p:spPr bwMode="auto">
                <a:xfrm>
                  <a:off x="3004" y="2741"/>
                  <a:ext cx="682" cy="256"/>
                </a:xfrm>
                <a:custGeom>
                  <a:avLst/>
                  <a:gdLst>
                    <a:gd name="T0" fmla="*/ 635 w 682"/>
                    <a:gd name="T1" fmla="*/ 0 h 256"/>
                    <a:gd name="T2" fmla="*/ 605 w 682"/>
                    <a:gd name="T3" fmla="*/ 4 h 256"/>
                    <a:gd name="T4" fmla="*/ 552 w 682"/>
                    <a:gd name="T5" fmla="*/ 31 h 256"/>
                    <a:gd name="T6" fmla="*/ 472 w 682"/>
                    <a:gd name="T7" fmla="*/ 81 h 256"/>
                    <a:gd name="T8" fmla="*/ 343 w 682"/>
                    <a:gd name="T9" fmla="*/ 172 h 256"/>
                    <a:gd name="T10" fmla="*/ 314 w 682"/>
                    <a:gd name="T11" fmla="*/ 191 h 256"/>
                    <a:gd name="T12" fmla="*/ 306 w 682"/>
                    <a:gd name="T13" fmla="*/ 195 h 256"/>
                    <a:gd name="T14" fmla="*/ 298 w 682"/>
                    <a:gd name="T15" fmla="*/ 197 h 256"/>
                    <a:gd name="T16" fmla="*/ 295 w 682"/>
                    <a:gd name="T17" fmla="*/ 198 h 256"/>
                    <a:gd name="T18" fmla="*/ 269 w 682"/>
                    <a:gd name="T19" fmla="*/ 199 h 256"/>
                    <a:gd name="T20" fmla="*/ 227 w 682"/>
                    <a:gd name="T21" fmla="*/ 186 h 256"/>
                    <a:gd name="T22" fmla="*/ 181 w 682"/>
                    <a:gd name="T23" fmla="*/ 174 h 256"/>
                    <a:gd name="T24" fmla="*/ 142 w 682"/>
                    <a:gd name="T25" fmla="*/ 168 h 256"/>
                    <a:gd name="T26" fmla="*/ 98 w 682"/>
                    <a:gd name="T27" fmla="*/ 159 h 256"/>
                    <a:gd name="T28" fmla="*/ 90 w 682"/>
                    <a:gd name="T29" fmla="*/ 153 h 256"/>
                    <a:gd name="T30" fmla="*/ 90 w 682"/>
                    <a:gd name="T31" fmla="*/ 132 h 256"/>
                    <a:gd name="T32" fmla="*/ 91 w 682"/>
                    <a:gd name="T33" fmla="*/ 105 h 256"/>
                    <a:gd name="T34" fmla="*/ 87 w 682"/>
                    <a:gd name="T35" fmla="*/ 81 h 256"/>
                    <a:gd name="T36" fmla="*/ 78 w 682"/>
                    <a:gd name="T37" fmla="*/ 65 h 256"/>
                    <a:gd name="T38" fmla="*/ 65 w 682"/>
                    <a:gd name="T39" fmla="*/ 56 h 256"/>
                    <a:gd name="T40" fmla="*/ 50 w 682"/>
                    <a:gd name="T41" fmla="*/ 53 h 256"/>
                    <a:gd name="T42" fmla="*/ 38 w 682"/>
                    <a:gd name="T43" fmla="*/ 60 h 256"/>
                    <a:gd name="T44" fmla="*/ 33 w 682"/>
                    <a:gd name="T45" fmla="*/ 70 h 256"/>
                    <a:gd name="T46" fmla="*/ 37 w 682"/>
                    <a:gd name="T47" fmla="*/ 160 h 256"/>
                    <a:gd name="T48" fmla="*/ 4 w 682"/>
                    <a:gd name="T49" fmla="*/ 203 h 256"/>
                    <a:gd name="T50" fmla="*/ 1 w 682"/>
                    <a:gd name="T51" fmla="*/ 215 h 256"/>
                    <a:gd name="T52" fmla="*/ 10 w 682"/>
                    <a:gd name="T53" fmla="*/ 226 h 256"/>
                    <a:gd name="T54" fmla="*/ 87 w 682"/>
                    <a:gd name="T55" fmla="*/ 204 h 256"/>
                    <a:gd name="T56" fmla="*/ 135 w 682"/>
                    <a:gd name="T57" fmla="*/ 213 h 256"/>
                    <a:gd name="T58" fmla="*/ 207 w 682"/>
                    <a:gd name="T59" fmla="*/ 237 h 256"/>
                    <a:gd name="T60" fmla="*/ 284 w 682"/>
                    <a:gd name="T61" fmla="*/ 256 h 256"/>
                    <a:gd name="T62" fmla="*/ 305 w 682"/>
                    <a:gd name="T63" fmla="*/ 255 h 256"/>
                    <a:gd name="T64" fmla="*/ 326 w 682"/>
                    <a:gd name="T65" fmla="*/ 248 h 256"/>
                    <a:gd name="T66" fmla="*/ 345 w 682"/>
                    <a:gd name="T67" fmla="*/ 238 h 256"/>
                    <a:gd name="T68" fmla="*/ 399 w 682"/>
                    <a:gd name="T69" fmla="*/ 203 h 256"/>
                    <a:gd name="T70" fmla="*/ 469 w 682"/>
                    <a:gd name="T71" fmla="*/ 172 h 256"/>
                    <a:gd name="T72" fmla="*/ 571 w 682"/>
                    <a:gd name="T73" fmla="*/ 133 h 256"/>
                    <a:gd name="T74" fmla="*/ 595 w 682"/>
                    <a:gd name="T75" fmla="*/ 123 h 256"/>
                    <a:gd name="T76" fmla="*/ 620 w 682"/>
                    <a:gd name="T77" fmla="*/ 107 h 256"/>
                    <a:gd name="T78" fmla="*/ 638 w 682"/>
                    <a:gd name="T79" fmla="*/ 94 h 256"/>
                    <a:gd name="T80" fmla="*/ 656 w 682"/>
                    <a:gd name="T81" fmla="*/ 76 h 256"/>
                    <a:gd name="T82" fmla="*/ 675 w 682"/>
                    <a:gd name="T83" fmla="*/ 57 h 256"/>
                    <a:gd name="T84" fmla="*/ 681 w 682"/>
                    <a:gd name="T85" fmla="*/ 45 h 256"/>
                    <a:gd name="T86" fmla="*/ 682 w 682"/>
                    <a:gd name="T87" fmla="*/ 39 h 256"/>
                    <a:gd name="T88" fmla="*/ 682 w 682"/>
                    <a:gd name="T89" fmla="*/ 31 h 256"/>
                    <a:gd name="T90" fmla="*/ 681 w 682"/>
                    <a:gd name="T91" fmla="*/ 24 h 256"/>
                    <a:gd name="T92" fmla="*/ 675 w 682"/>
                    <a:gd name="T93" fmla="*/ 14 h 256"/>
                    <a:gd name="T94" fmla="*/ 666 w 682"/>
                    <a:gd name="T95" fmla="*/ 7 h 256"/>
                    <a:gd name="T96" fmla="*/ 647 w 682"/>
                    <a:gd name="T97" fmla="*/ 4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2"/>
                    <a:gd name="T148" fmla="*/ 0 h 256"/>
                    <a:gd name="T149" fmla="*/ 682 w 682"/>
                    <a:gd name="T150" fmla="*/ 256 h 2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2" h="256">
                      <a:moveTo>
                        <a:pt x="647" y="4"/>
                      </a:moveTo>
                      <a:lnTo>
                        <a:pt x="641" y="1"/>
                      </a:lnTo>
                      <a:lnTo>
                        <a:pt x="635" y="0"/>
                      </a:lnTo>
                      <a:lnTo>
                        <a:pt x="623" y="0"/>
                      </a:lnTo>
                      <a:lnTo>
                        <a:pt x="611" y="2"/>
                      </a:lnTo>
                      <a:lnTo>
                        <a:pt x="605" y="4"/>
                      </a:lnTo>
                      <a:lnTo>
                        <a:pt x="599" y="6"/>
                      </a:lnTo>
                      <a:lnTo>
                        <a:pt x="575" y="18"/>
                      </a:lnTo>
                      <a:lnTo>
                        <a:pt x="552" y="31"/>
                      </a:lnTo>
                      <a:lnTo>
                        <a:pt x="528" y="44"/>
                      </a:lnTo>
                      <a:lnTo>
                        <a:pt x="506" y="59"/>
                      </a:lnTo>
                      <a:lnTo>
                        <a:pt x="472" y="81"/>
                      </a:lnTo>
                      <a:lnTo>
                        <a:pt x="440" y="103"/>
                      </a:lnTo>
                      <a:lnTo>
                        <a:pt x="352" y="165"/>
                      </a:lnTo>
                      <a:lnTo>
                        <a:pt x="343" y="172"/>
                      </a:lnTo>
                      <a:lnTo>
                        <a:pt x="337" y="174"/>
                      </a:lnTo>
                      <a:lnTo>
                        <a:pt x="333" y="178"/>
                      </a:lnTo>
                      <a:lnTo>
                        <a:pt x="314" y="191"/>
                      </a:lnTo>
                      <a:lnTo>
                        <a:pt x="308" y="194"/>
                      </a:lnTo>
                      <a:lnTo>
                        <a:pt x="307" y="194"/>
                      </a:lnTo>
                      <a:lnTo>
                        <a:pt x="306" y="195"/>
                      </a:lnTo>
                      <a:lnTo>
                        <a:pt x="305" y="195"/>
                      </a:lnTo>
                      <a:lnTo>
                        <a:pt x="302" y="196"/>
                      </a:lnTo>
                      <a:lnTo>
                        <a:pt x="298" y="197"/>
                      </a:lnTo>
                      <a:lnTo>
                        <a:pt x="297" y="197"/>
                      </a:lnTo>
                      <a:lnTo>
                        <a:pt x="296" y="197"/>
                      </a:lnTo>
                      <a:lnTo>
                        <a:pt x="295" y="198"/>
                      </a:lnTo>
                      <a:lnTo>
                        <a:pt x="288" y="200"/>
                      </a:lnTo>
                      <a:lnTo>
                        <a:pt x="279" y="200"/>
                      </a:lnTo>
                      <a:lnTo>
                        <a:pt x="269" y="199"/>
                      </a:lnTo>
                      <a:lnTo>
                        <a:pt x="260" y="197"/>
                      </a:lnTo>
                      <a:lnTo>
                        <a:pt x="251" y="195"/>
                      </a:lnTo>
                      <a:lnTo>
                        <a:pt x="227" y="186"/>
                      </a:lnTo>
                      <a:lnTo>
                        <a:pt x="204" y="180"/>
                      </a:lnTo>
                      <a:lnTo>
                        <a:pt x="192" y="177"/>
                      </a:lnTo>
                      <a:lnTo>
                        <a:pt x="181" y="174"/>
                      </a:lnTo>
                      <a:lnTo>
                        <a:pt x="169" y="173"/>
                      </a:lnTo>
                      <a:lnTo>
                        <a:pt x="158" y="171"/>
                      </a:lnTo>
                      <a:lnTo>
                        <a:pt x="142" y="168"/>
                      </a:lnTo>
                      <a:lnTo>
                        <a:pt x="127" y="166"/>
                      </a:lnTo>
                      <a:lnTo>
                        <a:pt x="112" y="162"/>
                      </a:lnTo>
                      <a:lnTo>
                        <a:pt x="98" y="159"/>
                      </a:lnTo>
                      <a:lnTo>
                        <a:pt x="93" y="157"/>
                      </a:lnTo>
                      <a:lnTo>
                        <a:pt x="91" y="155"/>
                      </a:lnTo>
                      <a:lnTo>
                        <a:pt x="90" y="153"/>
                      </a:lnTo>
                      <a:lnTo>
                        <a:pt x="86" y="149"/>
                      </a:lnTo>
                      <a:lnTo>
                        <a:pt x="88" y="139"/>
                      </a:lnTo>
                      <a:lnTo>
                        <a:pt x="90" y="132"/>
                      </a:lnTo>
                      <a:lnTo>
                        <a:pt x="91" y="123"/>
                      </a:lnTo>
                      <a:lnTo>
                        <a:pt x="91" y="114"/>
                      </a:lnTo>
                      <a:lnTo>
                        <a:pt x="91" y="105"/>
                      </a:lnTo>
                      <a:lnTo>
                        <a:pt x="90" y="97"/>
                      </a:lnTo>
                      <a:lnTo>
                        <a:pt x="89" y="89"/>
                      </a:lnTo>
                      <a:lnTo>
                        <a:pt x="87" y="81"/>
                      </a:lnTo>
                      <a:lnTo>
                        <a:pt x="84" y="74"/>
                      </a:lnTo>
                      <a:lnTo>
                        <a:pt x="80" y="68"/>
                      </a:lnTo>
                      <a:lnTo>
                        <a:pt x="78" y="65"/>
                      </a:lnTo>
                      <a:lnTo>
                        <a:pt x="76" y="62"/>
                      </a:lnTo>
                      <a:lnTo>
                        <a:pt x="71" y="59"/>
                      </a:lnTo>
                      <a:lnTo>
                        <a:pt x="65" y="56"/>
                      </a:lnTo>
                      <a:lnTo>
                        <a:pt x="60" y="54"/>
                      </a:lnTo>
                      <a:lnTo>
                        <a:pt x="55" y="53"/>
                      </a:lnTo>
                      <a:lnTo>
                        <a:pt x="50" y="53"/>
                      </a:lnTo>
                      <a:lnTo>
                        <a:pt x="45" y="55"/>
                      </a:lnTo>
                      <a:lnTo>
                        <a:pt x="42" y="58"/>
                      </a:lnTo>
                      <a:lnTo>
                        <a:pt x="38" y="60"/>
                      </a:lnTo>
                      <a:lnTo>
                        <a:pt x="35" y="63"/>
                      </a:lnTo>
                      <a:lnTo>
                        <a:pt x="34" y="66"/>
                      </a:lnTo>
                      <a:lnTo>
                        <a:pt x="33" y="70"/>
                      </a:lnTo>
                      <a:lnTo>
                        <a:pt x="56" y="132"/>
                      </a:lnTo>
                      <a:lnTo>
                        <a:pt x="50" y="147"/>
                      </a:lnTo>
                      <a:lnTo>
                        <a:pt x="37" y="160"/>
                      </a:lnTo>
                      <a:lnTo>
                        <a:pt x="26" y="174"/>
                      </a:lnTo>
                      <a:lnTo>
                        <a:pt x="14" y="188"/>
                      </a:lnTo>
                      <a:lnTo>
                        <a:pt x="4" y="203"/>
                      </a:lnTo>
                      <a:lnTo>
                        <a:pt x="1" y="206"/>
                      </a:lnTo>
                      <a:lnTo>
                        <a:pt x="0" y="210"/>
                      </a:lnTo>
                      <a:lnTo>
                        <a:pt x="1" y="215"/>
                      </a:lnTo>
                      <a:lnTo>
                        <a:pt x="3" y="218"/>
                      </a:lnTo>
                      <a:lnTo>
                        <a:pt x="7" y="222"/>
                      </a:lnTo>
                      <a:lnTo>
                        <a:pt x="10" y="226"/>
                      </a:lnTo>
                      <a:lnTo>
                        <a:pt x="55" y="202"/>
                      </a:lnTo>
                      <a:lnTo>
                        <a:pt x="70" y="203"/>
                      </a:lnTo>
                      <a:lnTo>
                        <a:pt x="87" y="204"/>
                      </a:lnTo>
                      <a:lnTo>
                        <a:pt x="103" y="207"/>
                      </a:lnTo>
                      <a:lnTo>
                        <a:pt x="120" y="210"/>
                      </a:lnTo>
                      <a:lnTo>
                        <a:pt x="135" y="213"/>
                      </a:lnTo>
                      <a:lnTo>
                        <a:pt x="151" y="217"/>
                      </a:lnTo>
                      <a:lnTo>
                        <a:pt x="183" y="228"/>
                      </a:lnTo>
                      <a:lnTo>
                        <a:pt x="207" y="237"/>
                      </a:lnTo>
                      <a:lnTo>
                        <a:pt x="232" y="245"/>
                      </a:lnTo>
                      <a:lnTo>
                        <a:pt x="258" y="251"/>
                      </a:lnTo>
                      <a:lnTo>
                        <a:pt x="284" y="256"/>
                      </a:lnTo>
                      <a:lnTo>
                        <a:pt x="295" y="256"/>
                      </a:lnTo>
                      <a:lnTo>
                        <a:pt x="300" y="256"/>
                      </a:lnTo>
                      <a:lnTo>
                        <a:pt x="305" y="255"/>
                      </a:lnTo>
                      <a:lnTo>
                        <a:pt x="312" y="253"/>
                      </a:lnTo>
                      <a:lnTo>
                        <a:pt x="320" y="252"/>
                      </a:lnTo>
                      <a:lnTo>
                        <a:pt x="326" y="248"/>
                      </a:lnTo>
                      <a:lnTo>
                        <a:pt x="333" y="245"/>
                      </a:lnTo>
                      <a:lnTo>
                        <a:pt x="338" y="241"/>
                      </a:lnTo>
                      <a:lnTo>
                        <a:pt x="345" y="238"/>
                      </a:lnTo>
                      <a:lnTo>
                        <a:pt x="362" y="225"/>
                      </a:lnTo>
                      <a:lnTo>
                        <a:pt x="380" y="214"/>
                      </a:lnTo>
                      <a:lnTo>
                        <a:pt x="399" y="203"/>
                      </a:lnTo>
                      <a:lnTo>
                        <a:pt x="418" y="193"/>
                      </a:lnTo>
                      <a:lnTo>
                        <a:pt x="443" y="181"/>
                      </a:lnTo>
                      <a:lnTo>
                        <a:pt x="469" y="172"/>
                      </a:lnTo>
                      <a:lnTo>
                        <a:pt x="516" y="154"/>
                      </a:lnTo>
                      <a:lnTo>
                        <a:pt x="563" y="137"/>
                      </a:lnTo>
                      <a:lnTo>
                        <a:pt x="571" y="133"/>
                      </a:lnTo>
                      <a:lnTo>
                        <a:pt x="579" y="130"/>
                      </a:lnTo>
                      <a:lnTo>
                        <a:pt x="587" y="126"/>
                      </a:lnTo>
                      <a:lnTo>
                        <a:pt x="595" y="123"/>
                      </a:lnTo>
                      <a:lnTo>
                        <a:pt x="610" y="114"/>
                      </a:lnTo>
                      <a:lnTo>
                        <a:pt x="617" y="109"/>
                      </a:lnTo>
                      <a:lnTo>
                        <a:pt x="620" y="107"/>
                      </a:lnTo>
                      <a:lnTo>
                        <a:pt x="624" y="104"/>
                      </a:lnTo>
                      <a:lnTo>
                        <a:pt x="631" y="99"/>
                      </a:lnTo>
                      <a:lnTo>
                        <a:pt x="638" y="94"/>
                      </a:lnTo>
                      <a:lnTo>
                        <a:pt x="644" y="88"/>
                      </a:lnTo>
                      <a:lnTo>
                        <a:pt x="651" y="82"/>
                      </a:lnTo>
                      <a:lnTo>
                        <a:pt x="656" y="76"/>
                      </a:lnTo>
                      <a:lnTo>
                        <a:pt x="663" y="70"/>
                      </a:lnTo>
                      <a:lnTo>
                        <a:pt x="668" y="63"/>
                      </a:lnTo>
                      <a:lnTo>
                        <a:pt x="675" y="57"/>
                      </a:lnTo>
                      <a:lnTo>
                        <a:pt x="677" y="53"/>
                      </a:lnTo>
                      <a:lnTo>
                        <a:pt x="679" y="49"/>
                      </a:lnTo>
                      <a:lnTo>
                        <a:pt x="681" y="45"/>
                      </a:lnTo>
                      <a:lnTo>
                        <a:pt x="681" y="43"/>
                      </a:lnTo>
                      <a:lnTo>
                        <a:pt x="682" y="41"/>
                      </a:lnTo>
                      <a:lnTo>
                        <a:pt x="682" y="39"/>
                      </a:lnTo>
                      <a:lnTo>
                        <a:pt x="682" y="36"/>
                      </a:lnTo>
                      <a:lnTo>
                        <a:pt x="682" y="32"/>
                      </a:lnTo>
                      <a:lnTo>
                        <a:pt x="682" y="31"/>
                      </a:lnTo>
                      <a:lnTo>
                        <a:pt x="682" y="30"/>
                      </a:lnTo>
                      <a:lnTo>
                        <a:pt x="682" y="27"/>
                      </a:lnTo>
                      <a:lnTo>
                        <a:pt x="681" y="24"/>
                      </a:lnTo>
                      <a:lnTo>
                        <a:pt x="679" y="20"/>
                      </a:lnTo>
                      <a:lnTo>
                        <a:pt x="678" y="18"/>
                      </a:lnTo>
                      <a:lnTo>
                        <a:pt x="675" y="14"/>
                      </a:lnTo>
                      <a:lnTo>
                        <a:pt x="674" y="12"/>
                      </a:lnTo>
                      <a:lnTo>
                        <a:pt x="669" y="9"/>
                      </a:lnTo>
                      <a:lnTo>
                        <a:pt x="666" y="7"/>
                      </a:lnTo>
                      <a:lnTo>
                        <a:pt x="663" y="6"/>
                      </a:lnTo>
                      <a:lnTo>
                        <a:pt x="655" y="4"/>
                      </a:lnTo>
                      <a:lnTo>
                        <a:pt x="647" y="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06" name="Freeform 37"/>
                <p:cNvSpPr>
                  <a:spLocks noChangeAspect="1"/>
                </p:cNvSpPr>
                <p:nvPr/>
              </p:nvSpPr>
              <p:spPr bwMode="auto">
                <a:xfrm>
                  <a:off x="3580" y="3105"/>
                  <a:ext cx="345" cy="686"/>
                </a:xfrm>
                <a:custGeom>
                  <a:avLst/>
                  <a:gdLst>
                    <a:gd name="T0" fmla="*/ 57 w 345"/>
                    <a:gd name="T1" fmla="*/ 2 h 686"/>
                    <a:gd name="T2" fmla="*/ 89 w 345"/>
                    <a:gd name="T3" fmla="*/ 0 h 686"/>
                    <a:gd name="T4" fmla="*/ 113 w 345"/>
                    <a:gd name="T5" fmla="*/ 15 h 686"/>
                    <a:gd name="T6" fmla="*/ 169 w 345"/>
                    <a:gd name="T7" fmla="*/ 64 h 686"/>
                    <a:gd name="T8" fmla="*/ 227 w 345"/>
                    <a:gd name="T9" fmla="*/ 121 h 686"/>
                    <a:gd name="T10" fmla="*/ 278 w 345"/>
                    <a:gd name="T11" fmla="*/ 176 h 686"/>
                    <a:gd name="T12" fmla="*/ 315 w 345"/>
                    <a:gd name="T13" fmla="*/ 225 h 686"/>
                    <a:gd name="T14" fmla="*/ 337 w 345"/>
                    <a:gd name="T15" fmla="*/ 263 h 686"/>
                    <a:gd name="T16" fmla="*/ 345 w 345"/>
                    <a:gd name="T17" fmla="*/ 293 h 686"/>
                    <a:gd name="T18" fmla="*/ 341 w 345"/>
                    <a:gd name="T19" fmla="*/ 321 h 686"/>
                    <a:gd name="T20" fmla="*/ 329 w 345"/>
                    <a:gd name="T21" fmla="*/ 349 h 686"/>
                    <a:gd name="T22" fmla="*/ 302 w 345"/>
                    <a:gd name="T23" fmla="*/ 382 h 686"/>
                    <a:gd name="T24" fmla="*/ 262 w 345"/>
                    <a:gd name="T25" fmla="*/ 416 h 686"/>
                    <a:gd name="T26" fmla="*/ 201 w 345"/>
                    <a:gd name="T27" fmla="*/ 467 h 686"/>
                    <a:gd name="T28" fmla="*/ 154 w 345"/>
                    <a:gd name="T29" fmla="*/ 496 h 686"/>
                    <a:gd name="T30" fmla="*/ 127 w 345"/>
                    <a:gd name="T31" fmla="*/ 521 h 686"/>
                    <a:gd name="T32" fmla="*/ 115 w 345"/>
                    <a:gd name="T33" fmla="*/ 544 h 686"/>
                    <a:gd name="T34" fmla="*/ 117 w 345"/>
                    <a:gd name="T35" fmla="*/ 559 h 686"/>
                    <a:gd name="T36" fmla="*/ 133 w 345"/>
                    <a:gd name="T37" fmla="*/ 575 h 686"/>
                    <a:gd name="T38" fmla="*/ 171 w 345"/>
                    <a:gd name="T39" fmla="*/ 600 h 686"/>
                    <a:gd name="T40" fmla="*/ 203 w 345"/>
                    <a:gd name="T41" fmla="*/ 619 h 686"/>
                    <a:gd name="T42" fmla="*/ 241 w 345"/>
                    <a:gd name="T43" fmla="*/ 631 h 686"/>
                    <a:gd name="T44" fmla="*/ 264 w 345"/>
                    <a:gd name="T45" fmla="*/ 638 h 686"/>
                    <a:gd name="T46" fmla="*/ 269 w 345"/>
                    <a:gd name="T47" fmla="*/ 654 h 686"/>
                    <a:gd name="T48" fmla="*/ 262 w 345"/>
                    <a:gd name="T49" fmla="*/ 664 h 686"/>
                    <a:gd name="T50" fmla="*/ 229 w 345"/>
                    <a:gd name="T51" fmla="*/ 678 h 686"/>
                    <a:gd name="T52" fmla="*/ 224 w 345"/>
                    <a:gd name="T53" fmla="*/ 680 h 686"/>
                    <a:gd name="T54" fmla="*/ 180 w 345"/>
                    <a:gd name="T55" fmla="*/ 686 h 686"/>
                    <a:gd name="T56" fmla="*/ 157 w 345"/>
                    <a:gd name="T57" fmla="*/ 686 h 686"/>
                    <a:gd name="T58" fmla="*/ 134 w 345"/>
                    <a:gd name="T59" fmla="*/ 668 h 686"/>
                    <a:gd name="T60" fmla="*/ 112 w 345"/>
                    <a:gd name="T61" fmla="*/ 635 h 686"/>
                    <a:gd name="T62" fmla="*/ 89 w 345"/>
                    <a:gd name="T63" fmla="*/ 614 h 686"/>
                    <a:gd name="T64" fmla="*/ 56 w 345"/>
                    <a:gd name="T65" fmla="*/ 596 h 686"/>
                    <a:gd name="T66" fmla="*/ 33 w 345"/>
                    <a:gd name="T67" fmla="*/ 575 h 686"/>
                    <a:gd name="T68" fmla="*/ 31 w 345"/>
                    <a:gd name="T69" fmla="*/ 547 h 686"/>
                    <a:gd name="T70" fmla="*/ 36 w 345"/>
                    <a:gd name="T71" fmla="*/ 526 h 686"/>
                    <a:gd name="T72" fmla="*/ 57 w 345"/>
                    <a:gd name="T73" fmla="*/ 505 h 686"/>
                    <a:gd name="T74" fmla="*/ 91 w 345"/>
                    <a:gd name="T75" fmla="*/ 486 h 686"/>
                    <a:gd name="T76" fmla="*/ 119 w 345"/>
                    <a:gd name="T77" fmla="*/ 463 h 686"/>
                    <a:gd name="T78" fmla="*/ 145 w 345"/>
                    <a:gd name="T79" fmla="*/ 424 h 686"/>
                    <a:gd name="T80" fmla="*/ 169 w 345"/>
                    <a:gd name="T81" fmla="*/ 381 h 686"/>
                    <a:gd name="T82" fmla="*/ 201 w 345"/>
                    <a:gd name="T83" fmla="*/ 339 h 686"/>
                    <a:gd name="T84" fmla="*/ 234 w 345"/>
                    <a:gd name="T85" fmla="*/ 314 h 686"/>
                    <a:gd name="T86" fmla="*/ 252 w 345"/>
                    <a:gd name="T87" fmla="*/ 302 h 686"/>
                    <a:gd name="T88" fmla="*/ 255 w 345"/>
                    <a:gd name="T89" fmla="*/ 291 h 686"/>
                    <a:gd name="T90" fmla="*/ 238 w 345"/>
                    <a:gd name="T91" fmla="*/ 279 h 686"/>
                    <a:gd name="T92" fmla="*/ 185 w 345"/>
                    <a:gd name="T93" fmla="*/ 237 h 686"/>
                    <a:gd name="T94" fmla="*/ 115 w 345"/>
                    <a:gd name="T95" fmla="*/ 193 h 686"/>
                    <a:gd name="T96" fmla="*/ 63 w 345"/>
                    <a:gd name="T97" fmla="*/ 153 h 686"/>
                    <a:gd name="T98" fmla="*/ 19 w 345"/>
                    <a:gd name="T99" fmla="*/ 102 h 686"/>
                    <a:gd name="T100" fmla="*/ 0 w 345"/>
                    <a:gd name="T101" fmla="*/ 53 h 686"/>
                    <a:gd name="T102" fmla="*/ 7 w 345"/>
                    <a:gd name="T103" fmla="*/ 27 h 686"/>
                    <a:gd name="T104" fmla="*/ 33 w 345"/>
                    <a:gd name="T105" fmla="*/ 9 h 686"/>
                    <a:gd name="T106" fmla="*/ 57 w 345"/>
                    <a:gd name="T107" fmla="*/ 2 h 68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5"/>
                    <a:gd name="T163" fmla="*/ 0 h 686"/>
                    <a:gd name="T164" fmla="*/ 345 w 345"/>
                    <a:gd name="T165" fmla="*/ 686 h 68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5" h="686">
                      <a:moveTo>
                        <a:pt x="57" y="2"/>
                      </a:moveTo>
                      <a:lnTo>
                        <a:pt x="89" y="0"/>
                      </a:lnTo>
                      <a:lnTo>
                        <a:pt x="113" y="15"/>
                      </a:lnTo>
                      <a:lnTo>
                        <a:pt x="169" y="64"/>
                      </a:lnTo>
                      <a:lnTo>
                        <a:pt x="227" y="121"/>
                      </a:lnTo>
                      <a:lnTo>
                        <a:pt x="278" y="176"/>
                      </a:lnTo>
                      <a:lnTo>
                        <a:pt x="315" y="225"/>
                      </a:lnTo>
                      <a:lnTo>
                        <a:pt x="337" y="263"/>
                      </a:lnTo>
                      <a:lnTo>
                        <a:pt x="345" y="293"/>
                      </a:lnTo>
                      <a:lnTo>
                        <a:pt x="341" y="321"/>
                      </a:lnTo>
                      <a:lnTo>
                        <a:pt x="329" y="349"/>
                      </a:lnTo>
                      <a:lnTo>
                        <a:pt x="302" y="382"/>
                      </a:lnTo>
                      <a:lnTo>
                        <a:pt x="262" y="416"/>
                      </a:lnTo>
                      <a:lnTo>
                        <a:pt x="201" y="467"/>
                      </a:lnTo>
                      <a:lnTo>
                        <a:pt x="154" y="496"/>
                      </a:lnTo>
                      <a:lnTo>
                        <a:pt x="127" y="521"/>
                      </a:lnTo>
                      <a:lnTo>
                        <a:pt x="115" y="544"/>
                      </a:lnTo>
                      <a:lnTo>
                        <a:pt x="117" y="559"/>
                      </a:lnTo>
                      <a:lnTo>
                        <a:pt x="133" y="575"/>
                      </a:lnTo>
                      <a:lnTo>
                        <a:pt x="171" y="600"/>
                      </a:lnTo>
                      <a:lnTo>
                        <a:pt x="203" y="619"/>
                      </a:lnTo>
                      <a:lnTo>
                        <a:pt x="241" y="631"/>
                      </a:lnTo>
                      <a:lnTo>
                        <a:pt x="264" y="638"/>
                      </a:lnTo>
                      <a:lnTo>
                        <a:pt x="269" y="654"/>
                      </a:lnTo>
                      <a:lnTo>
                        <a:pt x="262" y="664"/>
                      </a:lnTo>
                      <a:lnTo>
                        <a:pt x="229" y="678"/>
                      </a:lnTo>
                      <a:lnTo>
                        <a:pt x="224" y="680"/>
                      </a:lnTo>
                      <a:lnTo>
                        <a:pt x="180" y="686"/>
                      </a:lnTo>
                      <a:lnTo>
                        <a:pt x="157" y="686"/>
                      </a:lnTo>
                      <a:lnTo>
                        <a:pt x="134" y="668"/>
                      </a:lnTo>
                      <a:lnTo>
                        <a:pt x="112" y="635"/>
                      </a:lnTo>
                      <a:lnTo>
                        <a:pt x="89" y="614"/>
                      </a:lnTo>
                      <a:lnTo>
                        <a:pt x="56" y="596"/>
                      </a:lnTo>
                      <a:lnTo>
                        <a:pt x="33" y="575"/>
                      </a:lnTo>
                      <a:lnTo>
                        <a:pt x="31" y="547"/>
                      </a:lnTo>
                      <a:lnTo>
                        <a:pt x="36" y="526"/>
                      </a:lnTo>
                      <a:lnTo>
                        <a:pt x="57" y="505"/>
                      </a:lnTo>
                      <a:lnTo>
                        <a:pt x="91" y="486"/>
                      </a:lnTo>
                      <a:lnTo>
                        <a:pt x="119" y="463"/>
                      </a:lnTo>
                      <a:lnTo>
                        <a:pt x="145" y="424"/>
                      </a:lnTo>
                      <a:lnTo>
                        <a:pt x="169" y="381"/>
                      </a:lnTo>
                      <a:lnTo>
                        <a:pt x="201" y="339"/>
                      </a:lnTo>
                      <a:lnTo>
                        <a:pt x="234" y="314"/>
                      </a:lnTo>
                      <a:lnTo>
                        <a:pt x="252" y="302"/>
                      </a:lnTo>
                      <a:lnTo>
                        <a:pt x="255" y="291"/>
                      </a:lnTo>
                      <a:lnTo>
                        <a:pt x="238" y="279"/>
                      </a:lnTo>
                      <a:lnTo>
                        <a:pt x="185" y="237"/>
                      </a:lnTo>
                      <a:lnTo>
                        <a:pt x="115" y="193"/>
                      </a:lnTo>
                      <a:lnTo>
                        <a:pt x="63" y="153"/>
                      </a:lnTo>
                      <a:lnTo>
                        <a:pt x="19" y="102"/>
                      </a:lnTo>
                      <a:lnTo>
                        <a:pt x="0" y="53"/>
                      </a:lnTo>
                      <a:lnTo>
                        <a:pt x="7" y="27"/>
                      </a:lnTo>
                      <a:lnTo>
                        <a:pt x="33" y="9"/>
                      </a:lnTo>
                      <a:lnTo>
                        <a:pt x="57" y="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2300" name="Text Box 38"/>
              <p:cNvSpPr txBox="1">
                <a:spLocks noChangeArrowheads="1"/>
              </p:cNvSpPr>
              <p:nvPr/>
            </p:nvSpPr>
            <p:spPr bwMode="auto">
              <a:xfrm>
                <a:off x="1557" y="2168"/>
                <a:ext cx="313"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400" i="0">
                    <a:solidFill>
                      <a:schemeClr val="bg2"/>
                    </a:solidFill>
                  </a:rPr>
                  <a:t>i</a:t>
                </a:r>
                <a:endParaRPr lang="en-CA" altLang="en-US" sz="1400" i="0">
                  <a:solidFill>
                    <a:schemeClr val="bg2"/>
                  </a:solidFill>
                </a:endParaRPr>
              </a:p>
            </p:txBody>
          </p:sp>
        </p:grpSp>
        <p:grpSp>
          <p:nvGrpSpPr>
            <p:cNvPr id="52260" name="Group 39"/>
            <p:cNvGrpSpPr>
              <a:grpSpLocks/>
            </p:cNvGrpSpPr>
            <p:nvPr/>
          </p:nvGrpSpPr>
          <p:grpSpPr bwMode="auto">
            <a:xfrm rot="-8307170">
              <a:off x="37" y="3600"/>
              <a:ext cx="779" cy="646"/>
              <a:chOff x="720" y="1912"/>
              <a:chExt cx="779" cy="646"/>
            </a:xfrm>
          </p:grpSpPr>
          <p:grpSp>
            <p:nvGrpSpPr>
              <p:cNvPr id="52287" name="Group 40"/>
              <p:cNvGrpSpPr>
                <a:grpSpLocks noChangeAspect="1"/>
              </p:cNvGrpSpPr>
              <p:nvPr/>
            </p:nvGrpSpPr>
            <p:grpSpPr bwMode="auto">
              <a:xfrm>
                <a:off x="1355" y="2053"/>
                <a:ext cx="144" cy="186"/>
                <a:chOff x="2895" y="2582"/>
                <a:chExt cx="322" cy="418"/>
              </a:xfrm>
            </p:grpSpPr>
            <p:sp>
              <p:nvSpPr>
                <p:cNvPr id="52296" name="Freeform 41"/>
                <p:cNvSpPr>
                  <a:spLocks noChangeAspect="1"/>
                </p:cNvSpPr>
                <p:nvPr/>
              </p:nvSpPr>
              <p:spPr bwMode="auto">
                <a:xfrm>
                  <a:off x="2895" y="2582"/>
                  <a:ext cx="322" cy="418"/>
                </a:xfrm>
                <a:custGeom>
                  <a:avLst/>
                  <a:gdLst>
                    <a:gd name="T0" fmla="*/ 20 w 322"/>
                    <a:gd name="T1" fmla="*/ 319 h 418"/>
                    <a:gd name="T2" fmla="*/ 5 w 322"/>
                    <a:gd name="T3" fmla="*/ 347 h 418"/>
                    <a:gd name="T4" fmla="*/ 1 w 322"/>
                    <a:gd name="T5" fmla="*/ 386 h 418"/>
                    <a:gd name="T6" fmla="*/ 8 w 322"/>
                    <a:gd name="T7" fmla="*/ 398 h 418"/>
                    <a:gd name="T8" fmla="*/ 23 w 322"/>
                    <a:gd name="T9" fmla="*/ 410 h 418"/>
                    <a:gd name="T10" fmla="*/ 54 w 322"/>
                    <a:gd name="T11" fmla="*/ 417 h 418"/>
                    <a:gd name="T12" fmla="*/ 83 w 322"/>
                    <a:gd name="T13" fmla="*/ 413 h 418"/>
                    <a:gd name="T14" fmla="*/ 107 w 322"/>
                    <a:gd name="T15" fmla="*/ 399 h 418"/>
                    <a:gd name="T16" fmla="*/ 120 w 322"/>
                    <a:gd name="T17" fmla="*/ 384 h 418"/>
                    <a:gd name="T18" fmla="*/ 121 w 322"/>
                    <a:gd name="T19" fmla="*/ 378 h 418"/>
                    <a:gd name="T20" fmla="*/ 133 w 322"/>
                    <a:gd name="T21" fmla="*/ 362 h 418"/>
                    <a:gd name="T22" fmla="*/ 150 w 322"/>
                    <a:gd name="T23" fmla="*/ 333 h 418"/>
                    <a:gd name="T24" fmla="*/ 171 w 322"/>
                    <a:gd name="T25" fmla="*/ 288 h 418"/>
                    <a:gd name="T26" fmla="*/ 237 w 322"/>
                    <a:gd name="T27" fmla="*/ 196 h 418"/>
                    <a:gd name="T28" fmla="*/ 315 w 322"/>
                    <a:gd name="T29" fmla="*/ 90 h 418"/>
                    <a:gd name="T30" fmla="*/ 321 w 322"/>
                    <a:gd name="T31" fmla="*/ 76 h 418"/>
                    <a:gd name="T32" fmla="*/ 322 w 322"/>
                    <a:gd name="T33" fmla="*/ 72 h 418"/>
                    <a:gd name="T34" fmla="*/ 319 w 322"/>
                    <a:gd name="T35" fmla="*/ 42 h 418"/>
                    <a:gd name="T36" fmla="*/ 306 w 322"/>
                    <a:gd name="T37" fmla="*/ 20 h 418"/>
                    <a:gd name="T38" fmla="*/ 277 w 322"/>
                    <a:gd name="T39" fmla="*/ 1 h 418"/>
                    <a:gd name="T40" fmla="*/ 211 w 322"/>
                    <a:gd name="T41" fmla="*/ 6 h 418"/>
                    <a:gd name="T42" fmla="*/ 207 w 322"/>
                    <a:gd name="T43" fmla="*/ 24 h 418"/>
                    <a:gd name="T44" fmla="*/ 185 w 322"/>
                    <a:gd name="T45" fmla="*/ 66 h 418"/>
                    <a:gd name="T46" fmla="*/ 163 w 322"/>
                    <a:gd name="T47" fmla="*/ 105 h 418"/>
                    <a:gd name="T48" fmla="*/ 144 w 322"/>
                    <a:gd name="T49" fmla="*/ 140 h 418"/>
                    <a:gd name="T50" fmla="*/ 52 w 322"/>
                    <a:gd name="T51" fmla="*/ 280 h 418"/>
                    <a:gd name="T52" fmla="*/ 37 w 322"/>
                    <a:gd name="T53" fmla="*/ 298 h 418"/>
                    <a:gd name="T54" fmla="*/ 48 w 322"/>
                    <a:gd name="T55" fmla="*/ 318 h 418"/>
                    <a:gd name="T56" fmla="*/ 106 w 322"/>
                    <a:gd name="T57" fmla="*/ 238 h 418"/>
                    <a:gd name="T58" fmla="*/ 170 w 322"/>
                    <a:gd name="T59" fmla="*/ 138 h 418"/>
                    <a:gd name="T60" fmla="*/ 181 w 322"/>
                    <a:gd name="T61" fmla="*/ 117 h 418"/>
                    <a:gd name="T62" fmla="*/ 188 w 322"/>
                    <a:gd name="T63" fmla="*/ 104 h 418"/>
                    <a:gd name="T64" fmla="*/ 226 w 322"/>
                    <a:gd name="T65" fmla="*/ 38 h 418"/>
                    <a:gd name="T66" fmla="*/ 269 w 322"/>
                    <a:gd name="T67" fmla="*/ 21 h 418"/>
                    <a:gd name="T68" fmla="*/ 297 w 322"/>
                    <a:gd name="T69" fmla="*/ 47 h 418"/>
                    <a:gd name="T70" fmla="*/ 291 w 322"/>
                    <a:gd name="T71" fmla="*/ 83 h 418"/>
                    <a:gd name="T72" fmla="*/ 220 w 322"/>
                    <a:gd name="T73" fmla="*/ 181 h 418"/>
                    <a:gd name="T74" fmla="*/ 203 w 322"/>
                    <a:gd name="T75" fmla="*/ 208 h 418"/>
                    <a:gd name="T76" fmla="*/ 165 w 322"/>
                    <a:gd name="T77" fmla="*/ 259 h 418"/>
                    <a:gd name="T78" fmla="*/ 134 w 322"/>
                    <a:gd name="T79" fmla="*/ 316 h 418"/>
                    <a:gd name="T80" fmla="*/ 131 w 322"/>
                    <a:gd name="T81" fmla="*/ 319 h 418"/>
                    <a:gd name="T82" fmla="*/ 120 w 322"/>
                    <a:gd name="T83" fmla="*/ 345 h 418"/>
                    <a:gd name="T84" fmla="*/ 107 w 322"/>
                    <a:gd name="T85" fmla="*/ 364 h 418"/>
                    <a:gd name="T86" fmla="*/ 83 w 322"/>
                    <a:gd name="T87" fmla="*/ 389 h 418"/>
                    <a:gd name="T88" fmla="*/ 55 w 322"/>
                    <a:gd name="T89" fmla="*/ 399 h 418"/>
                    <a:gd name="T90" fmla="*/ 27 w 322"/>
                    <a:gd name="T91" fmla="*/ 387 h 418"/>
                    <a:gd name="T92" fmla="*/ 21 w 322"/>
                    <a:gd name="T93" fmla="*/ 369 h 418"/>
                    <a:gd name="T94" fmla="*/ 37 w 322"/>
                    <a:gd name="T95" fmla="*/ 350 h 418"/>
                    <a:gd name="T96" fmla="*/ 62 w 322"/>
                    <a:gd name="T97" fmla="*/ 350 h 418"/>
                    <a:gd name="T98" fmla="*/ 89 w 322"/>
                    <a:gd name="T99" fmla="*/ 365 h 418"/>
                    <a:gd name="T100" fmla="*/ 90 w 322"/>
                    <a:gd name="T101" fmla="*/ 350 h 418"/>
                    <a:gd name="T102" fmla="*/ 75 w 322"/>
                    <a:gd name="T103" fmla="*/ 330 h 4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2"/>
                    <a:gd name="T157" fmla="*/ 0 h 418"/>
                    <a:gd name="T158" fmla="*/ 322 w 322"/>
                    <a:gd name="T159" fmla="*/ 418 h 4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2" h="418">
                      <a:moveTo>
                        <a:pt x="37" y="298"/>
                      </a:moveTo>
                      <a:lnTo>
                        <a:pt x="35" y="299"/>
                      </a:lnTo>
                      <a:lnTo>
                        <a:pt x="30" y="303"/>
                      </a:lnTo>
                      <a:lnTo>
                        <a:pt x="27" y="308"/>
                      </a:lnTo>
                      <a:lnTo>
                        <a:pt x="20" y="319"/>
                      </a:lnTo>
                      <a:lnTo>
                        <a:pt x="14" y="329"/>
                      </a:lnTo>
                      <a:lnTo>
                        <a:pt x="10" y="341"/>
                      </a:lnTo>
                      <a:lnTo>
                        <a:pt x="7" y="343"/>
                      </a:lnTo>
                      <a:lnTo>
                        <a:pt x="6" y="344"/>
                      </a:lnTo>
                      <a:lnTo>
                        <a:pt x="5" y="347"/>
                      </a:lnTo>
                      <a:lnTo>
                        <a:pt x="2" y="351"/>
                      </a:lnTo>
                      <a:lnTo>
                        <a:pt x="1" y="357"/>
                      </a:lnTo>
                      <a:lnTo>
                        <a:pt x="0" y="363"/>
                      </a:lnTo>
                      <a:lnTo>
                        <a:pt x="1" y="369"/>
                      </a:lnTo>
                      <a:lnTo>
                        <a:pt x="1" y="386"/>
                      </a:lnTo>
                      <a:lnTo>
                        <a:pt x="2" y="387"/>
                      </a:lnTo>
                      <a:lnTo>
                        <a:pt x="3" y="389"/>
                      </a:lnTo>
                      <a:lnTo>
                        <a:pt x="5" y="392"/>
                      </a:lnTo>
                      <a:lnTo>
                        <a:pt x="7" y="393"/>
                      </a:lnTo>
                      <a:lnTo>
                        <a:pt x="8" y="398"/>
                      </a:lnTo>
                      <a:lnTo>
                        <a:pt x="11" y="402"/>
                      </a:lnTo>
                      <a:lnTo>
                        <a:pt x="15" y="406"/>
                      </a:lnTo>
                      <a:lnTo>
                        <a:pt x="21" y="408"/>
                      </a:lnTo>
                      <a:lnTo>
                        <a:pt x="21" y="409"/>
                      </a:lnTo>
                      <a:lnTo>
                        <a:pt x="23" y="410"/>
                      </a:lnTo>
                      <a:lnTo>
                        <a:pt x="27" y="411"/>
                      </a:lnTo>
                      <a:lnTo>
                        <a:pt x="34" y="414"/>
                      </a:lnTo>
                      <a:lnTo>
                        <a:pt x="41" y="415"/>
                      </a:lnTo>
                      <a:lnTo>
                        <a:pt x="48" y="416"/>
                      </a:lnTo>
                      <a:lnTo>
                        <a:pt x="54" y="417"/>
                      </a:lnTo>
                      <a:lnTo>
                        <a:pt x="60" y="418"/>
                      </a:lnTo>
                      <a:lnTo>
                        <a:pt x="66" y="417"/>
                      </a:lnTo>
                      <a:lnTo>
                        <a:pt x="72" y="416"/>
                      </a:lnTo>
                      <a:lnTo>
                        <a:pt x="78" y="415"/>
                      </a:lnTo>
                      <a:lnTo>
                        <a:pt x="83" y="413"/>
                      </a:lnTo>
                      <a:lnTo>
                        <a:pt x="89" y="410"/>
                      </a:lnTo>
                      <a:lnTo>
                        <a:pt x="96" y="407"/>
                      </a:lnTo>
                      <a:lnTo>
                        <a:pt x="101" y="404"/>
                      </a:lnTo>
                      <a:lnTo>
                        <a:pt x="106" y="400"/>
                      </a:lnTo>
                      <a:lnTo>
                        <a:pt x="107" y="399"/>
                      </a:lnTo>
                      <a:lnTo>
                        <a:pt x="109" y="398"/>
                      </a:lnTo>
                      <a:lnTo>
                        <a:pt x="111" y="396"/>
                      </a:lnTo>
                      <a:lnTo>
                        <a:pt x="116" y="391"/>
                      </a:lnTo>
                      <a:lnTo>
                        <a:pt x="119" y="386"/>
                      </a:lnTo>
                      <a:lnTo>
                        <a:pt x="120" y="384"/>
                      </a:lnTo>
                      <a:lnTo>
                        <a:pt x="120" y="383"/>
                      </a:lnTo>
                      <a:lnTo>
                        <a:pt x="120" y="382"/>
                      </a:lnTo>
                      <a:lnTo>
                        <a:pt x="121" y="380"/>
                      </a:lnTo>
                      <a:lnTo>
                        <a:pt x="120" y="379"/>
                      </a:lnTo>
                      <a:lnTo>
                        <a:pt x="121" y="378"/>
                      </a:lnTo>
                      <a:lnTo>
                        <a:pt x="124" y="375"/>
                      </a:lnTo>
                      <a:lnTo>
                        <a:pt x="126" y="373"/>
                      </a:lnTo>
                      <a:lnTo>
                        <a:pt x="127" y="372"/>
                      </a:lnTo>
                      <a:lnTo>
                        <a:pt x="128" y="371"/>
                      </a:lnTo>
                      <a:lnTo>
                        <a:pt x="133" y="362"/>
                      </a:lnTo>
                      <a:lnTo>
                        <a:pt x="136" y="357"/>
                      </a:lnTo>
                      <a:lnTo>
                        <a:pt x="137" y="355"/>
                      </a:lnTo>
                      <a:lnTo>
                        <a:pt x="139" y="352"/>
                      </a:lnTo>
                      <a:lnTo>
                        <a:pt x="144" y="342"/>
                      </a:lnTo>
                      <a:lnTo>
                        <a:pt x="150" y="333"/>
                      </a:lnTo>
                      <a:lnTo>
                        <a:pt x="151" y="331"/>
                      </a:lnTo>
                      <a:lnTo>
                        <a:pt x="151" y="329"/>
                      </a:lnTo>
                      <a:lnTo>
                        <a:pt x="157" y="315"/>
                      </a:lnTo>
                      <a:lnTo>
                        <a:pt x="164" y="301"/>
                      </a:lnTo>
                      <a:lnTo>
                        <a:pt x="171" y="288"/>
                      </a:lnTo>
                      <a:lnTo>
                        <a:pt x="180" y="276"/>
                      </a:lnTo>
                      <a:lnTo>
                        <a:pt x="191" y="262"/>
                      </a:lnTo>
                      <a:lnTo>
                        <a:pt x="203" y="249"/>
                      </a:lnTo>
                      <a:lnTo>
                        <a:pt x="219" y="222"/>
                      </a:lnTo>
                      <a:lnTo>
                        <a:pt x="237" y="196"/>
                      </a:lnTo>
                      <a:lnTo>
                        <a:pt x="295" y="113"/>
                      </a:lnTo>
                      <a:lnTo>
                        <a:pt x="300" y="108"/>
                      </a:lnTo>
                      <a:lnTo>
                        <a:pt x="306" y="102"/>
                      </a:lnTo>
                      <a:lnTo>
                        <a:pt x="310" y="97"/>
                      </a:lnTo>
                      <a:lnTo>
                        <a:pt x="315" y="90"/>
                      </a:lnTo>
                      <a:lnTo>
                        <a:pt x="315" y="89"/>
                      </a:lnTo>
                      <a:lnTo>
                        <a:pt x="316" y="88"/>
                      </a:lnTo>
                      <a:lnTo>
                        <a:pt x="318" y="85"/>
                      </a:lnTo>
                      <a:lnTo>
                        <a:pt x="320" y="81"/>
                      </a:lnTo>
                      <a:lnTo>
                        <a:pt x="321" y="76"/>
                      </a:lnTo>
                      <a:lnTo>
                        <a:pt x="321" y="75"/>
                      </a:lnTo>
                      <a:lnTo>
                        <a:pt x="321" y="74"/>
                      </a:lnTo>
                      <a:lnTo>
                        <a:pt x="322" y="74"/>
                      </a:lnTo>
                      <a:lnTo>
                        <a:pt x="322" y="72"/>
                      </a:lnTo>
                      <a:lnTo>
                        <a:pt x="322" y="65"/>
                      </a:lnTo>
                      <a:lnTo>
                        <a:pt x="322" y="59"/>
                      </a:lnTo>
                      <a:lnTo>
                        <a:pt x="321" y="54"/>
                      </a:lnTo>
                      <a:lnTo>
                        <a:pt x="321" y="48"/>
                      </a:lnTo>
                      <a:lnTo>
                        <a:pt x="319" y="42"/>
                      </a:lnTo>
                      <a:lnTo>
                        <a:pt x="317" y="38"/>
                      </a:lnTo>
                      <a:lnTo>
                        <a:pt x="315" y="32"/>
                      </a:lnTo>
                      <a:lnTo>
                        <a:pt x="312" y="28"/>
                      </a:lnTo>
                      <a:lnTo>
                        <a:pt x="309" y="24"/>
                      </a:lnTo>
                      <a:lnTo>
                        <a:pt x="306" y="20"/>
                      </a:lnTo>
                      <a:lnTo>
                        <a:pt x="301" y="16"/>
                      </a:lnTo>
                      <a:lnTo>
                        <a:pt x="298" y="12"/>
                      </a:lnTo>
                      <a:lnTo>
                        <a:pt x="293" y="9"/>
                      </a:lnTo>
                      <a:lnTo>
                        <a:pt x="288" y="6"/>
                      </a:lnTo>
                      <a:lnTo>
                        <a:pt x="277" y="1"/>
                      </a:lnTo>
                      <a:lnTo>
                        <a:pt x="225" y="0"/>
                      </a:lnTo>
                      <a:lnTo>
                        <a:pt x="222" y="1"/>
                      </a:lnTo>
                      <a:lnTo>
                        <a:pt x="218" y="2"/>
                      </a:lnTo>
                      <a:lnTo>
                        <a:pt x="214" y="4"/>
                      </a:lnTo>
                      <a:lnTo>
                        <a:pt x="211" y="6"/>
                      </a:lnTo>
                      <a:lnTo>
                        <a:pt x="209" y="10"/>
                      </a:lnTo>
                      <a:lnTo>
                        <a:pt x="207" y="12"/>
                      </a:lnTo>
                      <a:lnTo>
                        <a:pt x="207" y="16"/>
                      </a:lnTo>
                      <a:lnTo>
                        <a:pt x="207" y="22"/>
                      </a:lnTo>
                      <a:lnTo>
                        <a:pt x="207" y="24"/>
                      </a:lnTo>
                      <a:lnTo>
                        <a:pt x="203" y="33"/>
                      </a:lnTo>
                      <a:lnTo>
                        <a:pt x="198" y="44"/>
                      </a:lnTo>
                      <a:lnTo>
                        <a:pt x="192" y="54"/>
                      </a:lnTo>
                      <a:lnTo>
                        <a:pt x="187" y="63"/>
                      </a:lnTo>
                      <a:lnTo>
                        <a:pt x="185" y="66"/>
                      </a:lnTo>
                      <a:lnTo>
                        <a:pt x="185" y="68"/>
                      </a:lnTo>
                      <a:lnTo>
                        <a:pt x="182" y="73"/>
                      </a:lnTo>
                      <a:lnTo>
                        <a:pt x="176" y="83"/>
                      </a:lnTo>
                      <a:lnTo>
                        <a:pt x="164" y="103"/>
                      </a:lnTo>
                      <a:lnTo>
                        <a:pt x="163" y="105"/>
                      </a:lnTo>
                      <a:lnTo>
                        <a:pt x="162" y="108"/>
                      </a:lnTo>
                      <a:lnTo>
                        <a:pt x="159" y="115"/>
                      </a:lnTo>
                      <a:lnTo>
                        <a:pt x="157" y="121"/>
                      </a:lnTo>
                      <a:lnTo>
                        <a:pt x="150" y="134"/>
                      </a:lnTo>
                      <a:lnTo>
                        <a:pt x="144" y="140"/>
                      </a:lnTo>
                      <a:lnTo>
                        <a:pt x="139" y="147"/>
                      </a:lnTo>
                      <a:lnTo>
                        <a:pt x="128" y="163"/>
                      </a:lnTo>
                      <a:lnTo>
                        <a:pt x="116" y="180"/>
                      </a:lnTo>
                      <a:lnTo>
                        <a:pt x="96" y="213"/>
                      </a:lnTo>
                      <a:lnTo>
                        <a:pt x="52" y="280"/>
                      </a:lnTo>
                      <a:lnTo>
                        <a:pt x="48" y="282"/>
                      </a:lnTo>
                      <a:lnTo>
                        <a:pt x="43" y="286"/>
                      </a:lnTo>
                      <a:lnTo>
                        <a:pt x="39" y="292"/>
                      </a:lnTo>
                      <a:lnTo>
                        <a:pt x="38" y="296"/>
                      </a:lnTo>
                      <a:lnTo>
                        <a:pt x="37" y="298"/>
                      </a:lnTo>
                      <a:lnTo>
                        <a:pt x="69" y="328"/>
                      </a:lnTo>
                      <a:lnTo>
                        <a:pt x="67" y="327"/>
                      </a:lnTo>
                      <a:lnTo>
                        <a:pt x="65" y="327"/>
                      </a:lnTo>
                      <a:lnTo>
                        <a:pt x="40" y="328"/>
                      </a:lnTo>
                      <a:lnTo>
                        <a:pt x="48" y="318"/>
                      </a:lnTo>
                      <a:lnTo>
                        <a:pt x="66" y="294"/>
                      </a:lnTo>
                      <a:lnTo>
                        <a:pt x="75" y="282"/>
                      </a:lnTo>
                      <a:lnTo>
                        <a:pt x="83" y="270"/>
                      </a:lnTo>
                      <a:lnTo>
                        <a:pt x="95" y="254"/>
                      </a:lnTo>
                      <a:lnTo>
                        <a:pt x="106" y="238"/>
                      </a:lnTo>
                      <a:lnTo>
                        <a:pt x="128" y="205"/>
                      </a:lnTo>
                      <a:lnTo>
                        <a:pt x="138" y="188"/>
                      </a:lnTo>
                      <a:lnTo>
                        <a:pt x="144" y="180"/>
                      </a:lnTo>
                      <a:lnTo>
                        <a:pt x="150" y="172"/>
                      </a:lnTo>
                      <a:lnTo>
                        <a:pt x="170" y="138"/>
                      </a:lnTo>
                      <a:lnTo>
                        <a:pt x="170" y="137"/>
                      </a:lnTo>
                      <a:lnTo>
                        <a:pt x="171" y="136"/>
                      </a:lnTo>
                      <a:lnTo>
                        <a:pt x="172" y="133"/>
                      </a:lnTo>
                      <a:lnTo>
                        <a:pt x="180" y="119"/>
                      </a:lnTo>
                      <a:lnTo>
                        <a:pt x="181" y="117"/>
                      </a:lnTo>
                      <a:lnTo>
                        <a:pt x="181" y="116"/>
                      </a:lnTo>
                      <a:lnTo>
                        <a:pt x="182" y="115"/>
                      </a:lnTo>
                      <a:lnTo>
                        <a:pt x="184" y="112"/>
                      </a:lnTo>
                      <a:lnTo>
                        <a:pt x="188" y="104"/>
                      </a:lnTo>
                      <a:lnTo>
                        <a:pt x="196" y="90"/>
                      </a:lnTo>
                      <a:lnTo>
                        <a:pt x="204" y="76"/>
                      </a:lnTo>
                      <a:lnTo>
                        <a:pt x="218" y="54"/>
                      </a:lnTo>
                      <a:lnTo>
                        <a:pt x="222" y="46"/>
                      </a:lnTo>
                      <a:lnTo>
                        <a:pt x="226" y="38"/>
                      </a:lnTo>
                      <a:lnTo>
                        <a:pt x="228" y="31"/>
                      </a:lnTo>
                      <a:lnTo>
                        <a:pt x="229" y="24"/>
                      </a:lnTo>
                      <a:lnTo>
                        <a:pt x="231" y="21"/>
                      </a:lnTo>
                      <a:lnTo>
                        <a:pt x="268" y="20"/>
                      </a:lnTo>
                      <a:lnTo>
                        <a:pt x="269" y="21"/>
                      </a:lnTo>
                      <a:lnTo>
                        <a:pt x="277" y="26"/>
                      </a:lnTo>
                      <a:lnTo>
                        <a:pt x="286" y="32"/>
                      </a:lnTo>
                      <a:lnTo>
                        <a:pt x="290" y="34"/>
                      </a:lnTo>
                      <a:lnTo>
                        <a:pt x="293" y="40"/>
                      </a:lnTo>
                      <a:lnTo>
                        <a:pt x="297" y="47"/>
                      </a:lnTo>
                      <a:lnTo>
                        <a:pt x="299" y="51"/>
                      </a:lnTo>
                      <a:lnTo>
                        <a:pt x="301" y="54"/>
                      </a:lnTo>
                      <a:lnTo>
                        <a:pt x="303" y="64"/>
                      </a:lnTo>
                      <a:lnTo>
                        <a:pt x="303" y="66"/>
                      </a:lnTo>
                      <a:lnTo>
                        <a:pt x="291" y="83"/>
                      </a:lnTo>
                      <a:lnTo>
                        <a:pt x="268" y="114"/>
                      </a:lnTo>
                      <a:lnTo>
                        <a:pt x="247" y="146"/>
                      </a:lnTo>
                      <a:lnTo>
                        <a:pt x="226" y="178"/>
                      </a:lnTo>
                      <a:lnTo>
                        <a:pt x="222" y="179"/>
                      </a:lnTo>
                      <a:lnTo>
                        <a:pt x="220" y="181"/>
                      </a:lnTo>
                      <a:lnTo>
                        <a:pt x="217" y="184"/>
                      </a:lnTo>
                      <a:lnTo>
                        <a:pt x="212" y="192"/>
                      </a:lnTo>
                      <a:lnTo>
                        <a:pt x="208" y="200"/>
                      </a:lnTo>
                      <a:lnTo>
                        <a:pt x="207" y="202"/>
                      </a:lnTo>
                      <a:lnTo>
                        <a:pt x="203" y="208"/>
                      </a:lnTo>
                      <a:lnTo>
                        <a:pt x="199" y="215"/>
                      </a:lnTo>
                      <a:lnTo>
                        <a:pt x="190" y="227"/>
                      </a:lnTo>
                      <a:lnTo>
                        <a:pt x="180" y="241"/>
                      </a:lnTo>
                      <a:lnTo>
                        <a:pt x="171" y="253"/>
                      </a:lnTo>
                      <a:lnTo>
                        <a:pt x="165" y="259"/>
                      </a:lnTo>
                      <a:lnTo>
                        <a:pt x="161" y="266"/>
                      </a:lnTo>
                      <a:lnTo>
                        <a:pt x="153" y="280"/>
                      </a:lnTo>
                      <a:lnTo>
                        <a:pt x="148" y="285"/>
                      </a:lnTo>
                      <a:lnTo>
                        <a:pt x="145" y="292"/>
                      </a:lnTo>
                      <a:lnTo>
                        <a:pt x="134" y="316"/>
                      </a:lnTo>
                      <a:lnTo>
                        <a:pt x="133" y="317"/>
                      </a:lnTo>
                      <a:lnTo>
                        <a:pt x="132" y="317"/>
                      </a:lnTo>
                      <a:lnTo>
                        <a:pt x="132" y="318"/>
                      </a:lnTo>
                      <a:lnTo>
                        <a:pt x="131" y="319"/>
                      </a:lnTo>
                      <a:lnTo>
                        <a:pt x="130" y="321"/>
                      </a:lnTo>
                      <a:lnTo>
                        <a:pt x="130" y="324"/>
                      </a:lnTo>
                      <a:lnTo>
                        <a:pt x="127" y="331"/>
                      </a:lnTo>
                      <a:lnTo>
                        <a:pt x="123" y="338"/>
                      </a:lnTo>
                      <a:lnTo>
                        <a:pt x="120" y="345"/>
                      </a:lnTo>
                      <a:lnTo>
                        <a:pt x="116" y="351"/>
                      </a:lnTo>
                      <a:lnTo>
                        <a:pt x="113" y="355"/>
                      </a:lnTo>
                      <a:lnTo>
                        <a:pt x="111" y="358"/>
                      </a:lnTo>
                      <a:lnTo>
                        <a:pt x="110" y="361"/>
                      </a:lnTo>
                      <a:lnTo>
                        <a:pt x="107" y="364"/>
                      </a:lnTo>
                      <a:lnTo>
                        <a:pt x="103" y="371"/>
                      </a:lnTo>
                      <a:lnTo>
                        <a:pt x="96" y="377"/>
                      </a:lnTo>
                      <a:lnTo>
                        <a:pt x="93" y="380"/>
                      </a:lnTo>
                      <a:lnTo>
                        <a:pt x="90" y="384"/>
                      </a:lnTo>
                      <a:lnTo>
                        <a:pt x="83" y="389"/>
                      </a:lnTo>
                      <a:lnTo>
                        <a:pt x="79" y="393"/>
                      </a:lnTo>
                      <a:lnTo>
                        <a:pt x="75" y="395"/>
                      </a:lnTo>
                      <a:lnTo>
                        <a:pt x="70" y="397"/>
                      </a:lnTo>
                      <a:lnTo>
                        <a:pt x="65" y="398"/>
                      </a:lnTo>
                      <a:lnTo>
                        <a:pt x="55" y="399"/>
                      </a:lnTo>
                      <a:lnTo>
                        <a:pt x="51" y="398"/>
                      </a:lnTo>
                      <a:lnTo>
                        <a:pt x="46" y="398"/>
                      </a:lnTo>
                      <a:lnTo>
                        <a:pt x="36" y="394"/>
                      </a:lnTo>
                      <a:lnTo>
                        <a:pt x="33" y="393"/>
                      </a:lnTo>
                      <a:lnTo>
                        <a:pt x="27" y="387"/>
                      </a:lnTo>
                      <a:lnTo>
                        <a:pt x="25" y="384"/>
                      </a:lnTo>
                      <a:lnTo>
                        <a:pt x="22" y="380"/>
                      </a:lnTo>
                      <a:lnTo>
                        <a:pt x="21" y="378"/>
                      </a:lnTo>
                      <a:lnTo>
                        <a:pt x="21" y="374"/>
                      </a:lnTo>
                      <a:lnTo>
                        <a:pt x="21" y="369"/>
                      </a:lnTo>
                      <a:lnTo>
                        <a:pt x="21" y="366"/>
                      </a:lnTo>
                      <a:lnTo>
                        <a:pt x="25" y="360"/>
                      </a:lnTo>
                      <a:lnTo>
                        <a:pt x="29" y="356"/>
                      </a:lnTo>
                      <a:lnTo>
                        <a:pt x="34" y="351"/>
                      </a:lnTo>
                      <a:lnTo>
                        <a:pt x="37" y="350"/>
                      </a:lnTo>
                      <a:lnTo>
                        <a:pt x="41" y="349"/>
                      </a:lnTo>
                      <a:lnTo>
                        <a:pt x="47" y="347"/>
                      </a:lnTo>
                      <a:lnTo>
                        <a:pt x="55" y="346"/>
                      </a:lnTo>
                      <a:lnTo>
                        <a:pt x="57" y="348"/>
                      </a:lnTo>
                      <a:lnTo>
                        <a:pt x="62" y="350"/>
                      </a:lnTo>
                      <a:lnTo>
                        <a:pt x="68" y="354"/>
                      </a:lnTo>
                      <a:lnTo>
                        <a:pt x="73" y="358"/>
                      </a:lnTo>
                      <a:lnTo>
                        <a:pt x="77" y="364"/>
                      </a:lnTo>
                      <a:lnTo>
                        <a:pt x="80" y="365"/>
                      </a:lnTo>
                      <a:lnTo>
                        <a:pt x="89" y="365"/>
                      </a:lnTo>
                      <a:lnTo>
                        <a:pt x="89" y="364"/>
                      </a:lnTo>
                      <a:lnTo>
                        <a:pt x="90" y="362"/>
                      </a:lnTo>
                      <a:lnTo>
                        <a:pt x="90" y="361"/>
                      </a:lnTo>
                      <a:lnTo>
                        <a:pt x="91" y="355"/>
                      </a:lnTo>
                      <a:lnTo>
                        <a:pt x="90" y="350"/>
                      </a:lnTo>
                      <a:lnTo>
                        <a:pt x="89" y="345"/>
                      </a:lnTo>
                      <a:lnTo>
                        <a:pt x="87" y="341"/>
                      </a:lnTo>
                      <a:lnTo>
                        <a:pt x="83" y="336"/>
                      </a:lnTo>
                      <a:lnTo>
                        <a:pt x="80" y="334"/>
                      </a:lnTo>
                      <a:lnTo>
                        <a:pt x="75" y="330"/>
                      </a:lnTo>
                      <a:lnTo>
                        <a:pt x="69" y="328"/>
                      </a:lnTo>
                      <a:lnTo>
                        <a:pt x="37" y="29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97" name="Freeform 42"/>
                <p:cNvSpPr>
                  <a:spLocks noChangeAspect="1"/>
                </p:cNvSpPr>
                <p:nvPr/>
              </p:nvSpPr>
              <p:spPr bwMode="auto">
                <a:xfrm>
                  <a:off x="2916" y="2602"/>
                  <a:ext cx="284" cy="378"/>
                </a:xfrm>
                <a:custGeom>
                  <a:avLst/>
                  <a:gdLst>
                    <a:gd name="T0" fmla="*/ 46 w 284"/>
                    <a:gd name="T1" fmla="*/ 307 h 378"/>
                    <a:gd name="T2" fmla="*/ 54 w 284"/>
                    <a:gd name="T3" fmla="*/ 310 h 378"/>
                    <a:gd name="T4" fmla="*/ 63 w 284"/>
                    <a:gd name="T5" fmla="*/ 316 h 378"/>
                    <a:gd name="T6" fmla="*/ 69 w 284"/>
                    <a:gd name="T7" fmla="*/ 325 h 378"/>
                    <a:gd name="T8" fmla="*/ 71 w 284"/>
                    <a:gd name="T9" fmla="*/ 335 h 378"/>
                    <a:gd name="T10" fmla="*/ 70 w 284"/>
                    <a:gd name="T11" fmla="*/ 342 h 378"/>
                    <a:gd name="T12" fmla="*/ 68 w 284"/>
                    <a:gd name="T13" fmla="*/ 345 h 378"/>
                    <a:gd name="T14" fmla="*/ 57 w 284"/>
                    <a:gd name="T15" fmla="*/ 343 h 378"/>
                    <a:gd name="T16" fmla="*/ 47 w 284"/>
                    <a:gd name="T17" fmla="*/ 334 h 378"/>
                    <a:gd name="T18" fmla="*/ 37 w 284"/>
                    <a:gd name="T19" fmla="*/ 328 h 378"/>
                    <a:gd name="T20" fmla="*/ 26 w 284"/>
                    <a:gd name="T21" fmla="*/ 327 h 378"/>
                    <a:gd name="T22" fmla="*/ 17 w 284"/>
                    <a:gd name="T23" fmla="*/ 329 h 378"/>
                    <a:gd name="T24" fmla="*/ 9 w 284"/>
                    <a:gd name="T25" fmla="*/ 335 h 378"/>
                    <a:gd name="T26" fmla="*/ 0 w 284"/>
                    <a:gd name="T27" fmla="*/ 346 h 378"/>
                    <a:gd name="T28" fmla="*/ 0 w 284"/>
                    <a:gd name="T29" fmla="*/ 354 h 378"/>
                    <a:gd name="T30" fmla="*/ 2 w 284"/>
                    <a:gd name="T31" fmla="*/ 360 h 378"/>
                    <a:gd name="T32" fmla="*/ 7 w 284"/>
                    <a:gd name="T33" fmla="*/ 367 h 378"/>
                    <a:gd name="T34" fmla="*/ 16 w 284"/>
                    <a:gd name="T35" fmla="*/ 374 h 378"/>
                    <a:gd name="T36" fmla="*/ 31 w 284"/>
                    <a:gd name="T37" fmla="*/ 378 h 378"/>
                    <a:gd name="T38" fmla="*/ 45 w 284"/>
                    <a:gd name="T39" fmla="*/ 378 h 378"/>
                    <a:gd name="T40" fmla="*/ 55 w 284"/>
                    <a:gd name="T41" fmla="*/ 375 h 378"/>
                    <a:gd name="T42" fmla="*/ 63 w 284"/>
                    <a:gd name="T43" fmla="*/ 369 h 378"/>
                    <a:gd name="T44" fmla="*/ 73 w 284"/>
                    <a:gd name="T45" fmla="*/ 360 h 378"/>
                    <a:gd name="T46" fmla="*/ 82 w 284"/>
                    <a:gd name="T47" fmla="*/ 350 h 378"/>
                    <a:gd name="T48" fmla="*/ 89 w 284"/>
                    <a:gd name="T49" fmla="*/ 341 h 378"/>
                    <a:gd name="T50" fmla="*/ 93 w 284"/>
                    <a:gd name="T51" fmla="*/ 335 h 378"/>
                    <a:gd name="T52" fmla="*/ 100 w 284"/>
                    <a:gd name="T53" fmla="*/ 325 h 378"/>
                    <a:gd name="T54" fmla="*/ 107 w 284"/>
                    <a:gd name="T55" fmla="*/ 311 h 378"/>
                    <a:gd name="T56" fmla="*/ 110 w 284"/>
                    <a:gd name="T57" fmla="*/ 300 h 378"/>
                    <a:gd name="T58" fmla="*/ 112 w 284"/>
                    <a:gd name="T59" fmla="*/ 298 h 378"/>
                    <a:gd name="T60" fmla="*/ 112 w 284"/>
                    <a:gd name="T61" fmla="*/ 297 h 378"/>
                    <a:gd name="T62" fmla="*/ 114 w 284"/>
                    <a:gd name="T63" fmla="*/ 296 h 378"/>
                    <a:gd name="T64" fmla="*/ 128 w 284"/>
                    <a:gd name="T65" fmla="*/ 265 h 378"/>
                    <a:gd name="T66" fmla="*/ 141 w 284"/>
                    <a:gd name="T67" fmla="*/ 246 h 378"/>
                    <a:gd name="T68" fmla="*/ 151 w 284"/>
                    <a:gd name="T69" fmla="*/ 233 h 378"/>
                    <a:gd name="T70" fmla="*/ 170 w 284"/>
                    <a:gd name="T71" fmla="*/ 207 h 378"/>
                    <a:gd name="T72" fmla="*/ 183 w 284"/>
                    <a:gd name="T73" fmla="*/ 188 h 378"/>
                    <a:gd name="T74" fmla="*/ 188 w 284"/>
                    <a:gd name="T75" fmla="*/ 180 h 378"/>
                    <a:gd name="T76" fmla="*/ 197 w 284"/>
                    <a:gd name="T77" fmla="*/ 164 h 378"/>
                    <a:gd name="T78" fmla="*/ 202 w 284"/>
                    <a:gd name="T79" fmla="*/ 159 h 378"/>
                    <a:gd name="T80" fmla="*/ 227 w 284"/>
                    <a:gd name="T81" fmla="*/ 126 h 378"/>
                    <a:gd name="T82" fmla="*/ 272 w 284"/>
                    <a:gd name="T83" fmla="*/ 63 h 378"/>
                    <a:gd name="T84" fmla="*/ 284 w 284"/>
                    <a:gd name="T85" fmla="*/ 44 h 378"/>
                    <a:gd name="T86" fmla="*/ 280 w 284"/>
                    <a:gd name="T87" fmla="*/ 31 h 378"/>
                    <a:gd name="T88" fmla="*/ 273 w 284"/>
                    <a:gd name="T89" fmla="*/ 21 h 378"/>
                    <a:gd name="T90" fmla="*/ 266 w 284"/>
                    <a:gd name="T91" fmla="*/ 13 h 378"/>
                    <a:gd name="T92" fmla="*/ 250 w 284"/>
                    <a:gd name="T93" fmla="*/ 1 h 378"/>
                    <a:gd name="T94" fmla="*/ 211 w 284"/>
                    <a:gd name="T95" fmla="*/ 1 h 378"/>
                    <a:gd name="T96" fmla="*/ 209 w 284"/>
                    <a:gd name="T97" fmla="*/ 11 h 378"/>
                    <a:gd name="T98" fmla="*/ 202 w 284"/>
                    <a:gd name="T99" fmla="*/ 26 h 378"/>
                    <a:gd name="T100" fmla="*/ 184 w 284"/>
                    <a:gd name="T101" fmla="*/ 56 h 378"/>
                    <a:gd name="T102" fmla="*/ 168 w 284"/>
                    <a:gd name="T103" fmla="*/ 85 h 378"/>
                    <a:gd name="T104" fmla="*/ 162 w 284"/>
                    <a:gd name="T105" fmla="*/ 95 h 378"/>
                    <a:gd name="T106" fmla="*/ 161 w 284"/>
                    <a:gd name="T107" fmla="*/ 96 h 378"/>
                    <a:gd name="T108" fmla="*/ 160 w 284"/>
                    <a:gd name="T109" fmla="*/ 99 h 378"/>
                    <a:gd name="T110" fmla="*/ 151 w 284"/>
                    <a:gd name="T111" fmla="*/ 116 h 378"/>
                    <a:gd name="T112" fmla="*/ 150 w 284"/>
                    <a:gd name="T113" fmla="*/ 118 h 378"/>
                    <a:gd name="T114" fmla="*/ 124 w 284"/>
                    <a:gd name="T115" fmla="*/ 160 h 378"/>
                    <a:gd name="T116" fmla="*/ 108 w 284"/>
                    <a:gd name="T117" fmla="*/ 185 h 378"/>
                    <a:gd name="T118" fmla="*/ 75 w 284"/>
                    <a:gd name="T119" fmla="*/ 234 h 378"/>
                    <a:gd name="T120" fmla="*/ 54 w 284"/>
                    <a:gd name="T121" fmla="*/ 262 h 378"/>
                    <a:gd name="T122" fmla="*/ 27 w 284"/>
                    <a:gd name="T123" fmla="*/ 298 h 378"/>
                    <a:gd name="T124" fmla="*/ 45 w 284"/>
                    <a:gd name="T125" fmla="*/ 307 h 3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4"/>
                    <a:gd name="T190" fmla="*/ 0 h 378"/>
                    <a:gd name="T191" fmla="*/ 284 w 284"/>
                    <a:gd name="T192" fmla="*/ 378 h 3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4" h="378">
                      <a:moveTo>
                        <a:pt x="45" y="307"/>
                      </a:moveTo>
                      <a:lnTo>
                        <a:pt x="46" y="307"/>
                      </a:lnTo>
                      <a:lnTo>
                        <a:pt x="48" y="308"/>
                      </a:lnTo>
                      <a:lnTo>
                        <a:pt x="54" y="310"/>
                      </a:lnTo>
                      <a:lnTo>
                        <a:pt x="60" y="314"/>
                      </a:lnTo>
                      <a:lnTo>
                        <a:pt x="63" y="316"/>
                      </a:lnTo>
                      <a:lnTo>
                        <a:pt x="67" y="321"/>
                      </a:lnTo>
                      <a:lnTo>
                        <a:pt x="69" y="325"/>
                      </a:lnTo>
                      <a:lnTo>
                        <a:pt x="70" y="329"/>
                      </a:lnTo>
                      <a:lnTo>
                        <a:pt x="71" y="335"/>
                      </a:lnTo>
                      <a:lnTo>
                        <a:pt x="70" y="341"/>
                      </a:lnTo>
                      <a:lnTo>
                        <a:pt x="70" y="342"/>
                      </a:lnTo>
                      <a:lnTo>
                        <a:pt x="69" y="343"/>
                      </a:lnTo>
                      <a:lnTo>
                        <a:pt x="68" y="345"/>
                      </a:lnTo>
                      <a:lnTo>
                        <a:pt x="60" y="345"/>
                      </a:lnTo>
                      <a:lnTo>
                        <a:pt x="57" y="343"/>
                      </a:lnTo>
                      <a:lnTo>
                        <a:pt x="53" y="338"/>
                      </a:lnTo>
                      <a:lnTo>
                        <a:pt x="47" y="334"/>
                      </a:lnTo>
                      <a:lnTo>
                        <a:pt x="42" y="330"/>
                      </a:lnTo>
                      <a:lnTo>
                        <a:pt x="37" y="328"/>
                      </a:lnTo>
                      <a:lnTo>
                        <a:pt x="34" y="326"/>
                      </a:lnTo>
                      <a:lnTo>
                        <a:pt x="26" y="327"/>
                      </a:lnTo>
                      <a:lnTo>
                        <a:pt x="20" y="328"/>
                      </a:lnTo>
                      <a:lnTo>
                        <a:pt x="17" y="329"/>
                      </a:lnTo>
                      <a:lnTo>
                        <a:pt x="14" y="331"/>
                      </a:lnTo>
                      <a:lnTo>
                        <a:pt x="9" y="335"/>
                      </a:lnTo>
                      <a:lnTo>
                        <a:pt x="4" y="340"/>
                      </a:lnTo>
                      <a:lnTo>
                        <a:pt x="0" y="346"/>
                      </a:lnTo>
                      <a:lnTo>
                        <a:pt x="0" y="349"/>
                      </a:lnTo>
                      <a:lnTo>
                        <a:pt x="0" y="354"/>
                      </a:lnTo>
                      <a:lnTo>
                        <a:pt x="0" y="358"/>
                      </a:lnTo>
                      <a:lnTo>
                        <a:pt x="2" y="360"/>
                      </a:lnTo>
                      <a:lnTo>
                        <a:pt x="4" y="364"/>
                      </a:lnTo>
                      <a:lnTo>
                        <a:pt x="7" y="367"/>
                      </a:lnTo>
                      <a:lnTo>
                        <a:pt x="12" y="373"/>
                      </a:lnTo>
                      <a:lnTo>
                        <a:pt x="16" y="374"/>
                      </a:lnTo>
                      <a:lnTo>
                        <a:pt x="25" y="378"/>
                      </a:lnTo>
                      <a:lnTo>
                        <a:pt x="31" y="378"/>
                      </a:lnTo>
                      <a:lnTo>
                        <a:pt x="35" y="378"/>
                      </a:lnTo>
                      <a:lnTo>
                        <a:pt x="45" y="378"/>
                      </a:lnTo>
                      <a:lnTo>
                        <a:pt x="50" y="377"/>
                      </a:lnTo>
                      <a:lnTo>
                        <a:pt x="55" y="375"/>
                      </a:lnTo>
                      <a:lnTo>
                        <a:pt x="59" y="372"/>
                      </a:lnTo>
                      <a:lnTo>
                        <a:pt x="63" y="369"/>
                      </a:lnTo>
                      <a:lnTo>
                        <a:pt x="70" y="364"/>
                      </a:lnTo>
                      <a:lnTo>
                        <a:pt x="73" y="360"/>
                      </a:lnTo>
                      <a:lnTo>
                        <a:pt x="76" y="357"/>
                      </a:lnTo>
                      <a:lnTo>
                        <a:pt x="82" y="350"/>
                      </a:lnTo>
                      <a:lnTo>
                        <a:pt x="87" y="343"/>
                      </a:lnTo>
                      <a:lnTo>
                        <a:pt x="89" y="341"/>
                      </a:lnTo>
                      <a:lnTo>
                        <a:pt x="91" y="338"/>
                      </a:lnTo>
                      <a:lnTo>
                        <a:pt x="93" y="335"/>
                      </a:lnTo>
                      <a:lnTo>
                        <a:pt x="96" y="331"/>
                      </a:lnTo>
                      <a:lnTo>
                        <a:pt x="100" y="325"/>
                      </a:lnTo>
                      <a:lnTo>
                        <a:pt x="103" y="318"/>
                      </a:lnTo>
                      <a:lnTo>
                        <a:pt x="107" y="311"/>
                      </a:lnTo>
                      <a:lnTo>
                        <a:pt x="110" y="304"/>
                      </a:lnTo>
                      <a:lnTo>
                        <a:pt x="110" y="300"/>
                      </a:lnTo>
                      <a:lnTo>
                        <a:pt x="111" y="299"/>
                      </a:lnTo>
                      <a:lnTo>
                        <a:pt x="112" y="298"/>
                      </a:lnTo>
                      <a:lnTo>
                        <a:pt x="112" y="297"/>
                      </a:lnTo>
                      <a:lnTo>
                        <a:pt x="113" y="297"/>
                      </a:lnTo>
                      <a:lnTo>
                        <a:pt x="114" y="296"/>
                      </a:lnTo>
                      <a:lnTo>
                        <a:pt x="125" y="272"/>
                      </a:lnTo>
                      <a:lnTo>
                        <a:pt x="128" y="265"/>
                      </a:lnTo>
                      <a:lnTo>
                        <a:pt x="133" y="260"/>
                      </a:lnTo>
                      <a:lnTo>
                        <a:pt x="141" y="246"/>
                      </a:lnTo>
                      <a:lnTo>
                        <a:pt x="146" y="239"/>
                      </a:lnTo>
                      <a:lnTo>
                        <a:pt x="151" y="233"/>
                      </a:lnTo>
                      <a:lnTo>
                        <a:pt x="160" y="221"/>
                      </a:lnTo>
                      <a:lnTo>
                        <a:pt x="170" y="207"/>
                      </a:lnTo>
                      <a:lnTo>
                        <a:pt x="179" y="195"/>
                      </a:lnTo>
                      <a:lnTo>
                        <a:pt x="183" y="188"/>
                      </a:lnTo>
                      <a:lnTo>
                        <a:pt x="188" y="182"/>
                      </a:lnTo>
                      <a:lnTo>
                        <a:pt x="188" y="180"/>
                      </a:lnTo>
                      <a:lnTo>
                        <a:pt x="192" y="172"/>
                      </a:lnTo>
                      <a:lnTo>
                        <a:pt x="197" y="164"/>
                      </a:lnTo>
                      <a:lnTo>
                        <a:pt x="201" y="161"/>
                      </a:lnTo>
                      <a:lnTo>
                        <a:pt x="202" y="159"/>
                      </a:lnTo>
                      <a:lnTo>
                        <a:pt x="206" y="158"/>
                      </a:lnTo>
                      <a:lnTo>
                        <a:pt x="227" y="126"/>
                      </a:lnTo>
                      <a:lnTo>
                        <a:pt x="249" y="94"/>
                      </a:lnTo>
                      <a:lnTo>
                        <a:pt x="272" y="63"/>
                      </a:lnTo>
                      <a:lnTo>
                        <a:pt x="284" y="46"/>
                      </a:lnTo>
                      <a:lnTo>
                        <a:pt x="284" y="44"/>
                      </a:lnTo>
                      <a:lnTo>
                        <a:pt x="281" y="35"/>
                      </a:lnTo>
                      <a:lnTo>
                        <a:pt x="280" y="31"/>
                      </a:lnTo>
                      <a:lnTo>
                        <a:pt x="278" y="28"/>
                      </a:lnTo>
                      <a:lnTo>
                        <a:pt x="273" y="21"/>
                      </a:lnTo>
                      <a:lnTo>
                        <a:pt x="271" y="14"/>
                      </a:lnTo>
                      <a:lnTo>
                        <a:pt x="266" y="13"/>
                      </a:lnTo>
                      <a:lnTo>
                        <a:pt x="258" y="7"/>
                      </a:lnTo>
                      <a:lnTo>
                        <a:pt x="250" y="1"/>
                      </a:lnTo>
                      <a:lnTo>
                        <a:pt x="249" y="0"/>
                      </a:lnTo>
                      <a:lnTo>
                        <a:pt x="211" y="1"/>
                      </a:lnTo>
                      <a:lnTo>
                        <a:pt x="209" y="4"/>
                      </a:lnTo>
                      <a:lnTo>
                        <a:pt x="209" y="11"/>
                      </a:lnTo>
                      <a:lnTo>
                        <a:pt x="206" y="18"/>
                      </a:lnTo>
                      <a:lnTo>
                        <a:pt x="202" y="26"/>
                      </a:lnTo>
                      <a:lnTo>
                        <a:pt x="198" y="34"/>
                      </a:lnTo>
                      <a:lnTo>
                        <a:pt x="184" y="56"/>
                      </a:lnTo>
                      <a:lnTo>
                        <a:pt x="176" y="70"/>
                      </a:lnTo>
                      <a:lnTo>
                        <a:pt x="168" y="85"/>
                      </a:lnTo>
                      <a:lnTo>
                        <a:pt x="164" y="92"/>
                      </a:lnTo>
                      <a:lnTo>
                        <a:pt x="162" y="95"/>
                      </a:lnTo>
                      <a:lnTo>
                        <a:pt x="161" y="96"/>
                      </a:lnTo>
                      <a:lnTo>
                        <a:pt x="161" y="97"/>
                      </a:lnTo>
                      <a:lnTo>
                        <a:pt x="160" y="99"/>
                      </a:lnTo>
                      <a:lnTo>
                        <a:pt x="153" y="114"/>
                      </a:lnTo>
                      <a:lnTo>
                        <a:pt x="151" y="116"/>
                      </a:lnTo>
                      <a:lnTo>
                        <a:pt x="150" y="117"/>
                      </a:lnTo>
                      <a:lnTo>
                        <a:pt x="150" y="118"/>
                      </a:lnTo>
                      <a:lnTo>
                        <a:pt x="130" y="152"/>
                      </a:lnTo>
                      <a:lnTo>
                        <a:pt x="124" y="160"/>
                      </a:lnTo>
                      <a:lnTo>
                        <a:pt x="118" y="168"/>
                      </a:lnTo>
                      <a:lnTo>
                        <a:pt x="108" y="185"/>
                      </a:lnTo>
                      <a:lnTo>
                        <a:pt x="86" y="218"/>
                      </a:lnTo>
                      <a:lnTo>
                        <a:pt x="75" y="234"/>
                      </a:lnTo>
                      <a:lnTo>
                        <a:pt x="63" y="250"/>
                      </a:lnTo>
                      <a:lnTo>
                        <a:pt x="54" y="262"/>
                      </a:lnTo>
                      <a:lnTo>
                        <a:pt x="46" y="274"/>
                      </a:lnTo>
                      <a:lnTo>
                        <a:pt x="27" y="298"/>
                      </a:lnTo>
                      <a:lnTo>
                        <a:pt x="19" y="308"/>
                      </a:lnTo>
                      <a:lnTo>
                        <a:pt x="45" y="30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2288" name="Group 43"/>
              <p:cNvGrpSpPr>
                <a:grpSpLocks noChangeAspect="1"/>
              </p:cNvGrpSpPr>
              <p:nvPr/>
            </p:nvGrpSpPr>
            <p:grpSpPr bwMode="auto">
              <a:xfrm>
                <a:off x="720" y="1912"/>
                <a:ext cx="762" cy="646"/>
                <a:chOff x="1471" y="2266"/>
                <a:chExt cx="1709" cy="1449"/>
              </a:xfrm>
            </p:grpSpPr>
            <p:sp>
              <p:nvSpPr>
                <p:cNvPr id="52290" name="Freeform 44"/>
                <p:cNvSpPr>
                  <a:spLocks noChangeAspect="1"/>
                </p:cNvSpPr>
                <p:nvPr/>
              </p:nvSpPr>
              <p:spPr bwMode="auto">
                <a:xfrm>
                  <a:off x="2351" y="2266"/>
                  <a:ext cx="351" cy="352"/>
                </a:xfrm>
                <a:custGeom>
                  <a:avLst/>
                  <a:gdLst>
                    <a:gd name="T0" fmla="*/ 201 w 351"/>
                    <a:gd name="T1" fmla="*/ 22 h 352"/>
                    <a:gd name="T2" fmla="*/ 175 w 351"/>
                    <a:gd name="T3" fmla="*/ 7 h 352"/>
                    <a:gd name="T4" fmla="*/ 151 w 351"/>
                    <a:gd name="T5" fmla="*/ 1 h 352"/>
                    <a:gd name="T6" fmla="*/ 127 w 351"/>
                    <a:gd name="T7" fmla="*/ 0 h 352"/>
                    <a:gd name="T8" fmla="*/ 100 w 351"/>
                    <a:gd name="T9" fmla="*/ 7 h 352"/>
                    <a:gd name="T10" fmla="*/ 73 w 351"/>
                    <a:gd name="T11" fmla="*/ 20 h 352"/>
                    <a:gd name="T12" fmla="*/ 55 w 351"/>
                    <a:gd name="T13" fmla="*/ 35 h 352"/>
                    <a:gd name="T14" fmla="*/ 33 w 351"/>
                    <a:gd name="T15" fmla="*/ 61 h 352"/>
                    <a:gd name="T16" fmla="*/ 15 w 351"/>
                    <a:gd name="T17" fmla="*/ 95 h 352"/>
                    <a:gd name="T18" fmla="*/ 4 w 351"/>
                    <a:gd name="T19" fmla="*/ 133 h 352"/>
                    <a:gd name="T20" fmla="*/ 0 w 351"/>
                    <a:gd name="T21" fmla="*/ 204 h 352"/>
                    <a:gd name="T22" fmla="*/ 10 w 351"/>
                    <a:gd name="T23" fmla="*/ 254 h 352"/>
                    <a:gd name="T24" fmla="*/ 24 w 351"/>
                    <a:gd name="T25" fmla="*/ 289 h 352"/>
                    <a:gd name="T26" fmla="*/ 39 w 351"/>
                    <a:gd name="T27" fmla="*/ 310 h 352"/>
                    <a:gd name="T28" fmla="*/ 53 w 351"/>
                    <a:gd name="T29" fmla="*/ 324 h 352"/>
                    <a:gd name="T30" fmla="*/ 69 w 351"/>
                    <a:gd name="T31" fmla="*/ 337 h 352"/>
                    <a:gd name="T32" fmla="*/ 93 w 351"/>
                    <a:gd name="T33" fmla="*/ 348 h 352"/>
                    <a:gd name="T34" fmla="*/ 131 w 351"/>
                    <a:gd name="T35" fmla="*/ 352 h 352"/>
                    <a:gd name="T36" fmla="*/ 158 w 351"/>
                    <a:gd name="T37" fmla="*/ 345 h 352"/>
                    <a:gd name="T38" fmla="*/ 167 w 351"/>
                    <a:gd name="T39" fmla="*/ 340 h 352"/>
                    <a:gd name="T40" fmla="*/ 180 w 351"/>
                    <a:gd name="T41" fmla="*/ 332 h 352"/>
                    <a:gd name="T42" fmla="*/ 189 w 351"/>
                    <a:gd name="T43" fmla="*/ 324 h 352"/>
                    <a:gd name="T44" fmla="*/ 198 w 351"/>
                    <a:gd name="T45" fmla="*/ 314 h 352"/>
                    <a:gd name="T46" fmla="*/ 225 w 351"/>
                    <a:gd name="T47" fmla="*/ 266 h 352"/>
                    <a:gd name="T48" fmla="*/ 248 w 351"/>
                    <a:gd name="T49" fmla="*/ 225 h 352"/>
                    <a:gd name="T50" fmla="*/ 259 w 351"/>
                    <a:gd name="T51" fmla="*/ 228 h 352"/>
                    <a:gd name="T52" fmla="*/ 269 w 351"/>
                    <a:gd name="T53" fmla="*/ 236 h 352"/>
                    <a:gd name="T54" fmla="*/ 284 w 351"/>
                    <a:gd name="T55" fmla="*/ 253 h 352"/>
                    <a:gd name="T56" fmla="*/ 296 w 351"/>
                    <a:gd name="T57" fmla="*/ 261 h 352"/>
                    <a:gd name="T58" fmla="*/ 311 w 351"/>
                    <a:gd name="T59" fmla="*/ 265 h 352"/>
                    <a:gd name="T60" fmla="*/ 325 w 351"/>
                    <a:gd name="T61" fmla="*/ 264 h 352"/>
                    <a:gd name="T62" fmla="*/ 335 w 351"/>
                    <a:gd name="T63" fmla="*/ 259 h 352"/>
                    <a:gd name="T64" fmla="*/ 344 w 351"/>
                    <a:gd name="T65" fmla="*/ 252 h 352"/>
                    <a:gd name="T66" fmla="*/ 350 w 351"/>
                    <a:gd name="T67" fmla="*/ 237 h 352"/>
                    <a:gd name="T68" fmla="*/ 349 w 351"/>
                    <a:gd name="T69" fmla="*/ 222 h 352"/>
                    <a:gd name="T70" fmla="*/ 340 w 351"/>
                    <a:gd name="T71" fmla="*/ 208 h 352"/>
                    <a:gd name="T72" fmla="*/ 328 w 351"/>
                    <a:gd name="T73" fmla="*/ 199 h 352"/>
                    <a:gd name="T74" fmla="*/ 297 w 351"/>
                    <a:gd name="T75" fmla="*/ 186 h 352"/>
                    <a:gd name="T76" fmla="*/ 277 w 351"/>
                    <a:gd name="T77" fmla="*/ 176 h 352"/>
                    <a:gd name="T78" fmla="*/ 262 w 351"/>
                    <a:gd name="T79" fmla="*/ 159 h 352"/>
                    <a:gd name="T80" fmla="*/ 253 w 351"/>
                    <a:gd name="T81" fmla="*/ 131 h 352"/>
                    <a:gd name="T82" fmla="*/ 244 w 351"/>
                    <a:gd name="T83" fmla="*/ 90 h 352"/>
                    <a:gd name="T84" fmla="*/ 227 w 351"/>
                    <a:gd name="T85" fmla="*/ 53 h 3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51"/>
                    <a:gd name="T130" fmla="*/ 0 h 352"/>
                    <a:gd name="T131" fmla="*/ 351 w 351"/>
                    <a:gd name="T132" fmla="*/ 352 h 3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51" h="352">
                      <a:moveTo>
                        <a:pt x="210" y="31"/>
                      </a:moveTo>
                      <a:lnTo>
                        <a:pt x="206" y="26"/>
                      </a:lnTo>
                      <a:lnTo>
                        <a:pt x="201" y="22"/>
                      </a:lnTo>
                      <a:lnTo>
                        <a:pt x="196" y="18"/>
                      </a:lnTo>
                      <a:lnTo>
                        <a:pt x="192" y="14"/>
                      </a:lnTo>
                      <a:lnTo>
                        <a:pt x="175" y="7"/>
                      </a:lnTo>
                      <a:lnTo>
                        <a:pt x="167" y="5"/>
                      </a:lnTo>
                      <a:lnTo>
                        <a:pt x="159" y="3"/>
                      </a:lnTo>
                      <a:lnTo>
                        <a:pt x="151" y="1"/>
                      </a:lnTo>
                      <a:lnTo>
                        <a:pt x="143" y="0"/>
                      </a:lnTo>
                      <a:lnTo>
                        <a:pt x="135" y="0"/>
                      </a:lnTo>
                      <a:lnTo>
                        <a:pt x="127" y="0"/>
                      </a:lnTo>
                      <a:lnTo>
                        <a:pt x="112" y="2"/>
                      </a:lnTo>
                      <a:lnTo>
                        <a:pt x="106" y="4"/>
                      </a:lnTo>
                      <a:lnTo>
                        <a:pt x="100" y="7"/>
                      </a:lnTo>
                      <a:lnTo>
                        <a:pt x="85" y="13"/>
                      </a:lnTo>
                      <a:lnTo>
                        <a:pt x="79" y="16"/>
                      </a:lnTo>
                      <a:lnTo>
                        <a:pt x="73" y="20"/>
                      </a:lnTo>
                      <a:lnTo>
                        <a:pt x="66" y="24"/>
                      </a:lnTo>
                      <a:lnTo>
                        <a:pt x="60" y="29"/>
                      </a:lnTo>
                      <a:lnTo>
                        <a:pt x="55" y="35"/>
                      </a:lnTo>
                      <a:lnTo>
                        <a:pt x="50" y="40"/>
                      </a:lnTo>
                      <a:lnTo>
                        <a:pt x="41" y="50"/>
                      </a:lnTo>
                      <a:lnTo>
                        <a:pt x="33" y="61"/>
                      </a:lnTo>
                      <a:lnTo>
                        <a:pt x="26" y="71"/>
                      </a:lnTo>
                      <a:lnTo>
                        <a:pt x="20" y="83"/>
                      </a:lnTo>
                      <a:lnTo>
                        <a:pt x="15" y="95"/>
                      </a:lnTo>
                      <a:lnTo>
                        <a:pt x="10" y="107"/>
                      </a:lnTo>
                      <a:lnTo>
                        <a:pt x="7" y="120"/>
                      </a:lnTo>
                      <a:lnTo>
                        <a:pt x="4" y="133"/>
                      </a:lnTo>
                      <a:lnTo>
                        <a:pt x="1" y="157"/>
                      </a:lnTo>
                      <a:lnTo>
                        <a:pt x="0" y="180"/>
                      </a:lnTo>
                      <a:lnTo>
                        <a:pt x="0" y="204"/>
                      </a:lnTo>
                      <a:lnTo>
                        <a:pt x="3" y="228"/>
                      </a:lnTo>
                      <a:lnTo>
                        <a:pt x="6" y="241"/>
                      </a:lnTo>
                      <a:lnTo>
                        <a:pt x="10" y="254"/>
                      </a:lnTo>
                      <a:lnTo>
                        <a:pt x="13" y="265"/>
                      </a:lnTo>
                      <a:lnTo>
                        <a:pt x="18" y="277"/>
                      </a:lnTo>
                      <a:lnTo>
                        <a:pt x="24" y="289"/>
                      </a:lnTo>
                      <a:lnTo>
                        <a:pt x="28" y="294"/>
                      </a:lnTo>
                      <a:lnTo>
                        <a:pt x="31" y="299"/>
                      </a:lnTo>
                      <a:lnTo>
                        <a:pt x="39" y="310"/>
                      </a:lnTo>
                      <a:lnTo>
                        <a:pt x="44" y="314"/>
                      </a:lnTo>
                      <a:lnTo>
                        <a:pt x="48" y="319"/>
                      </a:lnTo>
                      <a:lnTo>
                        <a:pt x="53" y="324"/>
                      </a:lnTo>
                      <a:lnTo>
                        <a:pt x="59" y="329"/>
                      </a:lnTo>
                      <a:lnTo>
                        <a:pt x="64" y="333"/>
                      </a:lnTo>
                      <a:lnTo>
                        <a:pt x="69" y="337"/>
                      </a:lnTo>
                      <a:lnTo>
                        <a:pt x="74" y="340"/>
                      </a:lnTo>
                      <a:lnTo>
                        <a:pt x="80" y="343"/>
                      </a:lnTo>
                      <a:lnTo>
                        <a:pt x="93" y="348"/>
                      </a:lnTo>
                      <a:lnTo>
                        <a:pt x="105" y="351"/>
                      </a:lnTo>
                      <a:lnTo>
                        <a:pt x="117" y="352"/>
                      </a:lnTo>
                      <a:lnTo>
                        <a:pt x="131" y="352"/>
                      </a:lnTo>
                      <a:lnTo>
                        <a:pt x="145" y="349"/>
                      </a:lnTo>
                      <a:lnTo>
                        <a:pt x="154" y="346"/>
                      </a:lnTo>
                      <a:lnTo>
                        <a:pt x="158" y="345"/>
                      </a:lnTo>
                      <a:lnTo>
                        <a:pt x="163" y="343"/>
                      </a:lnTo>
                      <a:lnTo>
                        <a:pt x="164" y="341"/>
                      </a:lnTo>
                      <a:lnTo>
                        <a:pt x="167" y="340"/>
                      </a:lnTo>
                      <a:lnTo>
                        <a:pt x="171" y="338"/>
                      </a:lnTo>
                      <a:lnTo>
                        <a:pt x="179" y="334"/>
                      </a:lnTo>
                      <a:lnTo>
                        <a:pt x="180" y="332"/>
                      </a:lnTo>
                      <a:lnTo>
                        <a:pt x="182" y="331"/>
                      </a:lnTo>
                      <a:lnTo>
                        <a:pt x="186" y="328"/>
                      </a:lnTo>
                      <a:lnTo>
                        <a:pt x="189" y="324"/>
                      </a:lnTo>
                      <a:lnTo>
                        <a:pt x="193" y="321"/>
                      </a:lnTo>
                      <a:lnTo>
                        <a:pt x="195" y="317"/>
                      </a:lnTo>
                      <a:lnTo>
                        <a:pt x="198" y="314"/>
                      </a:lnTo>
                      <a:lnTo>
                        <a:pt x="204" y="306"/>
                      </a:lnTo>
                      <a:lnTo>
                        <a:pt x="214" y="286"/>
                      </a:lnTo>
                      <a:lnTo>
                        <a:pt x="225" y="266"/>
                      </a:lnTo>
                      <a:lnTo>
                        <a:pt x="235" y="245"/>
                      </a:lnTo>
                      <a:lnTo>
                        <a:pt x="244" y="225"/>
                      </a:lnTo>
                      <a:lnTo>
                        <a:pt x="248" y="225"/>
                      </a:lnTo>
                      <a:lnTo>
                        <a:pt x="252" y="226"/>
                      </a:lnTo>
                      <a:lnTo>
                        <a:pt x="256" y="227"/>
                      </a:lnTo>
                      <a:lnTo>
                        <a:pt x="259" y="228"/>
                      </a:lnTo>
                      <a:lnTo>
                        <a:pt x="263" y="230"/>
                      </a:lnTo>
                      <a:lnTo>
                        <a:pt x="266" y="234"/>
                      </a:lnTo>
                      <a:lnTo>
                        <a:pt x="269" y="236"/>
                      </a:lnTo>
                      <a:lnTo>
                        <a:pt x="272" y="240"/>
                      </a:lnTo>
                      <a:lnTo>
                        <a:pt x="280" y="249"/>
                      </a:lnTo>
                      <a:lnTo>
                        <a:pt x="284" y="253"/>
                      </a:lnTo>
                      <a:lnTo>
                        <a:pt x="287" y="255"/>
                      </a:lnTo>
                      <a:lnTo>
                        <a:pt x="291" y="259"/>
                      </a:lnTo>
                      <a:lnTo>
                        <a:pt x="296" y="261"/>
                      </a:lnTo>
                      <a:lnTo>
                        <a:pt x="300" y="262"/>
                      </a:lnTo>
                      <a:lnTo>
                        <a:pt x="305" y="264"/>
                      </a:lnTo>
                      <a:lnTo>
                        <a:pt x="311" y="265"/>
                      </a:lnTo>
                      <a:lnTo>
                        <a:pt x="317" y="265"/>
                      </a:lnTo>
                      <a:lnTo>
                        <a:pt x="320" y="264"/>
                      </a:lnTo>
                      <a:lnTo>
                        <a:pt x="325" y="264"/>
                      </a:lnTo>
                      <a:lnTo>
                        <a:pt x="328" y="262"/>
                      </a:lnTo>
                      <a:lnTo>
                        <a:pt x="333" y="262"/>
                      </a:lnTo>
                      <a:lnTo>
                        <a:pt x="335" y="259"/>
                      </a:lnTo>
                      <a:lnTo>
                        <a:pt x="339" y="257"/>
                      </a:lnTo>
                      <a:lnTo>
                        <a:pt x="341" y="255"/>
                      </a:lnTo>
                      <a:lnTo>
                        <a:pt x="344" y="252"/>
                      </a:lnTo>
                      <a:lnTo>
                        <a:pt x="347" y="247"/>
                      </a:lnTo>
                      <a:lnTo>
                        <a:pt x="349" y="241"/>
                      </a:lnTo>
                      <a:lnTo>
                        <a:pt x="350" y="237"/>
                      </a:lnTo>
                      <a:lnTo>
                        <a:pt x="351" y="232"/>
                      </a:lnTo>
                      <a:lnTo>
                        <a:pt x="350" y="227"/>
                      </a:lnTo>
                      <a:lnTo>
                        <a:pt x="349" y="222"/>
                      </a:lnTo>
                      <a:lnTo>
                        <a:pt x="347" y="217"/>
                      </a:lnTo>
                      <a:lnTo>
                        <a:pt x="345" y="213"/>
                      </a:lnTo>
                      <a:lnTo>
                        <a:pt x="340" y="208"/>
                      </a:lnTo>
                      <a:lnTo>
                        <a:pt x="337" y="205"/>
                      </a:lnTo>
                      <a:lnTo>
                        <a:pt x="333" y="201"/>
                      </a:lnTo>
                      <a:lnTo>
                        <a:pt x="328" y="199"/>
                      </a:lnTo>
                      <a:lnTo>
                        <a:pt x="316" y="193"/>
                      </a:lnTo>
                      <a:lnTo>
                        <a:pt x="305" y="189"/>
                      </a:lnTo>
                      <a:lnTo>
                        <a:pt x="297" y="186"/>
                      </a:lnTo>
                      <a:lnTo>
                        <a:pt x="289" y="184"/>
                      </a:lnTo>
                      <a:lnTo>
                        <a:pt x="283" y="180"/>
                      </a:lnTo>
                      <a:lnTo>
                        <a:pt x="277" y="176"/>
                      </a:lnTo>
                      <a:lnTo>
                        <a:pt x="270" y="171"/>
                      </a:lnTo>
                      <a:lnTo>
                        <a:pt x="266" y="166"/>
                      </a:lnTo>
                      <a:lnTo>
                        <a:pt x="262" y="159"/>
                      </a:lnTo>
                      <a:lnTo>
                        <a:pt x="258" y="153"/>
                      </a:lnTo>
                      <a:lnTo>
                        <a:pt x="255" y="142"/>
                      </a:lnTo>
                      <a:lnTo>
                        <a:pt x="253" y="131"/>
                      </a:lnTo>
                      <a:lnTo>
                        <a:pt x="251" y="117"/>
                      </a:lnTo>
                      <a:lnTo>
                        <a:pt x="248" y="104"/>
                      </a:lnTo>
                      <a:lnTo>
                        <a:pt x="244" y="90"/>
                      </a:lnTo>
                      <a:lnTo>
                        <a:pt x="239" y="77"/>
                      </a:lnTo>
                      <a:lnTo>
                        <a:pt x="234" y="65"/>
                      </a:lnTo>
                      <a:lnTo>
                        <a:pt x="227" y="53"/>
                      </a:lnTo>
                      <a:lnTo>
                        <a:pt x="219" y="42"/>
                      </a:lnTo>
                      <a:lnTo>
                        <a:pt x="210" y="3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91" name="Freeform 45"/>
                <p:cNvSpPr>
                  <a:spLocks noChangeAspect="1"/>
                </p:cNvSpPr>
                <p:nvPr/>
              </p:nvSpPr>
              <p:spPr bwMode="auto">
                <a:xfrm>
                  <a:off x="2122" y="2623"/>
                  <a:ext cx="357" cy="538"/>
                </a:xfrm>
                <a:custGeom>
                  <a:avLst/>
                  <a:gdLst>
                    <a:gd name="T0" fmla="*/ 229 w 357"/>
                    <a:gd name="T1" fmla="*/ 2 h 538"/>
                    <a:gd name="T2" fmla="*/ 191 w 357"/>
                    <a:gd name="T3" fmla="*/ 4 h 538"/>
                    <a:gd name="T4" fmla="*/ 151 w 357"/>
                    <a:gd name="T5" fmla="*/ 18 h 538"/>
                    <a:gd name="T6" fmla="*/ 116 w 357"/>
                    <a:gd name="T7" fmla="*/ 41 h 538"/>
                    <a:gd name="T8" fmla="*/ 87 w 357"/>
                    <a:gd name="T9" fmla="*/ 67 h 538"/>
                    <a:gd name="T10" fmla="*/ 54 w 357"/>
                    <a:gd name="T11" fmla="*/ 113 h 538"/>
                    <a:gd name="T12" fmla="*/ 31 w 357"/>
                    <a:gd name="T13" fmla="*/ 159 h 538"/>
                    <a:gd name="T14" fmla="*/ 18 w 357"/>
                    <a:gd name="T15" fmla="*/ 191 h 538"/>
                    <a:gd name="T16" fmla="*/ 8 w 357"/>
                    <a:gd name="T17" fmla="*/ 237 h 538"/>
                    <a:gd name="T18" fmla="*/ 7 w 357"/>
                    <a:gd name="T19" fmla="*/ 276 h 538"/>
                    <a:gd name="T20" fmla="*/ 5 w 357"/>
                    <a:gd name="T21" fmla="*/ 307 h 538"/>
                    <a:gd name="T22" fmla="*/ 1 w 357"/>
                    <a:gd name="T23" fmla="*/ 351 h 538"/>
                    <a:gd name="T24" fmla="*/ 5 w 357"/>
                    <a:gd name="T25" fmla="*/ 406 h 538"/>
                    <a:gd name="T26" fmla="*/ 8 w 357"/>
                    <a:gd name="T27" fmla="*/ 415 h 538"/>
                    <a:gd name="T28" fmla="*/ 13 w 357"/>
                    <a:gd name="T29" fmla="*/ 433 h 538"/>
                    <a:gd name="T30" fmla="*/ 18 w 357"/>
                    <a:gd name="T31" fmla="*/ 452 h 538"/>
                    <a:gd name="T32" fmla="*/ 28 w 357"/>
                    <a:gd name="T33" fmla="*/ 472 h 538"/>
                    <a:gd name="T34" fmla="*/ 38 w 357"/>
                    <a:gd name="T35" fmla="*/ 487 h 538"/>
                    <a:gd name="T36" fmla="*/ 57 w 357"/>
                    <a:gd name="T37" fmla="*/ 504 h 538"/>
                    <a:gd name="T38" fmla="*/ 81 w 357"/>
                    <a:gd name="T39" fmla="*/ 520 h 538"/>
                    <a:gd name="T40" fmla="*/ 108 w 357"/>
                    <a:gd name="T41" fmla="*/ 531 h 538"/>
                    <a:gd name="T42" fmla="*/ 133 w 357"/>
                    <a:gd name="T43" fmla="*/ 537 h 538"/>
                    <a:gd name="T44" fmla="*/ 155 w 357"/>
                    <a:gd name="T45" fmla="*/ 538 h 538"/>
                    <a:gd name="T46" fmla="*/ 177 w 357"/>
                    <a:gd name="T47" fmla="*/ 534 h 538"/>
                    <a:gd name="T48" fmla="*/ 203 w 357"/>
                    <a:gd name="T49" fmla="*/ 526 h 538"/>
                    <a:gd name="T50" fmla="*/ 219 w 357"/>
                    <a:gd name="T51" fmla="*/ 518 h 538"/>
                    <a:gd name="T52" fmla="*/ 236 w 357"/>
                    <a:gd name="T53" fmla="*/ 500 h 538"/>
                    <a:gd name="T54" fmla="*/ 245 w 357"/>
                    <a:gd name="T55" fmla="*/ 488 h 538"/>
                    <a:gd name="T56" fmla="*/ 249 w 357"/>
                    <a:gd name="T57" fmla="*/ 485 h 538"/>
                    <a:gd name="T58" fmla="*/ 252 w 357"/>
                    <a:gd name="T59" fmla="*/ 480 h 538"/>
                    <a:gd name="T60" fmla="*/ 259 w 357"/>
                    <a:gd name="T61" fmla="*/ 464 h 538"/>
                    <a:gd name="T62" fmla="*/ 264 w 357"/>
                    <a:gd name="T63" fmla="*/ 454 h 538"/>
                    <a:gd name="T64" fmla="*/ 268 w 357"/>
                    <a:gd name="T65" fmla="*/ 440 h 538"/>
                    <a:gd name="T66" fmla="*/ 269 w 357"/>
                    <a:gd name="T67" fmla="*/ 433 h 538"/>
                    <a:gd name="T68" fmla="*/ 272 w 357"/>
                    <a:gd name="T69" fmla="*/ 412 h 538"/>
                    <a:gd name="T70" fmla="*/ 271 w 357"/>
                    <a:gd name="T71" fmla="*/ 401 h 538"/>
                    <a:gd name="T72" fmla="*/ 268 w 357"/>
                    <a:gd name="T73" fmla="*/ 379 h 538"/>
                    <a:gd name="T74" fmla="*/ 267 w 357"/>
                    <a:gd name="T75" fmla="*/ 371 h 538"/>
                    <a:gd name="T76" fmla="*/ 257 w 357"/>
                    <a:gd name="T77" fmla="*/ 342 h 538"/>
                    <a:gd name="T78" fmla="*/ 252 w 357"/>
                    <a:gd name="T79" fmla="*/ 313 h 538"/>
                    <a:gd name="T80" fmla="*/ 256 w 357"/>
                    <a:gd name="T81" fmla="*/ 283 h 538"/>
                    <a:gd name="T82" fmla="*/ 266 w 357"/>
                    <a:gd name="T83" fmla="*/ 257 h 538"/>
                    <a:gd name="T84" fmla="*/ 280 w 357"/>
                    <a:gd name="T85" fmla="*/ 234 h 538"/>
                    <a:gd name="T86" fmla="*/ 300 w 357"/>
                    <a:gd name="T87" fmla="*/ 214 h 538"/>
                    <a:gd name="T88" fmla="*/ 314 w 357"/>
                    <a:gd name="T89" fmla="*/ 200 h 538"/>
                    <a:gd name="T90" fmla="*/ 327 w 357"/>
                    <a:gd name="T91" fmla="*/ 184 h 538"/>
                    <a:gd name="T92" fmla="*/ 343 w 357"/>
                    <a:gd name="T93" fmla="*/ 158 h 538"/>
                    <a:gd name="T94" fmla="*/ 352 w 357"/>
                    <a:gd name="T95" fmla="*/ 137 h 538"/>
                    <a:gd name="T96" fmla="*/ 357 w 357"/>
                    <a:gd name="T97" fmla="*/ 110 h 538"/>
                    <a:gd name="T98" fmla="*/ 357 w 357"/>
                    <a:gd name="T99" fmla="*/ 96 h 538"/>
                    <a:gd name="T100" fmla="*/ 353 w 357"/>
                    <a:gd name="T101" fmla="*/ 77 h 538"/>
                    <a:gd name="T102" fmla="*/ 345 w 357"/>
                    <a:gd name="T103" fmla="*/ 60 h 538"/>
                    <a:gd name="T104" fmla="*/ 330 w 357"/>
                    <a:gd name="T105" fmla="*/ 43 h 538"/>
                    <a:gd name="T106" fmla="*/ 315 w 357"/>
                    <a:gd name="T107" fmla="*/ 32 h 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57"/>
                    <a:gd name="T163" fmla="*/ 0 h 538"/>
                    <a:gd name="T164" fmla="*/ 357 w 357"/>
                    <a:gd name="T165" fmla="*/ 538 h 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57" h="538">
                      <a:moveTo>
                        <a:pt x="304" y="26"/>
                      </a:moveTo>
                      <a:lnTo>
                        <a:pt x="266" y="13"/>
                      </a:lnTo>
                      <a:lnTo>
                        <a:pt x="229" y="2"/>
                      </a:lnTo>
                      <a:lnTo>
                        <a:pt x="221" y="0"/>
                      </a:lnTo>
                      <a:lnTo>
                        <a:pt x="214" y="0"/>
                      </a:lnTo>
                      <a:lnTo>
                        <a:pt x="191" y="4"/>
                      </a:lnTo>
                      <a:lnTo>
                        <a:pt x="181" y="5"/>
                      </a:lnTo>
                      <a:lnTo>
                        <a:pt x="170" y="10"/>
                      </a:lnTo>
                      <a:lnTo>
                        <a:pt x="151" y="18"/>
                      </a:lnTo>
                      <a:lnTo>
                        <a:pt x="141" y="24"/>
                      </a:lnTo>
                      <a:lnTo>
                        <a:pt x="132" y="30"/>
                      </a:lnTo>
                      <a:lnTo>
                        <a:pt x="116" y="41"/>
                      </a:lnTo>
                      <a:lnTo>
                        <a:pt x="108" y="47"/>
                      </a:lnTo>
                      <a:lnTo>
                        <a:pt x="101" y="54"/>
                      </a:lnTo>
                      <a:lnTo>
                        <a:pt x="87" y="67"/>
                      </a:lnTo>
                      <a:lnTo>
                        <a:pt x="75" y="82"/>
                      </a:lnTo>
                      <a:lnTo>
                        <a:pt x="63" y="97"/>
                      </a:lnTo>
                      <a:lnTo>
                        <a:pt x="54" y="113"/>
                      </a:lnTo>
                      <a:lnTo>
                        <a:pt x="44" y="130"/>
                      </a:lnTo>
                      <a:lnTo>
                        <a:pt x="36" y="147"/>
                      </a:lnTo>
                      <a:lnTo>
                        <a:pt x="31" y="159"/>
                      </a:lnTo>
                      <a:lnTo>
                        <a:pt x="27" y="169"/>
                      </a:lnTo>
                      <a:lnTo>
                        <a:pt x="21" y="181"/>
                      </a:lnTo>
                      <a:lnTo>
                        <a:pt x="18" y="191"/>
                      </a:lnTo>
                      <a:lnTo>
                        <a:pt x="12" y="215"/>
                      </a:lnTo>
                      <a:lnTo>
                        <a:pt x="9" y="225"/>
                      </a:lnTo>
                      <a:lnTo>
                        <a:pt x="8" y="237"/>
                      </a:lnTo>
                      <a:lnTo>
                        <a:pt x="7" y="250"/>
                      </a:lnTo>
                      <a:lnTo>
                        <a:pt x="8" y="261"/>
                      </a:lnTo>
                      <a:lnTo>
                        <a:pt x="7" y="276"/>
                      </a:lnTo>
                      <a:lnTo>
                        <a:pt x="7" y="292"/>
                      </a:lnTo>
                      <a:lnTo>
                        <a:pt x="6" y="300"/>
                      </a:lnTo>
                      <a:lnTo>
                        <a:pt x="5" y="307"/>
                      </a:lnTo>
                      <a:lnTo>
                        <a:pt x="7" y="323"/>
                      </a:lnTo>
                      <a:lnTo>
                        <a:pt x="4" y="334"/>
                      </a:lnTo>
                      <a:lnTo>
                        <a:pt x="1" y="351"/>
                      </a:lnTo>
                      <a:lnTo>
                        <a:pt x="0" y="370"/>
                      </a:lnTo>
                      <a:lnTo>
                        <a:pt x="2" y="388"/>
                      </a:lnTo>
                      <a:lnTo>
                        <a:pt x="5" y="406"/>
                      </a:lnTo>
                      <a:lnTo>
                        <a:pt x="6" y="409"/>
                      </a:lnTo>
                      <a:lnTo>
                        <a:pt x="7" y="413"/>
                      </a:lnTo>
                      <a:lnTo>
                        <a:pt x="8" y="415"/>
                      </a:lnTo>
                      <a:lnTo>
                        <a:pt x="11" y="418"/>
                      </a:lnTo>
                      <a:lnTo>
                        <a:pt x="12" y="425"/>
                      </a:lnTo>
                      <a:lnTo>
                        <a:pt x="13" y="433"/>
                      </a:lnTo>
                      <a:lnTo>
                        <a:pt x="14" y="439"/>
                      </a:lnTo>
                      <a:lnTo>
                        <a:pt x="16" y="446"/>
                      </a:lnTo>
                      <a:lnTo>
                        <a:pt x="18" y="452"/>
                      </a:lnTo>
                      <a:lnTo>
                        <a:pt x="21" y="459"/>
                      </a:lnTo>
                      <a:lnTo>
                        <a:pt x="24" y="465"/>
                      </a:lnTo>
                      <a:lnTo>
                        <a:pt x="28" y="472"/>
                      </a:lnTo>
                      <a:lnTo>
                        <a:pt x="30" y="478"/>
                      </a:lnTo>
                      <a:lnTo>
                        <a:pt x="35" y="483"/>
                      </a:lnTo>
                      <a:lnTo>
                        <a:pt x="38" y="487"/>
                      </a:lnTo>
                      <a:lnTo>
                        <a:pt x="43" y="492"/>
                      </a:lnTo>
                      <a:lnTo>
                        <a:pt x="49" y="498"/>
                      </a:lnTo>
                      <a:lnTo>
                        <a:pt x="57" y="504"/>
                      </a:lnTo>
                      <a:lnTo>
                        <a:pt x="64" y="509"/>
                      </a:lnTo>
                      <a:lnTo>
                        <a:pt x="73" y="514"/>
                      </a:lnTo>
                      <a:lnTo>
                        <a:pt x="81" y="520"/>
                      </a:lnTo>
                      <a:lnTo>
                        <a:pt x="91" y="524"/>
                      </a:lnTo>
                      <a:lnTo>
                        <a:pt x="98" y="527"/>
                      </a:lnTo>
                      <a:lnTo>
                        <a:pt x="108" y="531"/>
                      </a:lnTo>
                      <a:lnTo>
                        <a:pt x="116" y="534"/>
                      </a:lnTo>
                      <a:lnTo>
                        <a:pt x="126" y="536"/>
                      </a:lnTo>
                      <a:lnTo>
                        <a:pt x="133" y="537"/>
                      </a:lnTo>
                      <a:lnTo>
                        <a:pt x="143" y="538"/>
                      </a:lnTo>
                      <a:lnTo>
                        <a:pt x="151" y="538"/>
                      </a:lnTo>
                      <a:lnTo>
                        <a:pt x="155" y="538"/>
                      </a:lnTo>
                      <a:lnTo>
                        <a:pt x="160" y="538"/>
                      </a:lnTo>
                      <a:lnTo>
                        <a:pt x="168" y="536"/>
                      </a:lnTo>
                      <a:lnTo>
                        <a:pt x="177" y="534"/>
                      </a:lnTo>
                      <a:lnTo>
                        <a:pt x="186" y="533"/>
                      </a:lnTo>
                      <a:lnTo>
                        <a:pt x="195" y="529"/>
                      </a:lnTo>
                      <a:lnTo>
                        <a:pt x="203" y="526"/>
                      </a:lnTo>
                      <a:lnTo>
                        <a:pt x="212" y="522"/>
                      </a:lnTo>
                      <a:lnTo>
                        <a:pt x="217" y="520"/>
                      </a:lnTo>
                      <a:lnTo>
                        <a:pt x="219" y="518"/>
                      </a:lnTo>
                      <a:lnTo>
                        <a:pt x="221" y="516"/>
                      </a:lnTo>
                      <a:lnTo>
                        <a:pt x="229" y="508"/>
                      </a:lnTo>
                      <a:lnTo>
                        <a:pt x="236" y="500"/>
                      </a:lnTo>
                      <a:lnTo>
                        <a:pt x="239" y="496"/>
                      </a:lnTo>
                      <a:lnTo>
                        <a:pt x="243" y="492"/>
                      </a:lnTo>
                      <a:lnTo>
                        <a:pt x="245" y="488"/>
                      </a:lnTo>
                      <a:lnTo>
                        <a:pt x="247" y="486"/>
                      </a:lnTo>
                      <a:lnTo>
                        <a:pt x="248" y="485"/>
                      </a:lnTo>
                      <a:lnTo>
                        <a:pt x="249" y="485"/>
                      </a:lnTo>
                      <a:lnTo>
                        <a:pt x="249" y="483"/>
                      </a:lnTo>
                      <a:lnTo>
                        <a:pt x="250" y="482"/>
                      </a:lnTo>
                      <a:lnTo>
                        <a:pt x="252" y="480"/>
                      </a:lnTo>
                      <a:lnTo>
                        <a:pt x="254" y="476"/>
                      </a:lnTo>
                      <a:lnTo>
                        <a:pt x="259" y="467"/>
                      </a:lnTo>
                      <a:lnTo>
                        <a:pt x="259" y="464"/>
                      </a:lnTo>
                      <a:lnTo>
                        <a:pt x="260" y="463"/>
                      </a:lnTo>
                      <a:lnTo>
                        <a:pt x="262" y="458"/>
                      </a:lnTo>
                      <a:lnTo>
                        <a:pt x="264" y="454"/>
                      </a:lnTo>
                      <a:lnTo>
                        <a:pt x="266" y="450"/>
                      </a:lnTo>
                      <a:lnTo>
                        <a:pt x="266" y="445"/>
                      </a:lnTo>
                      <a:lnTo>
                        <a:pt x="268" y="440"/>
                      </a:lnTo>
                      <a:lnTo>
                        <a:pt x="269" y="435"/>
                      </a:lnTo>
                      <a:lnTo>
                        <a:pt x="269" y="434"/>
                      </a:lnTo>
                      <a:lnTo>
                        <a:pt x="269" y="433"/>
                      </a:lnTo>
                      <a:lnTo>
                        <a:pt x="270" y="431"/>
                      </a:lnTo>
                      <a:lnTo>
                        <a:pt x="271" y="421"/>
                      </a:lnTo>
                      <a:lnTo>
                        <a:pt x="272" y="412"/>
                      </a:lnTo>
                      <a:lnTo>
                        <a:pt x="271" y="409"/>
                      </a:lnTo>
                      <a:lnTo>
                        <a:pt x="271" y="407"/>
                      </a:lnTo>
                      <a:lnTo>
                        <a:pt x="271" y="401"/>
                      </a:lnTo>
                      <a:lnTo>
                        <a:pt x="271" y="392"/>
                      </a:lnTo>
                      <a:lnTo>
                        <a:pt x="269" y="381"/>
                      </a:lnTo>
                      <a:lnTo>
                        <a:pt x="268" y="379"/>
                      </a:lnTo>
                      <a:lnTo>
                        <a:pt x="267" y="377"/>
                      </a:lnTo>
                      <a:lnTo>
                        <a:pt x="267" y="376"/>
                      </a:lnTo>
                      <a:lnTo>
                        <a:pt x="267" y="371"/>
                      </a:lnTo>
                      <a:lnTo>
                        <a:pt x="264" y="361"/>
                      </a:lnTo>
                      <a:lnTo>
                        <a:pt x="261" y="351"/>
                      </a:lnTo>
                      <a:lnTo>
                        <a:pt x="257" y="342"/>
                      </a:lnTo>
                      <a:lnTo>
                        <a:pt x="254" y="332"/>
                      </a:lnTo>
                      <a:lnTo>
                        <a:pt x="252" y="322"/>
                      </a:lnTo>
                      <a:lnTo>
                        <a:pt x="252" y="313"/>
                      </a:lnTo>
                      <a:lnTo>
                        <a:pt x="252" y="302"/>
                      </a:lnTo>
                      <a:lnTo>
                        <a:pt x="253" y="293"/>
                      </a:lnTo>
                      <a:lnTo>
                        <a:pt x="256" y="283"/>
                      </a:lnTo>
                      <a:lnTo>
                        <a:pt x="259" y="274"/>
                      </a:lnTo>
                      <a:lnTo>
                        <a:pt x="263" y="265"/>
                      </a:lnTo>
                      <a:lnTo>
                        <a:pt x="266" y="257"/>
                      </a:lnTo>
                      <a:lnTo>
                        <a:pt x="271" y="249"/>
                      </a:lnTo>
                      <a:lnTo>
                        <a:pt x="276" y="241"/>
                      </a:lnTo>
                      <a:lnTo>
                        <a:pt x="280" y="234"/>
                      </a:lnTo>
                      <a:lnTo>
                        <a:pt x="287" y="227"/>
                      </a:lnTo>
                      <a:lnTo>
                        <a:pt x="293" y="220"/>
                      </a:lnTo>
                      <a:lnTo>
                        <a:pt x="300" y="214"/>
                      </a:lnTo>
                      <a:lnTo>
                        <a:pt x="303" y="210"/>
                      </a:lnTo>
                      <a:lnTo>
                        <a:pt x="307" y="207"/>
                      </a:lnTo>
                      <a:lnTo>
                        <a:pt x="314" y="200"/>
                      </a:lnTo>
                      <a:lnTo>
                        <a:pt x="317" y="195"/>
                      </a:lnTo>
                      <a:lnTo>
                        <a:pt x="321" y="191"/>
                      </a:lnTo>
                      <a:lnTo>
                        <a:pt x="327" y="184"/>
                      </a:lnTo>
                      <a:lnTo>
                        <a:pt x="333" y="175"/>
                      </a:lnTo>
                      <a:lnTo>
                        <a:pt x="338" y="166"/>
                      </a:lnTo>
                      <a:lnTo>
                        <a:pt x="343" y="158"/>
                      </a:lnTo>
                      <a:lnTo>
                        <a:pt x="349" y="148"/>
                      </a:lnTo>
                      <a:lnTo>
                        <a:pt x="350" y="143"/>
                      </a:lnTo>
                      <a:lnTo>
                        <a:pt x="352" y="137"/>
                      </a:lnTo>
                      <a:lnTo>
                        <a:pt x="356" y="125"/>
                      </a:lnTo>
                      <a:lnTo>
                        <a:pt x="357" y="114"/>
                      </a:lnTo>
                      <a:lnTo>
                        <a:pt x="357" y="110"/>
                      </a:lnTo>
                      <a:lnTo>
                        <a:pt x="357" y="108"/>
                      </a:lnTo>
                      <a:lnTo>
                        <a:pt x="357" y="103"/>
                      </a:lnTo>
                      <a:lnTo>
                        <a:pt x="357" y="96"/>
                      </a:lnTo>
                      <a:lnTo>
                        <a:pt x="356" y="89"/>
                      </a:lnTo>
                      <a:lnTo>
                        <a:pt x="354" y="82"/>
                      </a:lnTo>
                      <a:lnTo>
                        <a:pt x="353" y="77"/>
                      </a:lnTo>
                      <a:lnTo>
                        <a:pt x="350" y="71"/>
                      </a:lnTo>
                      <a:lnTo>
                        <a:pt x="348" y="66"/>
                      </a:lnTo>
                      <a:lnTo>
                        <a:pt x="345" y="60"/>
                      </a:lnTo>
                      <a:lnTo>
                        <a:pt x="343" y="56"/>
                      </a:lnTo>
                      <a:lnTo>
                        <a:pt x="335" y="46"/>
                      </a:lnTo>
                      <a:lnTo>
                        <a:pt x="330" y="43"/>
                      </a:lnTo>
                      <a:lnTo>
                        <a:pt x="326" y="39"/>
                      </a:lnTo>
                      <a:lnTo>
                        <a:pt x="321" y="35"/>
                      </a:lnTo>
                      <a:lnTo>
                        <a:pt x="315" y="32"/>
                      </a:lnTo>
                      <a:lnTo>
                        <a:pt x="310" y="29"/>
                      </a:lnTo>
                      <a:lnTo>
                        <a:pt x="304" y="2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92" name="Freeform 46"/>
                <p:cNvSpPr>
                  <a:spLocks noChangeAspect="1"/>
                </p:cNvSpPr>
                <p:nvPr/>
              </p:nvSpPr>
              <p:spPr bwMode="auto">
                <a:xfrm>
                  <a:off x="2368" y="2629"/>
                  <a:ext cx="812" cy="237"/>
                </a:xfrm>
                <a:custGeom>
                  <a:avLst/>
                  <a:gdLst>
                    <a:gd name="T0" fmla="*/ 368 w 812"/>
                    <a:gd name="T1" fmla="*/ 166 h 237"/>
                    <a:gd name="T2" fmla="*/ 318 w 812"/>
                    <a:gd name="T3" fmla="*/ 151 h 237"/>
                    <a:gd name="T4" fmla="*/ 243 w 812"/>
                    <a:gd name="T5" fmla="*/ 112 h 237"/>
                    <a:gd name="T6" fmla="*/ 198 w 812"/>
                    <a:gd name="T7" fmla="*/ 86 h 237"/>
                    <a:gd name="T8" fmla="*/ 155 w 812"/>
                    <a:gd name="T9" fmla="*/ 61 h 237"/>
                    <a:gd name="T10" fmla="*/ 101 w 812"/>
                    <a:gd name="T11" fmla="*/ 41 h 237"/>
                    <a:gd name="T12" fmla="*/ 60 w 812"/>
                    <a:gd name="T13" fmla="*/ 35 h 237"/>
                    <a:gd name="T14" fmla="*/ 29 w 812"/>
                    <a:gd name="T15" fmla="*/ 39 h 237"/>
                    <a:gd name="T16" fmla="*/ 8 w 812"/>
                    <a:gd name="T17" fmla="*/ 53 h 237"/>
                    <a:gd name="T18" fmla="*/ 0 w 812"/>
                    <a:gd name="T19" fmla="*/ 77 h 237"/>
                    <a:gd name="T20" fmla="*/ 8 w 812"/>
                    <a:gd name="T21" fmla="*/ 102 h 237"/>
                    <a:gd name="T22" fmla="*/ 23 w 812"/>
                    <a:gd name="T23" fmla="*/ 116 h 237"/>
                    <a:gd name="T24" fmla="*/ 79 w 812"/>
                    <a:gd name="T25" fmla="*/ 137 h 237"/>
                    <a:gd name="T26" fmla="*/ 170 w 812"/>
                    <a:gd name="T27" fmla="*/ 165 h 237"/>
                    <a:gd name="T28" fmla="*/ 261 w 812"/>
                    <a:gd name="T29" fmla="*/ 203 h 237"/>
                    <a:gd name="T30" fmla="*/ 319 w 812"/>
                    <a:gd name="T31" fmla="*/ 231 h 237"/>
                    <a:gd name="T32" fmla="*/ 353 w 812"/>
                    <a:gd name="T33" fmla="*/ 237 h 237"/>
                    <a:gd name="T34" fmla="*/ 400 w 812"/>
                    <a:gd name="T35" fmla="*/ 235 h 237"/>
                    <a:gd name="T36" fmla="*/ 434 w 812"/>
                    <a:gd name="T37" fmla="*/ 226 h 237"/>
                    <a:gd name="T38" fmla="*/ 605 w 812"/>
                    <a:gd name="T39" fmla="*/ 156 h 237"/>
                    <a:gd name="T40" fmla="*/ 637 w 812"/>
                    <a:gd name="T41" fmla="*/ 156 h 237"/>
                    <a:gd name="T42" fmla="*/ 645 w 812"/>
                    <a:gd name="T43" fmla="*/ 152 h 237"/>
                    <a:gd name="T44" fmla="*/ 657 w 812"/>
                    <a:gd name="T45" fmla="*/ 143 h 237"/>
                    <a:gd name="T46" fmla="*/ 662 w 812"/>
                    <a:gd name="T47" fmla="*/ 135 h 237"/>
                    <a:gd name="T48" fmla="*/ 686 w 812"/>
                    <a:gd name="T49" fmla="*/ 113 h 237"/>
                    <a:gd name="T50" fmla="*/ 718 w 812"/>
                    <a:gd name="T51" fmla="*/ 115 h 237"/>
                    <a:gd name="T52" fmla="*/ 743 w 812"/>
                    <a:gd name="T53" fmla="*/ 127 h 237"/>
                    <a:gd name="T54" fmla="*/ 761 w 812"/>
                    <a:gd name="T55" fmla="*/ 127 h 237"/>
                    <a:gd name="T56" fmla="*/ 779 w 812"/>
                    <a:gd name="T57" fmla="*/ 116 h 237"/>
                    <a:gd name="T58" fmla="*/ 783 w 812"/>
                    <a:gd name="T59" fmla="*/ 110 h 237"/>
                    <a:gd name="T60" fmla="*/ 784 w 812"/>
                    <a:gd name="T61" fmla="*/ 107 h 237"/>
                    <a:gd name="T62" fmla="*/ 777 w 812"/>
                    <a:gd name="T63" fmla="*/ 91 h 237"/>
                    <a:gd name="T64" fmla="*/ 762 w 812"/>
                    <a:gd name="T65" fmla="*/ 75 h 237"/>
                    <a:gd name="T66" fmla="*/ 741 w 812"/>
                    <a:gd name="T67" fmla="*/ 68 h 237"/>
                    <a:gd name="T68" fmla="*/ 727 w 812"/>
                    <a:gd name="T69" fmla="*/ 60 h 237"/>
                    <a:gd name="T70" fmla="*/ 763 w 812"/>
                    <a:gd name="T71" fmla="*/ 50 h 237"/>
                    <a:gd name="T72" fmla="*/ 782 w 812"/>
                    <a:gd name="T73" fmla="*/ 48 h 237"/>
                    <a:gd name="T74" fmla="*/ 802 w 812"/>
                    <a:gd name="T75" fmla="*/ 44 h 237"/>
                    <a:gd name="T76" fmla="*/ 806 w 812"/>
                    <a:gd name="T77" fmla="*/ 41 h 237"/>
                    <a:gd name="T78" fmla="*/ 812 w 812"/>
                    <a:gd name="T79" fmla="*/ 34 h 237"/>
                    <a:gd name="T80" fmla="*/ 812 w 812"/>
                    <a:gd name="T81" fmla="*/ 25 h 237"/>
                    <a:gd name="T82" fmla="*/ 811 w 812"/>
                    <a:gd name="T83" fmla="*/ 20 h 237"/>
                    <a:gd name="T84" fmla="*/ 803 w 812"/>
                    <a:gd name="T85" fmla="*/ 6 h 237"/>
                    <a:gd name="T86" fmla="*/ 787 w 812"/>
                    <a:gd name="T87" fmla="*/ 0 h 237"/>
                    <a:gd name="T88" fmla="*/ 752 w 812"/>
                    <a:gd name="T89" fmla="*/ 7 h 237"/>
                    <a:gd name="T90" fmla="*/ 712 w 812"/>
                    <a:gd name="T91" fmla="*/ 30 h 237"/>
                    <a:gd name="T92" fmla="*/ 688 w 812"/>
                    <a:gd name="T93" fmla="*/ 55 h 237"/>
                    <a:gd name="T94" fmla="*/ 684 w 812"/>
                    <a:gd name="T95" fmla="*/ 59 h 237"/>
                    <a:gd name="T96" fmla="*/ 672 w 812"/>
                    <a:gd name="T97" fmla="*/ 68 h 237"/>
                    <a:gd name="T98" fmla="*/ 657 w 812"/>
                    <a:gd name="T99" fmla="*/ 75 h 237"/>
                    <a:gd name="T100" fmla="*/ 647 w 812"/>
                    <a:gd name="T101" fmla="*/ 80 h 237"/>
                    <a:gd name="T102" fmla="*/ 620 w 812"/>
                    <a:gd name="T103" fmla="*/ 89 h 237"/>
                    <a:gd name="T104" fmla="*/ 594 w 812"/>
                    <a:gd name="T105" fmla="*/ 104 h 237"/>
                    <a:gd name="T106" fmla="*/ 576 w 812"/>
                    <a:gd name="T107" fmla="*/ 111 h 237"/>
                    <a:gd name="T108" fmla="*/ 535 w 812"/>
                    <a:gd name="T109" fmla="*/ 128 h 237"/>
                    <a:gd name="T110" fmla="*/ 474 w 812"/>
                    <a:gd name="T111" fmla="*/ 148 h 237"/>
                    <a:gd name="T112" fmla="*/ 400 w 812"/>
                    <a:gd name="T113" fmla="*/ 164 h 23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2"/>
                    <a:gd name="T172" fmla="*/ 0 h 237"/>
                    <a:gd name="T173" fmla="*/ 812 w 812"/>
                    <a:gd name="T174" fmla="*/ 237 h 23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2" h="237">
                      <a:moveTo>
                        <a:pt x="400" y="164"/>
                      </a:moveTo>
                      <a:lnTo>
                        <a:pt x="384" y="166"/>
                      </a:lnTo>
                      <a:lnTo>
                        <a:pt x="376" y="166"/>
                      </a:lnTo>
                      <a:lnTo>
                        <a:pt x="368" y="166"/>
                      </a:lnTo>
                      <a:lnTo>
                        <a:pt x="353" y="163"/>
                      </a:lnTo>
                      <a:lnTo>
                        <a:pt x="346" y="161"/>
                      </a:lnTo>
                      <a:lnTo>
                        <a:pt x="339" y="159"/>
                      </a:lnTo>
                      <a:lnTo>
                        <a:pt x="318" y="151"/>
                      </a:lnTo>
                      <a:lnTo>
                        <a:pt x="297" y="143"/>
                      </a:lnTo>
                      <a:lnTo>
                        <a:pt x="278" y="132"/>
                      </a:lnTo>
                      <a:lnTo>
                        <a:pt x="259" y="122"/>
                      </a:lnTo>
                      <a:lnTo>
                        <a:pt x="243" y="112"/>
                      </a:lnTo>
                      <a:lnTo>
                        <a:pt x="228" y="103"/>
                      </a:lnTo>
                      <a:lnTo>
                        <a:pt x="218" y="98"/>
                      </a:lnTo>
                      <a:lnTo>
                        <a:pt x="208" y="93"/>
                      </a:lnTo>
                      <a:lnTo>
                        <a:pt x="198" y="86"/>
                      </a:lnTo>
                      <a:lnTo>
                        <a:pt x="188" y="79"/>
                      </a:lnTo>
                      <a:lnTo>
                        <a:pt x="177" y="73"/>
                      </a:lnTo>
                      <a:lnTo>
                        <a:pt x="167" y="67"/>
                      </a:lnTo>
                      <a:lnTo>
                        <a:pt x="155" y="61"/>
                      </a:lnTo>
                      <a:lnTo>
                        <a:pt x="145" y="56"/>
                      </a:lnTo>
                      <a:lnTo>
                        <a:pt x="134" y="52"/>
                      </a:lnTo>
                      <a:lnTo>
                        <a:pt x="122" y="48"/>
                      </a:lnTo>
                      <a:lnTo>
                        <a:pt x="101" y="41"/>
                      </a:lnTo>
                      <a:lnTo>
                        <a:pt x="91" y="38"/>
                      </a:lnTo>
                      <a:lnTo>
                        <a:pt x="81" y="37"/>
                      </a:lnTo>
                      <a:lnTo>
                        <a:pt x="71" y="36"/>
                      </a:lnTo>
                      <a:lnTo>
                        <a:pt x="60" y="35"/>
                      </a:lnTo>
                      <a:lnTo>
                        <a:pt x="49" y="36"/>
                      </a:lnTo>
                      <a:lnTo>
                        <a:pt x="39" y="37"/>
                      </a:lnTo>
                      <a:lnTo>
                        <a:pt x="34" y="37"/>
                      </a:lnTo>
                      <a:lnTo>
                        <a:pt x="29" y="39"/>
                      </a:lnTo>
                      <a:lnTo>
                        <a:pt x="24" y="41"/>
                      </a:lnTo>
                      <a:lnTo>
                        <a:pt x="20" y="43"/>
                      </a:lnTo>
                      <a:lnTo>
                        <a:pt x="14" y="48"/>
                      </a:lnTo>
                      <a:lnTo>
                        <a:pt x="8" y="53"/>
                      </a:lnTo>
                      <a:lnTo>
                        <a:pt x="4" y="58"/>
                      </a:lnTo>
                      <a:lnTo>
                        <a:pt x="2" y="64"/>
                      </a:lnTo>
                      <a:lnTo>
                        <a:pt x="0" y="70"/>
                      </a:lnTo>
                      <a:lnTo>
                        <a:pt x="0" y="77"/>
                      </a:lnTo>
                      <a:lnTo>
                        <a:pt x="1" y="84"/>
                      </a:lnTo>
                      <a:lnTo>
                        <a:pt x="4" y="91"/>
                      </a:lnTo>
                      <a:lnTo>
                        <a:pt x="6" y="96"/>
                      </a:lnTo>
                      <a:lnTo>
                        <a:pt x="8" y="102"/>
                      </a:lnTo>
                      <a:lnTo>
                        <a:pt x="12" y="105"/>
                      </a:lnTo>
                      <a:lnTo>
                        <a:pt x="15" y="109"/>
                      </a:lnTo>
                      <a:lnTo>
                        <a:pt x="19" y="113"/>
                      </a:lnTo>
                      <a:lnTo>
                        <a:pt x="23" y="116"/>
                      </a:lnTo>
                      <a:lnTo>
                        <a:pt x="28" y="118"/>
                      </a:lnTo>
                      <a:lnTo>
                        <a:pt x="34" y="121"/>
                      </a:lnTo>
                      <a:lnTo>
                        <a:pt x="56" y="129"/>
                      </a:lnTo>
                      <a:lnTo>
                        <a:pt x="79" y="137"/>
                      </a:lnTo>
                      <a:lnTo>
                        <a:pt x="102" y="144"/>
                      </a:lnTo>
                      <a:lnTo>
                        <a:pt x="126" y="151"/>
                      </a:lnTo>
                      <a:lnTo>
                        <a:pt x="148" y="157"/>
                      </a:lnTo>
                      <a:lnTo>
                        <a:pt x="170" y="165"/>
                      </a:lnTo>
                      <a:lnTo>
                        <a:pt x="192" y="173"/>
                      </a:lnTo>
                      <a:lnTo>
                        <a:pt x="214" y="182"/>
                      </a:lnTo>
                      <a:lnTo>
                        <a:pt x="237" y="192"/>
                      </a:lnTo>
                      <a:lnTo>
                        <a:pt x="261" y="203"/>
                      </a:lnTo>
                      <a:lnTo>
                        <a:pt x="283" y="214"/>
                      </a:lnTo>
                      <a:lnTo>
                        <a:pt x="306" y="226"/>
                      </a:lnTo>
                      <a:lnTo>
                        <a:pt x="312" y="229"/>
                      </a:lnTo>
                      <a:lnTo>
                        <a:pt x="319" y="231"/>
                      </a:lnTo>
                      <a:lnTo>
                        <a:pt x="326" y="233"/>
                      </a:lnTo>
                      <a:lnTo>
                        <a:pt x="334" y="235"/>
                      </a:lnTo>
                      <a:lnTo>
                        <a:pt x="344" y="237"/>
                      </a:lnTo>
                      <a:lnTo>
                        <a:pt x="353" y="237"/>
                      </a:lnTo>
                      <a:lnTo>
                        <a:pt x="373" y="237"/>
                      </a:lnTo>
                      <a:lnTo>
                        <a:pt x="381" y="237"/>
                      </a:lnTo>
                      <a:lnTo>
                        <a:pt x="391" y="237"/>
                      </a:lnTo>
                      <a:lnTo>
                        <a:pt x="400" y="235"/>
                      </a:lnTo>
                      <a:lnTo>
                        <a:pt x="409" y="233"/>
                      </a:lnTo>
                      <a:lnTo>
                        <a:pt x="417" y="231"/>
                      </a:lnTo>
                      <a:lnTo>
                        <a:pt x="425" y="230"/>
                      </a:lnTo>
                      <a:lnTo>
                        <a:pt x="434" y="226"/>
                      </a:lnTo>
                      <a:lnTo>
                        <a:pt x="443" y="224"/>
                      </a:lnTo>
                      <a:lnTo>
                        <a:pt x="483" y="207"/>
                      </a:lnTo>
                      <a:lnTo>
                        <a:pt x="524" y="190"/>
                      </a:lnTo>
                      <a:lnTo>
                        <a:pt x="605" y="156"/>
                      </a:lnTo>
                      <a:lnTo>
                        <a:pt x="613" y="152"/>
                      </a:lnTo>
                      <a:lnTo>
                        <a:pt x="622" y="149"/>
                      </a:lnTo>
                      <a:lnTo>
                        <a:pt x="631" y="157"/>
                      </a:lnTo>
                      <a:lnTo>
                        <a:pt x="637" y="156"/>
                      </a:lnTo>
                      <a:lnTo>
                        <a:pt x="643" y="154"/>
                      </a:lnTo>
                      <a:lnTo>
                        <a:pt x="643" y="153"/>
                      </a:lnTo>
                      <a:lnTo>
                        <a:pt x="645" y="152"/>
                      </a:lnTo>
                      <a:lnTo>
                        <a:pt x="648" y="150"/>
                      </a:lnTo>
                      <a:lnTo>
                        <a:pt x="650" y="149"/>
                      </a:lnTo>
                      <a:lnTo>
                        <a:pt x="653" y="147"/>
                      </a:lnTo>
                      <a:lnTo>
                        <a:pt x="657" y="143"/>
                      </a:lnTo>
                      <a:lnTo>
                        <a:pt x="657" y="141"/>
                      </a:lnTo>
                      <a:lnTo>
                        <a:pt x="658" y="139"/>
                      </a:lnTo>
                      <a:lnTo>
                        <a:pt x="659" y="139"/>
                      </a:lnTo>
                      <a:lnTo>
                        <a:pt x="662" y="135"/>
                      </a:lnTo>
                      <a:lnTo>
                        <a:pt x="664" y="130"/>
                      </a:lnTo>
                      <a:lnTo>
                        <a:pt x="671" y="117"/>
                      </a:lnTo>
                      <a:lnTo>
                        <a:pt x="679" y="115"/>
                      </a:lnTo>
                      <a:lnTo>
                        <a:pt x="686" y="113"/>
                      </a:lnTo>
                      <a:lnTo>
                        <a:pt x="694" y="112"/>
                      </a:lnTo>
                      <a:lnTo>
                        <a:pt x="703" y="112"/>
                      </a:lnTo>
                      <a:lnTo>
                        <a:pt x="711" y="113"/>
                      </a:lnTo>
                      <a:lnTo>
                        <a:pt x="718" y="115"/>
                      </a:lnTo>
                      <a:lnTo>
                        <a:pt x="726" y="118"/>
                      </a:lnTo>
                      <a:lnTo>
                        <a:pt x="734" y="122"/>
                      </a:lnTo>
                      <a:lnTo>
                        <a:pt x="738" y="125"/>
                      </a:lnTo>
                      <a:lnTo>
                        <a:pt x="743" y="127"/>
                      </a:lnTo>
                      <a:lnTo>
                        <a:pt x="747" y="128"/>
                      </a:lnTo>
                      <a:lnTo>
                        <a:pt x="752" y="129"/>
                      </a:lnTo>
                      <a:lnTo>
                        <a:pt x="756" y="128"/>
                      </a:lnTo>
                      <a:lnTo>
                        <a:pt x="761" y="127"/>
                      </a:lnTo>
                      <a:lnTo>
                        <a:pt x="766" y="125"/>
                      </a:lnTo>
                      <a:lnTo>
                        <a:pt x="770" y="123"/>
                      </a:lnTo>
                      <a:lnTo>
                        <a:pt x="776" y="120"/>
                      </a:lnTo>
                      <a:lnTo>
                        <a:pt x="779" y="116"/>
                      </a:lnTo>
                      <a:lnTo>
                        <a:pt x="780" y="115"/>
                      </a:lnTo>
                      <a:lnTo>
                        <a:pt x="782" y="113"/>
                      </a:lnTo>
                      <a:lnTo>
                        <a:pt x="783" y="111"/>
                      </a:lnTo>
                      <a:lnTo>
                        <a:pt x="783" y="110"/>
                      </a:lnTo>
                      <a:lnTo>
                        <a:pt x="784" y="109"/>
                      </a:lnTo>
                      <a:lnTo>
                        <a:pt x="784" y="107"/>
                      </a:lnTo>
                      <a:lnTo>
                        <a:pt x="784" y="105"/>
                      </a:lnTo>
                      <a:lnTo>
                        <a:pt x="783" y="101"/>
                      </a:lnTo>
                      <a:lnTo>
                        <a:pt x="781" y="95"/>
                      </a:lnTo>
                      <a:lnTo>
                        <a:pt x="777" y="91"/>
                      </a:lnTo>
                      <a:lnTo>
                        <a:pt x="774" y="86"/>
                      </a:lnTo>
                      <a:lnTo>
                        <a:pt x="770" y="82"/>
                      </a:lnTo>
                      <a:lnTo>
                        <a:pt x="766" y="78"/>
                      </a:lnTo>
                      <a:lnTo>
                        <a:pt x="762" y="75"/>
                      </a:lnTo>
                      <a:lnTo>
                        <a:pt x="756" y="72"/>
                      </a:lnTo>
                      <a:lnTo>
                        <a:pt x="752" y="70"/>
                      </a:lnTo>
                      <a:lnTo>
                        <a:pt x="746" y="68"/>
                      </a:lnTo>
                      <a:lnTo>
                        <a:pt x="741" y="68"/>
                      </a:lnTo>
                      <a:lnTo>
                        <a:pt x="728" y="67"/>
                      </a:lnTo>
                      <a:lnTo>
                        <a:pt x="721" y="67"/>
                      </a:lnTo>
                      <a:lnTo>
                        <a:pt x="715" y="68"/>
                      </a:lnTo>
                      <a:lnTo>
                        <a:pt x="727" y="60"/>
                      </a:lnTo>
                      <a:lnTo>
                        <a:pt x="734" y="57"/>
                      </a:lnTo>
                      <a:lnTo>
                        <a:pt x="741" y="55"/>
                      </a:lnTo>
                      <a:lnTo>
                        <a:pt x="756" y="51"/>
                      </a:lnTo>
                      <a:lnTo>
                        <a:pt x="763" y="50"/>
                      </a:lnTo>
                      <a:lnTo>
                        <a:pt x="770" y="50"/>
                      </a:lnTo>
                      <a:lnTo>
                        <a:pt x="777" y="49"/>
                      </a:lnTo>
                      <a:lnTo>
                        <a:pt x="779" y="48"/>
                      </a:lnTo>
                      <a:lnTo>
                        <a:pt x="782" y="48"/>
                      </a:lnTo>
                      <a:lnTo>
                        <a:pt x="794" y="47"/>
                      </a:lnTo>
                      <a:lnTo>
                        <a:pt x="797" y="46"/>
                      </a:lnTo>
                      <a:lnTo>
                        <a:pt x="799" y="45"/>
                      </a:lnTo>
                      <a:lnTo>
                        <a:pt x="802" y="44"/>
                      </a:lnTo>
                      <a:lnTo>
                        <a:pt x="803" y="43"/>
                      </a:lnTo>
                      <a:lnTo>
                        <a:pt x="805" y="43"/>
                      </a:lnTo>
                      <a:lnTo>
                        <a:pt x="805" y="41"/>
                      </a:lnTo>
                      <a:lnTo>
                        <a:pt x="806" y="41"/>
                      </a:lnTo>
                      <a:lnTo>
                        <a:pt x="808" y="40"/>
                      </a:lnTo>
                      <a:lnTo>
                        <a:pt x="809" y="38"/>
                      </a:lnTo>
                      <a:lnTo>
                        <a:pt x="811" y="36"/>
                      </a:lnTo>
                      <a:lnTo>
                        <a:pt x="812" y="34"/>
                      </a:lnTo>
                      <a:lnTo>
                        <a:pt x="812" y="32"/>
                      </a:lnTo>
                      <a:lnTo>
                        <a:pt x="812" y="29"/>
                      </a:lnTo>
                      <a:lnTo>
                        <a:pt x="812" y="28"/>
                      </a:lnTo>
                      <a:lnTo>
                        <a:pt x="812" y="25"/>
                      </a:lnTo>
                      <a:lnTo>
                        <a:pt x="812" y="23"/>
                      </a:lnTo>
                      <a:lnTo>
                        <a:pt x="812" y="22"/>
                      </a:lnTo>
                      <a:lnTo>
                        <a:pt x="811" y="21"/>
                      </a:lnTo>
                      <a:lnTo>
                        <a:pt x="811" y="20"/>
                      </a:lnTo>
                      <a:lnTo>
                        <a:pt x="810" y="16"/>
                      </a:lnTo>
                      <a:lnTo>
                        <a:pt x="808" y="12"/>
                      </a:lnTo>
                      <a:lnTo>
                        <a:pt x="805" y="8"/>
                      </a:lnTo>
                      <a:lnTo>
                        <a:pt x="803" y="6"/>
                      </a:lnTo>
                      <a:lnTo>
                        <a:pt x="799" y="3"/>
                      </a:lnTo>
                      <a:lnTo>
                        <a:pt x="796" y="1"/>
                      </a:lnTo>
                      <a:lnTo>
                        <a:pt x="791" y="0"/>
                      </a:lnTo>
                      <a:lnTo>
                        <a:pt x="787" y="0"/>
                      </a:lnTo>
                      <a:lnTo>
                        <a:pt x="783" y="0"/>
                      </a:lnTo>
                      <a:lnTo>
                        <a:pt x="767" y="3"/>
                      </a:lnTo>
                      <a:lnTo>
                        <a:pt x="759" y="5"/>
                      </a:lnTo>
                      <a:lnTo>
                        <a:pt x="752" y="7"/>
                      </a:lnTo>
                      <a:lnTo>
                        <a:pt x="738" y="13"/>
                      </a:lnTo>
                      <a:lnTo>
                        <a:pt x="725" y="21"/>
                      </a:lnTo>
                      <a:lnTo>
                        <a:pt x="718" y="25"/>
                      </a:lnTo>
                      <a:lnTo>
                        <a:pt x="712" y="30"/>
                      </a:lnTo>
                      <a:lnTo>
                        <a:pt x="706" y="35"/>
                      </a:lnTo>
                      <a:lnTo>
                        <a:pt x="700" y="41"/>
                      </a:lnTo>
                      <a:lnTo>
                        <a:pt x="692" y="50"/>
                      </a:lnTo>
                      <a:lnTo>
                        <a:pt x="688" y="55"/>
                      </a:lnTo>
                      <a:lnTo>
                        <a:pt x="685" y="56"/>
                      </a:lnTo>
                      <a:lnTo>
                        <a:pt x="685" y="57"/>
                      </a:lnTo>
                      <a:lnTo>
                        <a:pt x="684" y="59"/>
                      </a:lnTo>
                      <a:lnTo>
                        <a:pt x="682" y="60"/>
                      </a:lnTo>
                      <a:lnTo>
                        <a:pt x="681" y="61"/>
                      </a:lnTo>
                      <a:lnTo>
                        <a:pt x="676" y="64"/>
                      </a:lnTo>
                      <a:lnTo>
                        <a:pt x="672" y="68"/>
                      </a:lnTo>
                      <a:lnTo>
                        <a:pt x="667" y="70"/>
                      </a:lnTo>
                      <a:lnTo>
                        <a:pt x="664" y="72"/>
                      </a:lnTo>
                      <a:lnTo>
                        <a:pt x="663" y="74"/>
                      </a:lnTo>
                      <a:lnTo>
                        <a:pt x="657" y="75"/>
                      </a:lnTo>
                      <a:lnTo>
                        <a:pt x="652" y="78"/>
                      </a:lnTo>
                      <a:lnTo>
                        <a:pt x="650" y="79"/>
                      </a:lnTo>
                      <a:lnTo>
                        <a:pt x="648" y="79"/>
                      </a:lnTo>
                      <a:lnTo>
                        <a:pt x="647" y="80"/>
                      </a:lnTo>
                      <a:lnTo>
                        <a:pt x="643" y="82"/>
                      </a:lnTo>
                      <a:lnTo>
                        <a:pt x="630" y="85"/>
                      </a:lnTo>
                      <a:lnTo>
                        <a:pt x="625" y="87"/>
                      </a:lnTo>
                      <a:lnTo>
                        <a:pt x="620" y="89"/>
                      </a:lnTo>
                      <a:lnTo>
                        <a:pt x="613" y="93"/>
                      </a:lnTo>
                      <a:lnTo>
                        <a:pt x="607" y="96"/>
                      </a:lnTo>
                      <a:lnTo>
                        <a:pt x="600" y="100"/>
                      </a:lnTo>
                      <a:lnTo>
                        <a:pt x="594" y="104"/>
                      </a:lnTo>
                      <a:lnTo>
                        <a:pt x="582" y="109"/>
                      </a:lnTo>
                      <a:lnTo>
                        <a:pt x="580" y="109"/>
                      </a:lnTo>
                      <a:lnTo>
                        <a:pt x="579" y="110"/>
                      </a:lnTo>
                      <a:lnTo>
                        <a:pt x="576" y="111"/>
                      </a:lnTo>
                      <a:lnTo>
                        <a:pt x="571" y="114"/>
                      </a:lnTo>
                      <a:lnTo>
                        <a:pt x="558" y="119"/>
                      </a:lnTo>
                      <a:lnTo>
                        <a:pt x="547" y="123"/>
                      </a:lnTo>
                      <a:lnTo>
                        <a:pt x="535" y="128"/>
                      </a:lnTo>
                      <a:lnTo>
                        <a:pt x="523" y="132"/>
                      </a:lnTo>
                      <a:lnTo>
                        <a:pt x="499" y="141"/>
                      </a:lnTo>
                      <a:lnTo>
                        <a:pt x="487" y="144"/>
                      </a:lnTo>
                      <a:lnTo>
                        <a:pt x="474" y="148"/>
                      </a:lnTo>
                      <a:lnTo>
                        <a:pt x="450" y="154"/>
                      </a:lnTo>
                      <a:lnTo>
                        <a:pt x="424" y="159"/>
                      </a:lnTo>
                      <a:lnTo>
                        <a:pt x="412" y="162"/>
                      </a:lnTo>
                      <a:lnTo>
                        <a:pt x="400" y="16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93" name="Freeform 47"/>
                <p:cNvSpPr>
                  <a:spLocks noChangeAspect="1"/>
                </p:cNvSpPr>
                <p:nvPr/>
              </p:nvSpPr>
              <p:spPr bwMode="auto">
                <a:xfrm>
                  <a:off x="1861" y="2608"/>
                  <a:ext cx="480" cy="486"/>
                </a:xfrm>
                <a:custGeom>
                  <a:avLst/>
                  <a:gdLst>
                    <a:gd name="T0" fmla="*/ 12 w 480"/>
                    <a:gd name="T1" fmla="*/ 76 h 486"/>
                    <a:gd name="T2" fmla="*/ 2 w 480"/>
                    <a:gd name="T3" fmla="*/ 99 h 486"/>
                    <a:gd name="T4" fmla="*/ 2 w 480"/>
                    <a:gd name="T5" fmla="*/ 156 h 486"/>
                    <a:gd name="T6" fmla="*/ 11 w 480"/>
                    <a:gd name="T7" fmla="*/ 205 h 486"/>
                    <a:gd name="T8" fmla="*/ 32 w 480"/>
                    <a:gd name="T9" fmla="*/ 272 h 486"/>
                    <a:gd name="T10" fmla="*/ 60 w 480"/>
                    <a:gd name="T11" fmla="*/ 338 h 486"/>
                    <a:gd name="T12" fmla="*/ 81 w 480"/>
                    <a:gd name="T13" fmla="*/ 361 h 486"/>
                    <a:gd name="T14" fmla="*/ 106 w 480"/>
                    <a:gd name="T15" fmla="*/ 375 h 486"/>
                    <a:gd name="T16" fmla="*/ 127 w 480"/>
                    <a:gd name="T17" fmla="*/ 398 h 486"/>
                    <a:gd name="T18" fmla="*/ 106 w 480"/>
                    <a:gd name="T19" fmla="*/ 437 h 486"/>
                    <a:gd name="T20" fmla="*/ 105 w 480"/>
                    <a:gd name="T21" fmla="*/ 452 h 486"/>
                    <a:gd name="T22" fmla="*/ 116 w 480"/>
                    <a:gd name="T23" fmla="*/ 465 h 486"/>
                    <a:gd name="T24" fmla="*/ 161 w 480"/>
                    <a:gd name="T25" fmla="*/ 458 h 486"/>
                    <a:gd name="T26" fmla="*/ 173 w 480"/>
                    <a:gd name="T27" fmla="*/ 484 h 486"/>
                    <a:gd name="T28" fmla="*/ 182 w 480"/>
                    <a:gd name="T29" fmla="*/ 486 h 486"/>
                    <a:gd name="T30" fmla="*/ 187 w 480"/>
                    <a:gd name="T31" fmla="*/ 486 h 486"/>
                    <a:gd name="T32" fmla="*/ 194 w 480"/>
                    <a:gd name="T33" fmla="*/ 484 h 486"/>
                    <a:gd name="T34" fmla="*/ 205 w 480"/>
                    <a:gd name="T35" fmla="*/ 474 h 486"/>
                    <a:gd name="T36" fmla="*/ 244 w 480"/>
                    <a:gd name="T37" fmla="*/ 479 h 486"/>
                    <a:gd name="T38" fmla="*/ 248 w 480"/>
                    <a:gd name="T39" fmla="*/ 474 h 486"/>
                    <a:gd name="T40" fmla="*/ 254 w 480"/>
                    <a:gd name="T41" fmla="*/ 463 h 486"/>
                    <a:gd name="T42" fmla="*/ 254 w 480"/>
                    <a:gd name="T43" fmla="*/ 458 h 486"/>
                    <a:gd name="T44" fmla="*/ 252 w 480"/>
                    <a:gd name="T45" fmla="*/ 447 h 486"/>
                    <a:gd name="T46" fmla="*/ 247 w 480"/>
                    <a:gd name="T47" fmla="*/ 430 h 486"/>
                    <a:gd name="T48" fmla="*/ 245 w 480"/>
                    <a:gd name="T49" fmla="*/ 396 h 486"/>
                    <a:gd name="T50" fmla="*/ 235 w 480"/>
                    <a:gd name="T51" fmla="*/ 371 h 486"/>
                    <a:gd name="T52" fmla="*/ 194 w 480"/>
                    <a:gd name="T53" fmla="*/ 344 h 486"/>
                    <a:gd name="T54" fmla="*/ 136 w 480"/>
                    <a:gd name="T55" fmla="*/ 323 h 486"/>
                    <a:gd name="T56" fmla="*/ 117 w 480"/>
                    <a:gd name="T57" fmla="*/ 312 h 486"/>
                    <a:gd name="T58" fmla="*/ 100 w 480"/>
                    <a:gd name="T59" fmla="*/ 290 h 486"/>
                    <a:gd name="T60" fmla="*/ 85 w 480"/>
                    <a:gd name="T61" fmla="*/ 243 h 486"/>
                    <a:gd name="T62" fmla="*/ 75 w 480"/>
                    <a:gd name="T63" fmla="*/ 187 h 486"/>
                    <a:gd name="T64" fmla="*/ 71 w 480"/>
                    <a:gd name="T65" fmla="*/ 138 h 486"/>
                    <a:gd name="T66" fmla="*/ 101 w 480"/>
                    <a:gd name="T67" fmla="*/ 103 h 486"/>
                    <a:gd name="T68" fmla="*/ 176 w 480"/>
                    <a:gd name="T69" fmla="*/ 87 h 486"/>
                    <a:gd name="T70" fmla="*/ 235 w 480"/>
                    <a:gd name="T71" fmla="*/ 88 h 486"/>
                    <a:gd name="T72" fmla="*/ 344 w 480"/>
                    <a:gd name="T73" fmla="*/ 110 h 486"/>
                    <a:gd name="T74" fmla="*/ 427 w 480"/>
                    <a:gd name="T75" fmla="*/ 125 h 486"/>
                    <a:gd name="T76" fmla="*/ 439 w 480"/>
                    <a:gd name="T77" fmla="*/ 123 h 486"/>
                    <a:gd name="T78" fmla="*/ 454 w 480"/>
                    <a:gd name="T79" fmla="*/ 116 h 486"/>
                    <a:gd name="T80" fmla="*/ 467 w 480"/>
                    <a:gd name="T81" fmla="*/ 105 h 486"/>
                    <a:gd name="T82" fmla="*/ 478 w 480"/>
                    <a:gd name="T83" fmla="*/ 79 h 486"/>
                    <a:gd name="T84" fmla="*/ 476 w 480"/>
                    <a:gd name="T85" fmla="*/ 44 h 486"/>
                    <a:gd name="T86" fmla="*/ 475 w 480"/>
                    <a:gd name="T87" fmla="*/ 40 h 486"/>
                    <a:gd name="T88" fmla="*/ 458 w 480"/>
                    <a:gd name="T89" fmla="*/ 21 h 486"/>
                    <a:gd name="T90" fmla="*/ 403 w 480"/>
                    <a:gd name="T91" fmla="*/ 8 h 486"/>
                    <a:gd name="T92" fmla="*/ 329 w 480"/>
                    <a:gd name="T93" fmla="*/ 0 h 486"/>
                    <a:gd name="T94" fmla="*/ 256 w 480"/>
                    <a:gd name="T95" fmla="*/ 4 h 486"/>
                    <a:gd name="T96" fmla="*/ 95 w 480"/>
                    <a:gd name="T97" fmla="*/ 40 h 4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0"/>
                    <a:gd name="T148" fmla="*/ 0 h 486"/>
                    <a:gd name="T149" fmla="*/ 480 w 480"/>
                    <a:gd name="T150" fmla="*/ 486 h 4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0" h="486">
                      <a:moveTo>
                        <a:pt x="28" y="65"/>
                      </a:moveTo>
                      <a:lnTo>
                        <a:pt x="22" y="68"/>
                      </a:lnTo>
                      <a:lnTo>
                        <a:pt x="17" y="72"/>
                      </a:lnTo>
                      <a:lnTo>
                        <a:pt x="12" y="76"/>
                      </a:lnTo>
                      <a:lnTo>
                        <a:pt x="9" y="81"/>
                      </a:lnTo>
                      <a:lnTo>
                        <a:pt x="5" y="86"/>
                      </a:lnTo>
                      <a:lnTo>
                        <a:pt x="4" y="92"/>
                      </a:lnTo>
                      <a:lnTo>
                        <a:pt x="2" y="99"/>
                      </a:lnTo>
                      <a:lnTo>
                        <a:pt x="2" y="106"/>
                      </a:lnTo>
                      <a:lnTo>
                        <a:pt x="0" y="119"/>
                      </a:lnTo>
                      <a:lnTo>
                        <a:pt x="0" y="131"/>
                      </a:lnTo>
                      <a:lnTo>
                        <a:pt x="2" y="156"/>
                      </a:lnTo>
                      <a:lnTo>
                        <a:pt x="3" y="169"/>
                      </a:lnTo>
                      <a:lnTo>
                        <a:pt x="4" y="181"/>
                      </a:lnTo>
                      <a:lnTo>
                        <a:pt x="7" y="193"/>
                      </a:lnTo>
                      <a:lnTo>
                        <a:pt x="11" y="205"/>
                      </a:lnTo>
                      <a:lnTo>
                        <a:pt x="15" y="222"/>
                      </a:lnTo>
                      <a:lnTo>
                        <a:pt x="20" y="239"/>
                      </a:lnTo>
                      <a:lnTo>
                        <a:pt x="26" y="256"/>
                      </a:lnTo>
                      <a:lnTo>
                        <a:pt x="32" y="272"/>
                      </a:lnTo>
                      <a:lnTo>
                        <a:pt x="42" y="297"/>
                      </a:lnTo>
                      <a:lnTo>
                        <a:pt x="53" y="323"/>
                      </a:lnTo>
                      <a:lnTo>
                        <a:pt x="56" y="331"/>
                      </a:lnTo>
                      <a:lnTo>
                        <a:pt x="60" y="338"/>
                      </a:lnTo>
                      <a:lnTo>
                        <a:pt x="64" y="345"/>
                      </a:lnTo>
                      <a:lnTo>
                        <a:pt x="69" y="351"/>
                      </a:lnTo>
                      <a:lnTo>
                        <a:pt x="75" y="356"/>
                      </a:lnTo>
                      <a:lnTo>
                        <a:pt x="81" y="361"/>
                      </a:lnTo>
                      <a:lnTo>
                        <a:pt x="88" y="366"/>
                      </a:lnTo>
                      <a:lnTo>
                        <a:pt x="97" y="370"/>
                      </a:lnTo>
                      <a:lnTo>
                        <a:pt x="102" y="373"/>
                      </a:lnTo>
                      <a:lnTo>
                        <a:pt x="106" y="375"/>
                      </a:lnTo>
                      <a:lnTo>
                        <a:pt x="114" y="381"/>
                      </a:lnTo>
                      <a:lnTo>
                        <a:pt x="121" y="389"/>
                      </a:lnTo>
                      <a:lnTo>
                        <a:pt x="124" y="394"/>
                      </a:lnTo>
                      <a:lnTo>
                        <a:pt x="127" y="398"/>
                      </a:lnTo>
                      <a:lnTo>
                        <a:pt x="119" y="407"/>
                      </a:lnTo>
                      <a:lnTo>
                        <a:pt x="114" y="416"/>
                      </a:lnTo>
                      <a:lnTo>
                        <a:pt x="109" y="426"/>
                      </a:lnTo>
                      <a:lnTo>
                        <a:pt x="106" y="437"/>
                      </a:lnTo>
                      <a:lnTo>
                        <a:pt x="104" y="440"/>
                      </a:lnTo>
                      <a:lnTo>
                        <a:pt x="104" y="445"/>
                      </a:lnTo>
                      <a:lnTo>
                        <a:pt x="104" y="449"/>
                      </a:lnTo>
                      <a:lnTo>
                        <a:pt x="105" y="452"/>
                      </a:lnTo>
                      <a:lnTo>
                        <a:pt x="107" y="456"/>
                      </a:lnTo>
                      <a:lnTo>
                        <a:pt x="109" y="459"/>
                      </a:lnTo>
                      <a:lnTo>
                        <a:pt x="112" y="462"/>
                      </a:lnTo>
                      <a:lnTo>
                        <a:pt x="116" y="465"/>
                      </a:lnTo>
                      <a:lnTo>
                        <a:pt x="123" y="468"/>
                      </a:lnTo>
                      <a:lnTo>
                        <a:pt x="131" y="471"/>
                      </a:lnTo>
                      <a:lnTo>
                        <a:pt x="140" y="472"/>
                      </a:lnTo>
                      <a:lnTo>
                        <a:pt x="161" y="458"/>
                      </a:lnTo>
                      <a:lnTo>
                        <a:pt x="162" y="474"/>
                      </a:lnTo>
                      <a:lnTo>
                        <a:pt x="165" y="478"/>
                      </a:lnTo>
                      <a:lnTo>
                        <a:pt x="169" y="481"/>
                      </a:lnTo>
                      <a:lnTo>
                        <a:pt x="173" y="484"/>
                      </a:lnTo>
                      <a:lnTo>
                        <a:pt x="177" y="486"/>
                      </a:lnTo>
                      <a:lnTo>
                        <a:pt x="180" y="486"/>
                      </a:lnTo>
                      <a:lnTo>
                        <a:pt x="181" y="486"/>
                      </a:lnTo>
                      <a:lnTo>
                        <a:pt x="182" y="486"/>
                      </a:lnTo>
                      <a:lnTo>
                        <a:pt x="183" y="486"/>
                      </a:lnTo>
                      <a:lnTo>
                        <a:pt x="186" y="486"/>
                      </a:lnTo>
                      <a:lnTo>
                        <a:pt x="187" y="486"/>
                      </a:lnTo>
                      <a:lnTo>
                        <a:pt x="189" y="486"/>
                      </a:lnTo>
                      <a:lnTo>
                        <a:pt x="190" y="485"/>
                      </a:lnTo>
                      <a:lnTo>
                        <a:pt x="191" y="485"/>
                      </a:lnTo>
                      <a:lnTo>
                        <a:pt x="194" y="484"/>
                      </a:lnTo>
                      <a:lnTo>
                        <a:pt x="196" y="482"/>
                      </a:lnTo>
                      <a:lnTo>
                        <a:pt x="200" y="480"/>
                      </a:lnTo>
                      <a:lnTo>
                        <a:pt x="202" y="478"/>
                      </a:lnTo>
                      <a:lnTo>
                        <a:pt x="205" y="474"/>
                      </a:lnTo>
                      <a:lnTo>
                        <a:pt x="210" y="474"/>
                      </a:lnTo>
                      <a:lnTo>
                        <a:pt x="222" y="482"/>
                      </a:lnTo>
                      <a:lnTo>
                        <a:pt x="242" y="481"/>
                      </a:lnTo>
                      <a:lnTo>
                        <a:pt x="244" y="479"/>
                      </a:lnTo>
                      <a:lnTo>
                        <a:pt x="246" y="477"/>
                      </a:lnTo>
                      <a:lnTo>
                        <a:pt x="247" y="475"/>
                      </a:lnTo>
                      <a:lnTo>
                        <a:pt x="247" y="474"/>
                      </a:lnTo>
                      <a:lnTo>
                        <a:pt x="248" y="474"/>
                      </a:lnTo>
                      <a:lnTo>
                        <a:pt x="250" y="472"/>
                      </a:lnTo>
                      <a:lnTo>
                        <a:pt x="252" y="467"/>
                      </a:lnTo>
                      <a:lnTo>
                        <a:pt x="253" y="465"/>
                      </a:lnTo>
                      <a:lnTo>
                        <a:pt x="254" y="463"/>
                      </a:lnTo>
                      <a:lnTo>
                        <a:pt x="254" y="460"/>
                      </a:lnTo>
                      <a:lnTo>
                        <a:pt x="254" y="458"/>
                      </a:lnTo>
                      <a:lnTo>
                        <a:pt x="254" y="455"/>
                      </a:lnTo>
                      <a:lnTo>
                        <a:pt x="254" y="452"/>
                      </a:lnTo>
                      <a:lnTo>
                        <a:pt x="252" y="447"/>
                      </a:lnTo>
                      <a:lnTo>
                        <a:pt x="251" y="441"/>
                      </a:lnTo>
                      <a:lnTo>
                        <a:pt x="248" y="435"/>
                      </a:lnTo>
                      <a:lnTo>
                        <a:pt x="247" y="432"/>
                      </a:lnTo>
                      <a:lnTo>
                        <a:pt x="247" y="430"/>
                      </a:lnTo>
                      <a:lnTo>
                        <a:pt x="246" y="423"/>
                      </a:lnTo>
                      <a:lnTo>
                        <a:pt x="247" y="416"/>
                      </a:lnTo>
                      <a:lnTo>
                        <a:pt x="247" y="406"/>
                      </a:lnTo>
                      <a:lnTo>
                        <a:pt x="245" y="396"/>
                      </a:lnTo>
                      <a:lnTo>
                        <a:pt x="244" y="391"/>
                      </a:lnTo>
                      <a:lnTo>
                        <a:pt x="244" y="387"/>
                      </a:lnTo>
                      <a:lnTo>
                        <a:pt x="240" y="379"/>
                      </a:lnTo>
                      <a:lnTo>
                        <a:pt x="235" y="371"/>
                      </a:lnTo>
                      <a:lnTo>
                        <a:pt x="229" y="364"/>
                      </a:lnTo>
                      <a:lnTo>
                        <a:pt x="222" y="359"/>
                      </a:lnTo>
                      <a:lnTo>
                        <a:pt x="214" y="353"/>
                      </a:lnTo>
                      <a:lnTo>
                        <a:pt x="194" y="344"/>
                      </a:lnTo>
                      <a:lnTo>
                        <a:pt x="176" y="335"/>
                      </a:lnTo>
                      <a:lnTo>
                        <a:pt x="156" y="328"/>
                      </a:lnTo>
                      <a:lnTo>
                        <a:pt x="146" y="325"/>
                      </a:lnTo>
                      <a:lnTo>
                        <a:pt x="136" y="323"/>
                      </a:lnTo>
                      <a:lnTo>
                        <a:pt x="132" y="322"/>
                      </a:lnTo>
                      <a:lnTo>
                        <a:pt x="129" y="321"/>
                      </a:lnTo>
                      <a:lnTo>
                        <a:pt x="124" y="317"/>
                      </a:lnTo>
                      <a:lnTo>
                        <a:pt x="117" y="312"/>
                      </a:lnTo>
                      <a:lnTo>
                        <a:pt x="112" y="308"/>
                      </a:lnTo>
                      <a:lnTo>
                        <a:pt x="108" y="302"/>
                      </a:lnTo>
                      <a:lnTo>
                        <a:pt x="103" y="296"/>
                      </a:lnTo>
                      <a:lnTo>
                        <a:pt x="100" y="290"/>
                      </a:lnTo>
                      <a:lnTo>
                        <a:pt x="96" y="283"/>
                      </a:lnTo>
                      <a:lnTo>
                        <a:pt x="94" y="276"/>
                      </a:lnTo>
                      <a:lnTo>
                        <a:pt x="92" y="270"/>
                      </a:lnTo>
                      <a:lnTo>
                        <a:pt x="85" y="243"/>
                      </a:lnTo>
                      <a:lnTo>
                        <a:pt x="81" y="229"/>
                      </a:lnTo>
                      <a:lnTo>
                        <a:pt x="80" y="215"/>
                      </a:lnTo>
                      <a:lnTo>
                        <a:pt x="77" y="201"/>
                      </a:lnTo>
                      <a:lnTo>
                        <a:pt x="75" y="187"/>
                      </a:lnTo>
                      <a:lnTo>
                        <a:pt x="74" y="173"/>
                      </a:lnTo>
                      <a:lnTo>
                        <a:pt x="74" y="159"/>
                      </a:lnTo>
                      <a:lnTo>
                        <a:pt x="73" y="148"/>
                      </a:lnTo>
                      <a:lnTo>
                        <a:pt x="71" y="138"/>
                      </a:lnTo>
                      <a:lnTo>
                        <a:pt x="67" y="119"/>
                      </a:lnTo>
                      <a:lnTo>
                        <a:pt x="78" y="113"/>
                      </a:lnTo>
                      <a:lnTo>
                        <a:pt x="89" y="108"/>
                      </a:lnTo>
                      <a:lnTo>
                        <a:pt x="101" y="103"/>
                      </a:lnTo>
                      <a:lnTo>
                        <a:pt x="112" y="99"/>
                      </a:lnTo>
                      <a:lnTo>
                        <a:pt x="137" y="92"/>
                      </a:lnTo>
                      <a:lnTo>
                        <a:pt x="162" y="89"/>
                      </a:lnTo>
                      <a:lnTo>
                        <a:pt x="176" y="87"/>
                      </a:lnTo>
                      <a:lnTo>
                        <a:pt x="191" y="86"/>
                      </a:lnTo>
                      <a:lnTo>
                        <a:pt x="206" y="85"/>
                      </a:lnTo>
                      <a:lnTo>
                        <a:pt x="221" y="86"/>
                      </a:lnTo>
                      <a:lnTo>
                        <a:pt x="235" y="88"/>
                      </a:lnTo>
                      <a:lnTo>
                        <a:pt x="250" y="90"/>
                      </a:lnTo>
                      <a:lnTo>
                        <a:pt x="265" y="92"/>
                      </a:lnTo>
                      <a:lnTo>
                        <a:pt x="279" y="96"/>
                      </a:lnTo>
                      <a:lnTo>
                        <a:pt x="344" y="110"/>
                      </a:lnTo>
                      <a:lnTo>
                        <a:pt x="377" y="117"/>
                      </a:lnTo>
                      <a:lnTo>
                        <a:pt x="410" y="123"/>
                      </a:lnTo>
                      <a:lnTo>
                        <a:pt x="418" y="124"/>
                      </a:lnTo>
                      <a:lnTo>
                        <a:pt x="427" y="125"/>
                      </a:lnTo>
                      <a:lnTo>
                        <a:pt x="433" y="124"/>
                      </a:lnTo>
                      <a:lnTo>
                        <a:pt x="435" y="123"/>
                      </a:lnTo>
                      <a:lnTo>
                        <a:pt x="437" y="123"/>
                      </a:lnTo>
                      <a:lnTo>
                        <a:pt x="439" y="123"/>
                      </a:lnTo>
                      <a:lnTo>
                        <a:pt x="444" y="121"/>
                      </a:lnTo>
                      <a:lnTo>
                        <a:pt x="449" y="119"/>
                      </a:lnTo>
                      <a:lnTo>
                        <a:pt x="452" y="117"/>
                      </a:lnTo>
                      <a:lnTo>
                        <a:pt x="454" y="116"/>
                      </a:lnTo>
                      <a:lnTo>
                        <a:pt x="456" y="114"/>
                      </a:lnTo>
                      <a:lnTo>
                        <a:pt x="459" y="113"/>
                      </a:lnTo>
                      <a:lnTo>
                        <a:pt x="462" y="109"/>
                      </a:lnTo>
                      <a:lnTo>
                        <a:pt x="467" y="105"/>
                      </a:lnTo>
                      <a:lnTo>
                        <a:pt x="472" y="96"/>
                      </a:lnTo>
                      <a:lnTo>
                        <a:pt x="476" y="88"/>
                      </a:lnTo>
                      <a:lnTo>
                        <a:pt x="477" y="83"/>
                      </a:lnTo>
                      <a:lnTo>
                        <a:pt x="478" y="79"/>
                      </a:lnTo>
                      <a:lnTo>
                        <a:pt x="480" y="70"/>
                      </a:lnTo>
                      <a:lnTo>
                        <a:pt x="480" y="62"/>
                      </a:lnTo>
                      <a:lnTo>
                        <a:pt x="478" y="53"/>
                      </a:lnTo>
                      <a:lnTo>
                        <a:pt x="476" y="44"/>
                      </a:lnTo>
                      <a:lnTo>
                        <a:pt x="476" y="42"/>
                      </a:lnTo>
                      <a:lnTo>
                        <a:pt x="475" y="42"/>
                      </a:lnTo>
                      <a:lnTo>
                        <a:pt x="475" y="40"/>
                      </a:lnTo>
                      <a:lnTo>
                        <a:pt x="473" y="35"/>
                      </a:lnTo>
                      <a:lnTo>
                        <a:pt x="469" y="29"/>
                      </a:lnTo>
                      <a:lnTo>
                        <a:pt x="464" y="25"/>
                      </a:lnTo>
                      <a:lnTo>
                        <a:pt x="458" y="21"/>
                      </a:lnTo>
                      <a:lnTo>
                        <a:pt x="455" y="20"/>
                      </a:lnTo>
                      <a:lnTo>
                        <a:pt x="452" y="19"/>
                      </a:lnTo>
                      <a:lnTo>
                        <a:pt x="427" y="13"/>
                      </a:lnTo>
                      <a:lnTo>
                        <a:pt x="403" y="8"/>
                      </a:lnTo>
                      <a:lnTo>
                        <a:pt x="378" y="4"/>
                      </a:lnTo>
                      <a:lnTo>
                        <a:pt x="354" y="2"/>
                      </a:lnTo>
                      <a:lnTo>
                        <a:pt x="342" y="1"/>
                      </a:lnTo>
                      <a:lnTo>
                        <a:pt x="329" y="0"/>
                      </a:lnTo>
                      <a:lnTo>
                        <a:pt x="305" y="0"/>
                      </a:lnTo>
                      <a:lnTo>
                        <a:pt x="292" y="0"/>
                      </a:lnTo>
                      <a:lnTo>
                        <a:pt x="280" y="1"/>
                      </a:lnTo>
                      <a:lnTo>
                        <a:pt x="256" y="4"/>
                      </a:lnTo>
                      <a:lnTo>
                        <a:pt x="214" y="9"/>
                      </a:lnTo>
                      <a:lnTo>
                        <a:pt x="174" y="17"/>
                      </a:lnTo>
                      <a:lnTo>
                        <a:pt x="134" y="28"/>
                      </a:lnTo>
                      <a:lnTo>
                        <a:pt x="95" y="40"/>
                      </a:lnTo>
                      <a:lnTo>
                        <a:pt x="61" y="52"/>
                      </a:lnTo>
                      <a:lnTo>
                        <a:pt x="28" y="6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94" name="Freeform 48"/>
                <p:cNvSpPr>
                  <a:spLocks noChangeAspect="1"/>
                </p:cNvSpPr>
                <p:nvPr/>
              </p:nvSpPr>
              <p:spPr bwMode="auto">
                <a:xfrm>
                  <a:off x="2282" y="3046"/>
                  <a:ext cx="804" cy="669"/>
                </a:xfrm>
                <a:custGeom>
                  <a:avLst/>
                  <a:gdLst>
                    <a:gd name="T0" fmla="*/ 4 w 804"/>
                    <a:gd name="T1" fmla="*/ 81 h 669"/>
                    <a:gd name="T2" fmla="*/ 14 w 804"/>
                    <a:gd name="T3" fmla="*/ 102 h 669"/>
                    <a:gd name="T4" fmla="*/ 33 w 804"/>
                    <a:gd name="T5" fmla="*/ 117 h 669"/>
                    <a:gd name="T6" fmla="*/ 77 w 804"/>
                    <a:gd name="T7" fmla="*/ 137 h 669"/>
                    <a:gd name="T8" fmla="*/ 292 w 804"/>
                    <a:gd name="T9" fmla="*/ 202 h 669"/>
                    <a:gd name="T10" fmla="*/ 338 w 804"/>
                    <a:gd name="T11" fmla="*/ 225 h 669"/>
                    <a:gd name="T12" fmla="*/ 351 w 804"/>
                    <a:gd name="T13" fmla="*/ 247 h 669"/>
                    <a:gd name="T14" fmla="*/ 354 w 804"/>
                    <a:gd name="T15" fmla="*/ 275 h 669"/>
                    <a:gd name="T16" fmla="*/ 346 w 804"/>
                    <a:gd name="T17" fmla="*/ 315 h 669"/>
                    <a:gd name="T18" fmla="*/ 346 w 804"/>
                    <a:gd name="T19" fmla="*/ 356 h 669"/>
                    <a:gd name="T20" fmla="*/ 358 w 804"/>
                    <a:gd name="T21" fmla="*/ 376 h 669"/>
                    <a:gd name="T22" fmla="*/ 384 w 804"/>
                    <a:gd name="T23" fmla="*/ 427 h 669"/>
                    <a:gd name="T24" fmla="*/ 429 w 804"/>
                    <a:gd name="T25" fmla="*/ 494 h 669"/>
                    <a:gd name="T26" fmla="*/ 455 w 804"/>
                    <a:gd name="T27" fmla="*/ 535 h 669"/>
                    <a:gd name="T28" fmla="*/ 482 w 804"/>
                    <a:gd name="T29" fmla="*/ 580 h 669"/>
                    <a:gd name="T30" fmla="*/ 498 w 804"/>
                    <a:gd name="T31" fmla="*/ 624 h 669"/>
                    <a:gd name="T32" fmla="*/ 510 w 804"/>
                    <a:gd name="T33" fmla="*/ 645 h 669"/>
                    <a:gd name="T34" fmla="*/ 525 w 804"/>
                    <a:gd name="T35" fmla="*/ 659 h 669"/>
                    <a:gd name="T36" fmla="*/ 547 w 804"/>
                    <a:gd name="T37" fmla="*/ 667 h 669"/>
                    <a:gd name="T38" fmla="*/ 573 w 804"/>
                    <a:gd name="T39" fmla="*/ 667 h 669"/>
                    <a:gd name="T40" fmla="*/ 577 w 804"/>
                    <a:gd name="T41" fmla="*/ 664 h 669"/>
                    <a:gd name="T42" fmla="*/ 581 w 804"/>
                    <a:gd name="T43" fmla="*/ 661 h 669"/>
                    <a:gd name="T44" fmla="*/ 600 w 804"/>
                    <a:gd name="T45" fmla="*/ 626 h 669"/>
                    <a:gd name="T46" fmla="*/ 605 w 804"/>
                    <a:gd name="T47" fmla="*/ 615 h 669"/>
                    <a:gd name="T48" fmla="*/ 621 w 804"/>
                    <a:gd name="T49" fmla="*/ 588 h 669"/>
                    <a:gd name="T50" fmla="*/ 673 w 804"/>
                    <a:gd name="T51" fmla="*/ 551 h 669"/>
                    <a:gd name="T52" fmla="*/ 732 w 804"/>
                    <a:gd name="T53" fmla="*/ 531 h 669"/>
                    <a:gd name="T54" fmla="*/ 779 w 804"/>
                    <a:gd name="T55" fmla="*/ 529 h 669"/>
                    <a:gd name="T56" fmla="*/ 784 w 804"/>
                    <a:gd name="T57" fmla="*/ 528 h 669"/>
                    <a:gd name="T58" fmla="*/ 796 w 804"/>
                    <a:gd name="T59" fmla="*/ 520 h 669"/>
                    <a:gd name="T60" fmla="*/ 803 w 804"/>
                    <a:gd name="T61" fmla="*/ 509 h 669"/>
                    <a:gd name="T62" fmla="*/ 804 w 804"/>
                    <a:gd name="T63" fmla="*/ 503 h 669"/>
                    <a:gd name="T64" fmla="*/ 803 w 804"/>
                    <a:gd name="T65" fmla="*/ 490 h 669"/>
                    <a:gd name="T66" fmla="*/ 798 w 804"/>
                    <a:gd name="T67" fmla="*/ 479 h 669"/>
                    <a:gd name="T68" fmla="*/ 789 w 804"/>
                    <a:gd name="T69" fmla="*/ 459 h 669"/>
                    <a:gd name="T70" fmla="*/ 765 w 804"/>
                    <a:gd name="T71" fmla="*/ 437 h 669"/>
                    <a:gd name="T72" fmla="*/ 741 w 804"/>
                    <a:gd name="T73" fmla="*/ 430 h 669"/>
                    <a:gd name="T74" fmla="*/ 703 w 804"/>
                    <a:gd name="T75" fmla="*/ 437 h 669"/>
                    <a:gd name="T76" fmla="*/ 670 w 804"/>
                    <a:gd name="T77" fmla="*/ 456 h 669"/>
                    <a:gd name="T78" fmla="*/ 597 w 804"/>
                    <a:gd name="T79" fmla="*/ 513 h 669"/>
                    <a:gd name="T80" fmla="*/ 571 w 804"/>
                    <a:gd name="T81" fmla="*/ 546 h 669"/>
                    <a:gd name="T82" fmla="*/ 557 w 804"/>
                    <a:gd name="T83" fmla="*/ 565 h 669"/>
                    <a:gd name="T84" fmla="*/ 529 w 804"/>
                    <a:gd name="T85" fmla="*/ 530 h 669"/>
                    <a:gd name="T86" fmla="*/ 501 w 804"/>
                    <a:gd name="T87" fmla="*/ 478 h 669"/>
                    <a:gd name="T88" fmla="*/ 471 w 804"/>
                    <a:gd name="T89" fmla="*/ 406 h 669"/>
                    <a:gd name="T90" fmla="*/ 447 w 804"/>
                    <a:gd name="T91" fmla="*/ 335 h 669"/>
                    <a:gd name="T92" fmla="*/ 438 w 804"/>
                    <a:gd name="T93" fmla="*/ 281 h 669"/>
                    <a:gd name="T94" fmla="*/ 437 w 804"/>
                    <a:gd name="T95" fmla="*/ 225 h 669"/>
                    <a:gd name="T96" fmla="*/ 439 w 804"/>
                    <a:gd name="T97" fmla="*/ 197 h 669"/>
                    <a:gd name="T98" fmla="*/ 426 w 804"/>
                    <a:gd name="T99" fmla="*/ 174 h 669"/>
                    <a:gd name="T100" fmla="*/ 388 w 804"/>
                    <a:gd name="T101" fmla="*/ 139 h 669"/>
                    <a:gd name="T102" fmla="*/ 343 w 804"/>
                    <a:gd name="T103" fmla="*/ 118 h 669"/>
                    <a:gd name="T104" fmla="*/ 328 w 804"/>
                    <a:gd name="T105" fmla="*/ 108 h 669"/>
                    <a:gd name="T106" fmla="*/ 189 w 804"/>
                    <a:gd name="T107" fmla="*/ 41 h 669"/>
                    <a:gd name="T108" fmla="*/ 135 w 804"/>
                    <a:gd name="T109" fmla="*/ 17 h 669"/>
                    <a:gd name="T110" fmla="*/ 60 w 804"/>
                    <a:gd name="T111" fmla="*/ 1 h 669"/>
                    <a:gd name="T112" fmla="*/ 26 w 804"/>
                    <a:gd name="T113" fmla="*/ 6 h 669"/>
                    <a:gd name="T114" fmla="*/ 7 w 804"/>
                    <a:gd name="T115" fmla="*/ 25 h 669"/>
                    <a:gd name="T116" fmla="*/ 0 w 804"/>
                    <a:gd name="T117" fmla="*/ 49 h 6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4"/>
                    <a:gd name="T178" fmla="*/ 0 h 669"/>
                    <a:gd name="T179" fmla="*/ 804 w 804"/>
                    <a:gd name="T180" fmla="*/ 669 h 66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4" h="669">
                      <a:moveTo>
                        <a:pt x="0" y="60"/>
                      </a:moveTo>
                      <a:lnTo>
                        <a:pt x="0" y="65"/>
                      </a:lnTo>
                      <a:lnTo>
                        <a:pt x="1" y="70"/>
                      </a:lnTo>
                      <a:lnTo>
                        <a:pt x="4" y="81"/>
                      </a:lnTo>
                      <a:lnTo>
                        <a:pt x="7" y="89"/>
                      </a:lnTo>
                      <a:lnTo>
                        <a:pt x="9" y="93"/>
                      </a:lnTo>
                      <a:lnTo>
                        <a:pt x="12" y="98"/>
                      </a:lnTo>
                      <a:lnTo>
                        <a:pt x="14" y="102"/>
                      </a:lnTo>
                      <a:lnTo>
                        <a:pt x="17" y="105"/>
                      </a:lnTo>
                      <a:lnTo>
                        <a:pt x="21" y="108"/>
                      </a:lnTo>
                      <a:lnTo>
                        <a:pt x="24" y="111"/>
                      </a:lnTo>
                      <a:lnTo>
                        <a:pt x="33" y="117"/>
                      </a:lnTo>
                      <a:lnTo>
                        <a:pt x="42" y="124"/>
                      </a:lnTo>
                      <a:lnTo>
                        <a:pt x="44" y="125"/>
                      </a:lnTo>
                      <a:lnTo>
                        <a:pt x="47" y="127"/>
                      </a:lnTo>
                      <a:lnTo>
                        <a:pt x="77" y="137"/>
                      </a:lnTo>
                      <a:lnTo>
                        <a:pt x="108" y="147"/>
                      </a:lnTo>
                      <a:lnTo>
                        <a:pt x="196" y="174"/>
                      </a:lnTo>
                      <a:lnTo>
                        <a:pt x="285" y="201"/>
                      </a:lnTo>
                      <a:lnTo>
                        <a:pt x="292" y="202"/>
                      </a:lnTo>
                      <a:lnTo>
                        <a:pt x="299" y="204"/>
                      </a:lnTo>
                      <a:lnTo>
                        <a:pt x="312" y="210"/>
                      </a:lnTo>
                      <a:lnTo>
                        <a:pt x="325" y="217"/>
                      </a:lnTo>
                      <a:lnTo>
                        <a:pt x="338" y="225"/>
                      </a:lnTo>
                      <a:lnTo>
                        <a:pt x="340" y="229"/>
                      </a:lnTo>
                      <a:lnTo>
                        <a:pt x="344" y="235"/>
                      </a:lnTo>
                      <a:lnTo>
                        <a:pt x="349" y="242"/>
                      </a:lnTo>
                      <a:lnTo>
                        <a:pt x="351" y="247"/>
                      </a:lnTo>
                      <a:lnTo>
                        <a:pt x="353" y="254"/>
                      </a:lnTo>
                      <a:lnTo>
                        <a:pt x="354" y="261"/>
                      </a:lnTo>
                      <a:lnTo>
                        <a:pt x="355" y="268"/>
                      </a:lnTo>
                      <a:lnTo>
                        <a:pt x="354" y="275"/>
                      </a:lnTo>
                      <a:lnTo>
                        <a:pt x="353" y="282"/>
                      </a:lnTo>
                      <a:lnTo>
                        <a:pt x="350" y="284"/>
                      </a:lnTo>
                      <a:lnTo>
                        <a:pt x="350" y="288"/>
                      </a:lnTo>
                      <a:lnTo>
                        <a:pt x="346" y="315"/>
                      </a:lnTo>
                      <a:lnTo>
                        <a:pt x="345" y="343"/>
                      </a:lnTo>
                      <a:lnTo>
                        <a:pt x="345" y="347"/>
                      </a:lnTo>
                      <a:lnTo>
                        <a:pt x="345" y="352"/>
                      </a:lnTo>
                      <a:lnTo>
                        <a:pt x="346" y="356"/>
                      </a:lnTo>
                      <a:lnTo>
                        <a:pt x="348" y="360"/>
                      </a:lnTo>
                      <a:lnTo>
                        <a:pt x="350" y="365"/>
                      </a:lnTo>
                      <a:lnTo>
                        <a:pt x="352" y="368"/>
                      </a:lnTo>
                      <a:lnTo>
                        <a:pt x="358" y="376"/>
                      </a:lnTo>
                      <a:lnTo>
                        <a:pt x="365" y="394"/>
                      </a:lnTo>
                      <a:lnTo>
                        <a:pt x="374" y="411"/>
                      </a:lnTo>
                      <a:lnTo>
                        <a:pt x="378" y="419"/>
                      </a:lnTo>
                      <a:lnTo>
                        <a:pt x="384" y="427"/>
                      </a:lnTo>
                      <a:lnTo>
                        <a:pt x="395" y="444"/>
                      </a:lnTo>
                      <a:lnTo>
                        <a:pt x="407" y="460"/>
                      </a:lnTo>
                      <a:lnTo>
                        <a:pt x="419" y="477"/>
                      </a:lnTo>
                      <a:lnTo>
                        <a:pt x="429" y="494"/>
                      </a:lnTo>
                      <a:lnTo>
                        <a:pt x="440" y="512"/>
                      </a:lnTo>
                      <a:lnTo>
                        <a:pt x="443" y="518"/>
                      </a:lnTo>
                      <a:lnTo>
                        <a:pt x="447" y="524"/>
                      </a:lnTo>
                      <a:lnTo>
                        <a:pt x="455" y="535"/>
                      </a:lnTo>
                      <a:lnTo>
                        <a:pt x="463" y="545"/>
                      </a:lnTo>
                      <a:lnTo>
                        <a:pt x="470" y="557"/>
                      </a:lnTo>
                      <a:lnTo>
                        <a:pt x="476" y="568"/>
                      </a:lnTo>
                      <a:lnTo>
                        <a:pt x="482" y="580"/>
                      </a:lnTo>
                      <a:lnTo>
                        <a:pt x="488" y="593"/>
                      </a:lnTo>
                      <a:lnTo>
                        <a:pt x="492" y="605"/>
                      </a:lnTo>
                      <a:lnTo>
                        <a:pt x="496" y="618"/>
                      </a:lnTo>
                      <a:lnTo>
                        <a:pt x="498" y="624"/>
                      </a:lnTo>
                      <a:lnTo>
                        <a:pt x="501" y="629"/>
                      </a:lnTo>
                      <a:lnTo>
                        <a:pt x="503" y="636"/>
                      </a:lnTo>
                      <a:lnTo>
                        <a:pt x="506" y="641"/>
                      </a:lnTo>
                      <a:lnTo>
                        <a:pt x="510" y="645"/>
                      </a:lnTo>
                      <a:lnTo>
                        <a:pt x="513" y="650"/>
                      </a:lnTo>
                      <a:lnTo>
                        <a:pt x="517" y="653"/>
                      </a:lnTo>
                      <a:lnTo>
                        <a:pt x="521" y="657"/>
                      </a:lnTo>
                      <a:lnTo>
                        <a:pt x="525" y="659"/>
                      </a:lnTo>
                      <a:lnTo>
                        <a:pt x="531" y="662"/>
                      </a:lnTo>
                      <a:lnTo>
                        <a:pt x="536" y="664"/>
                      </a:lnTo>
                      <a:lnTo>
                        <a:pt x="541" y="666"/>
                      </a:lnTo>
                      <a:lnTo>
                        <a:pt x="547" y="667"/>
                      </a:lnTo>
                      <a:lnTo>
                        <a:pt x="553" y="668"/>
                      </a:lnTo>
                      <a:lnTo>
                        <a:pt x="567" y="669"/>
                      </a:lnTo>
                      <a:lnTo>
                        <a:pt x="571" y="668"/>
                      </a:lnTo>
                      <a:lnTo>
                        <a:pt x="573" y="667"/>
                      </a:lnTo>
                      <a:lnTo>
                        <a:pt x="575" y="666"/>
                      </a:lnTo>
                      <a:lnTo>
                        <a:pt x="576" y="665"/>
                      </a:lnTo>
                      <a:lnTo>
                        <a:pt x="577" y="665"/>
                      </a:lnTo>
                      <a:lnTo>
                        <a:pt x="577" y="664"/>
                      </a:lnTo>
                      <a:lnTo>
                        <a:pt x="578" y="664"/>
                      </a:lnTo>
                      <a:lnTo>
                        <a:pt x="580" y="662"/>
                      </a:lnTo>
                      <a:lnTo>
                        <a:pt x="581" y="661"/>
                      </a:lnTo>
                      <a:lnTo>
                        <a:pt x="588" y="650"/>
                      </a:lnTo>
                      <a:lnTo>
                        <a:pt x="594" y="638"/>
                      </a:lnTo>
                      <a:lnTo>
                        <a:pt x="600" y="627"/>
                      </a:lnTo>
                      <a:lnTo>
                        <a:pt x="600" y="626"/>
                      </a:lnTo>
                      <a:lnTo>
                        <a:pt x="600" y="625"/>
                      </a:lnTo>
                      <a:lnTo>
                        <a:pt x="601" y="623"/>
                      </a:lnTo>
                      <a:lnTo>
                        <a:pt x="601" y="621"/>
                      </a:lnTo>
                      <a:lnTo>
                        <a:pt x="605" y="615"/>
                      </a:lnTo>
                      <a:lnTo>
                        <a:pt x="607" y="610"/>
                      </a:lnTo>
                      <a:lnTo>
                        <a:pt x="608" y="605"/>
                      </a:lnTo>
                      <a:lnTo>
                        <a:pt x="615" y="597"/>
                      </a:lnTo>
                      <a:lnTo>
                        <a:pt x="621" y="588"/>
                      </a:lnTo>
                      <a:lnTo>
                        <a:pt x="629" y="581"/>
                      </a:lnTo>
                      <a:lnTo>
                        <a:pt x="643" y="569"/>
                      </a:lnTo>
                      <a:lnTo>
                        <a:pt x="659" y="558"/>
                      </a:lnTo>
                      <a:lnTo>
                        <a:pt x="673" y="551"/>
                      </a:lnTo>
                      <a:lnTo>
                        <a:pt x="687" y="544"/>
                      </a:lnTo>
                      <a:lnTo>
                        <a:pt x="702" y="539"/>
                      </a:lnTo>
                      <a:lnTo>
                        <a:pt x="717" y="535"/>
                      </a:lnTo>
                      <a:lnTo>
                        <a:pt x="732" y="531"/>
                      </a:lnTo>
                      <a:lnTo>
                        <a:pt x="748" y="530"/>
                      </a:lnTo>
                      <a:lnTo>
                        <a:pt x="763" y="529"/>
                      </a:lnTo>
                      <a:lnTo>
                        <a:pt x="779" y="529"/>
                      </a:lnTo>
                      <a:lnTo>
                        <a:pt x="780" y="529"/>
                      </a:lnTo>
                      <a:lnTo>
                        <a:pt x="781" y="529"/>
                      </a:lnTo>
                      <a:lnTo>
                        <a:pt x="782" y="529"/>
                      </a:lnTo>
                      <a:lnTo>
                        <a:pt x="784" y="528"/>
                      </a:lnTo>
                      <a:lnTo>
                        <a:pt x="786" y="528"/>
                      </a:lnTo>
                      <a:lnTo>
                        <a:pt x="787" y="527"/>
                      </a:lnTo>
                      <a:lnTo>
                        <a:pt x="790" y="526"/>
                      </a:lnTo>
                      <a:lnTo>
                        <a:pt x="796" y="520"/>
                      </a:lnTo>
                      <a:lnTo>
                        <a:pt x="798" y="517"/>
                      </a:lnTo>
                      <a:lnTo>
                        <a:pt x="800" y="515"/>
                      </a:lnTo>
                      <a:lnTo>
                        <a:pt x="802" y="512"/>
                      </a:lnTo>
                      <a:lnTo>
                        <a:pt x="803" y="509"/>
                      </a:lnTo>
                      <a:lnTo>
                        <a:pt x="803" y="508"/>
                      </a:lnTo>
                      <a:lnTo>
                        <a:pt x="804" y="506"/>
                      </a:lnTo>
                      <a:lnTo>
                        <a:pt x="804" y="503"/>
                      </a:lnTo>
                      <a:lnTo>
                        <a:pt x="804" y="500"/>
                      </a:lnTo>
                      <a:lnTo>
                        <a:pt x="804" y="496"/>
                      </a:lnTo>
                      <a:lnTo>
                        <a:pt x="804" y="493"/>
                      </a:lnTo>
                      <a:lnTo>
                        <a:pt x="803" y="490"/>
                      </a:lnTo>
                      <a:lnTo>
                        <a:pt x="802" y="486"/>
                      </a:lnTo>
                      <a:lnTo>
                        <a:pt x="800" y="482"/>
                      </a:lnTo>
                      <a:lnTo>
                        <a:pt x="799" y="480"/>
                      </a:lnTo>
                      <a:lnTo>
                        <a:pt x="798" y="479"/>
                      </a:lnTo>
                      <a:lnTo>
                        <a:pt x="797" y="475"/>
                      </a:lnTo>
                      <a:lnTo>
                        <a:pt x="795" y="471"/>
                      </a:lnTo>
                      <a:lnTo>
                        <a:pt x="793" y="466"/>
                      </a:lnTo>
                      <a:lnTo>
                        <a:pt x="789" y="459"/>
                      </a:lnTo>
                      <a:lnTo>
                        <a:pt x="783" y="452"/>
                      </a:lnTo>
                      <a:lnTo>
                        <a:pt x="778" y="447"/>
                      </a:lnTo>
                      <a:lnTo>
                        <a:pt x="772" y="442"/>
                      </a:lnTo>
                      <a:lnTo>
                        <a:pt x="765" y="437"/>
                      </a:lnTo>
                      <a:lnTo>
                        <a:pt x="757" y="433"/>
                      </a:lnTo>
                      <a:lnTo>
                        <a:pt x="749" y="430"/>
                      </a:lnTo>
                      <a:lnTo>
                        <a:pt x="745" y="430"/>
                      </a:lnTo>
                      <a:lnTo>
                        <a:pt x="741" y="430"/>
                      </a:lnTo>
                      <a:lnTo>
                        <a:pt x="731" y="430"/>
                      </a:lnTo>
                      <a:lnTo>
                        <a:pt x="721" y="431"/>
                      </a:lnTo>
                      <a:lnTo>
                        <a:pt x="712" y="433"/>
                      </a:lnTo>
                      <a:lnTo>
                        <a:pt x="703" y="437"/>
                      </a:lnTo>
                      <a:lnTo>
                        <a:pt x="694" y="440"/>
                      </a:lnTo>
                      <a:lnTo>
                        <a:pt x="685" y="444"/>
                      </a:lnTo>
                      <a:lnTo>
                        <a:pt x="678" y="450"/>
                      </a:lnTo>
                      <a:lnTo>
                        <a:pt x="670" y="456"/>
                      </a:lnTo>
                      <a:lnTo>
                        <a:pt x="642" y="478"/>
                      </a:lnTo>
                      <a:lnTo>
                        <a:pt x="614" y="499"/>
                      </a:lnTo>
                      <a:lnTo>
                        <a:pt x="605" y="506"/>
                      </a:lnTo>
                      <a:lnTo>
                        <a:pt x="597" y="513"/>
                      </a:lnTo>
                      <a:lnTo>
                        <a:pt x="589" y="521"/>
                      </a:lnTo>
                      <a:lnTo>
                        <a:pt x="583" y="529"/>
                      </a:lnTo>
                      <a:lnTo>
                        <a:pt x="576" y="537"/>
                      </a:lnTo>
                      <a:lnTo>
                        <a:pt x="571" y="546"/>
                      </a:lnTo>
                      <a:lnTo>
                        <a:pt x="566" y="556"/>
                      </a:lnTo>
                      <a:lnTo>
                        <a:pt x="560" y="565"/>
                      </a:lnTo>
                      <a:lnTo>
                        <a:pt x="557" y="565"/>
                      </a:lnTo>
                      <a:lnTo>
                        <a:pt x="556" y="565"/>
                      </a:lnTo>
                      <a:lnTo>
                        <a:pt x="546" y="554"/>
                      </a:lnTo>
                      <a:lnTo>
                        <a:pt x="538" y="542"/>
                      </a:lnTo>
                      <a:lnTo>
                        <a:pt x="529" y="530"/>
                      </a:lnTo>
                      <a:lnTo>
                        <a:pt x="521" y="517"/>
                      </a:lnTo>
                      <a:lnTo>
                        <a:pt x="513" y="504"/>
                      </a:lnTo>
                      <a:lnTo>
                        <a:pt x="507" y="492"/>
                      </a:lnTo>
                      <a:lnTo>
                        <a:pt x="501" y="478"/>
                      </a:lnTo>
                      <a:lnTo>
                        <a:pt x="496" y="465"/>
                      </a:lnTo>
                      <a:lnTo>
                        <a:pt x="489" y="446"/>
                      </a:lnTo>
                      <a:lnTo>
                        <a:pt x="481" y="430"/>
                      </a:lnTo>
                      <a:lnTo>
                        <a:pt x="471" y="406"/>
                      </a:lnTo>
                      <a:lnTo>
                        <a:pt x="466" y="394"/>
                      </a:lnTo>
                      <a:lnTo>
                        <a:pt x="461" y="382"/>
                      </a:lnTo>
                      <a:lnTo>
                        <a:pt x="454" y="359"/>
                      </a:lnTo>
                      <a:lnTo>
                        <a:pt x="447" y="335"/>
                      </a:lnTo>
                      <a:lnTo>
                        <a:pt x="446" y="329"/>
                      </a:lnTo>
                      <a:lnTo>
                        <a:pt x="445" y="324"/>
                      </a:lnTo>
                      <a:lnTo>
                        <a:pt x="440" y="302"/>
                      </a:lnTo>
                      <a:lnTo>
                        <a:pt x="438" y="281"/>
                      </a:lnTo>
                      <a:lnTo>
                        <a:pt x="436" y="258"/>
                      </a:lnTo>
                      <a:lnTo>
                        <a:pt x="436" y="236"/>
                      </a:lnTo>
                      <a:lnTo>
                        <a:pt x="436" y="231"/>
                      </a:lnTo>
                      <a:lnTo>
                        <a:pt x="437" y="225"/>
                      </a:lnTo>
                      <a:lnTo>
                        <a:pt x="439" y="217"/>
                      </a:lnTo>
                      <a:lnTo>
                        <a:pt x="440" y="210"/>
                      </a:lnTo>
                      <a:lnTo>
                        <a:pt x="439" y="203"/>
                      </a:lnTo>
                      <a:lnTo>
                        <a:pt x="439" y="197"/>
                      </a:lnTo>
                      <a:lnTo>
                        <a:pt x="436" y="190"/>
                      </a:lnTo>
                      <a:lnTo>
                        <a:pt x="433" y="184"/>
                      </a:lnTo>
                      <a:lnTo>
                        <a:pt x="430" y="179"/>
                      </a:lnTo>
                      <a:lnTo>
                        <a:pt x="426" y="174"/>
                      </a:lnTo>
                      <a:lnTo>
                        <a:pt x="418" y="164"/>
                      </a:lnTo>
                      <a:lnTo>
                        <a:pt x="408" y="155"/>
                      </a:lnTo>
                      <a:lnTo>
                        <a:pt x="399" y="147"/>
                      </a:lnTo>
                      <a:lnTo>
                        <a:pt x="388" y="139"/>
                      </a:lnTo>
                      <a:lnTo>
                        <a:pt x="378" y="133"/>
                      </a:lnTo>
                      <a:lnTo>
                        <a:pt x="366" y="127"/>
                      </a:lnTo>
                      <a:lnTo>
                        <a:pt x="355" y="122"/>
                      </a:lnTo>
                      <a:lnTo>
                        <a:pt x="343" y="118"/>
                      </a:lnTo>
                      <a:lnTo>
                        <a:pt x="339" y="115"/>
                      </a:lnTo>
                      <a:lnTo>
                        <a:pt x="336" y="112"/>
                      </a:lnTo>
                      <a:lnTo>
                        <a:pt x="331" y="110"/>
                      </a:lnTo>
                      <a:lnTo>
                        <a:pt x="328" y="108"/>
                      </a:lnTo>
                      <a:lnTo>
                        <a:pt x="292" y="92"/>
                      </a:lnTo>
                      <a:lnTo>
                        <a:pt x="258" y="76"/>
                      </a:lnTo>
                      <a:lnTo>
                        <a:pt x="223" y="59"/>
                      </a:lnTo>
                      <a:lnTo>
                        <a:pt x="189" y="41"/>
                      </a:lnTo>
                      <a:lnTo>
                        <a:pt x="172" y="32"/>
                      </a:lnTo>
                      <a:lnTo>
                        <a:pt x="154" y="24"/>
                      </a:lnTo>
                      <a:lnTo>
                        <a:pt x="144" y="20"/>
                      </a:lnTo>
                      <a:lnTo>
                        <a:pt x="135" y="17"/>
                      </a:lnTo>
                      <a:lnTo>
                        <a:pt x="117" y="11"/>
                      </a:lnTo>
                      <a:lnTo>
                        <a:pt x="98" y="7"/>
                      </a:lnTo>
                      <a:lnTo>
                        <a:pt x="79" y="3"/>
                      </a:lnTo>
                      <a:lnTo>
                        <a:pt x="60" y="1"/>
                      </a:lnTo>
                      <a:lnTo>
                        <a:pt x="50" y="0"/>
                      </a:lnTo>
                      <a:lnTo>
                        <a:pt x="41" y="0"/>
                      </a:lnTo>
                      <a:lnTo>
                        <a:pt x="30" y="4"/>
                      </a:lnTo>
                      <a:lnTo>
                        <a:pt x="26" y="6"/>
                      </a:lnTo>
                      <a:lnTo>
                        <a:pt x="21" y="9"/>
                      </a:lnTo>
                      <a:lnTo>
                        <a:pt x="14" y="15"/>
                      </a:lnTo>
                      <a:lnTo>
                        <a:pt x="9" y="22"/>
                      </a:lnTo>
                      <a:lnTo>
                        <a:pt x="7" y="25"/>
                      </a:lnTo>
                      <a:lnTo>
                        <a:pt x="5" y="30"/>
                      </a:lnTo>
                      <a:lnTo>
                        <a:pt x="3" y="34"/>
                      </a:lnTo>
                      <a:lnTo>
                        <a:pt x="2" y="39"/>
                      </a:lnTo>
                      <a:lnTo>
                        <a:pt x="0" y="49"/>
                      </a:lnTo>
                      <a:lnTo>
                        <a:pt x="0" y="54"/>
                      </a:lnTo>
                      <a:lnTo>
                        <a:pt x="0" y="6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95" name="Freeform 49"/>
                <p:cNvSpPr>
                  <a:spLocks noChangeAspect="1"/>
                </p:cNvSpPr>
                <p:nvPr/>
              </p:nvSpPr>
              <p:spPr bwMode="auto">
                <a:xfrm>
                  <a:off x="1471" y="3026"/>
                  <a:ext cx="788" cy="432"/>
                </a:xfrm>
                <a:custGeom>
                  <a:avLst/>
                  <a:gdLst>
                    <a:gd name="T0" fmla="*/ 787 w 788"/>
                    <a:gd name="T1" fmla="*/ 82 h 432"/>
                    <a:gd name="T2" fmla="*/ 777 w 788"/>
                    <a:gd name="T3" fmla="*/ 48 h 432"/>
                    <a:gd name="T4" fmla="*/ 750 w 788"/>
                    <a:gd name="T5" fmla="*/ 26 h 432"/>
                    <a:gd name="T6" fmla="*/ 714 w 788"/>
                    <a:gd name="T7" fmla="*/ 22 h 432"/>
                    <a:gd name="T8" fmla="*/ 691 w 788"/>
                    <a:gd name="T9" fmla="*/ 34 h 432"/>
                    <a:gd name="T10" fmla="*/ 634 w 788"/>
                    <a:gd name="T11" fmla="*/ 105 h 432"/>
                    <a:gd name="T12" fmla="*/ 566 w 788"/>
                    <a:gd name="T13" fmla="*/ 213 h 432"/>
                    <a:gd name="T14" fmla="*/ 530 w 788"/>
                    <a:gd name="T15" fmla="*/ 286 h 432"/>
                    <a:gd name="T16" fmla="*/ 510 w 788"/>
                    <a:gd name="T17" fmla="*/ 314 h 432"/>
                    <a:gd name="T18" fmla="*/ 478 w 788"/>
                    <a:gd name="T19" fmla="*/ 331 h 432"/>
                    <a:gd name="T20" fmla="*/ 431 w 788"/>
                    <a:gd name="T21" fmla="*/ 280 h 432"/>
                    <a:gd name="T22" fmla="*/ 371 w 788"/>
                    <a:gd name="T23" fmla="*/ 226 h 432"/>
                    <a:gd name="T24" fmla="*/ 300 w 788"/>
                    <a:gd name="T25" fmla="*/ 178 h 432"/>
                    <a:gd name="T26" fmla="*/ 257 w 788"/>
                    <a:gd name="T27" fmla="*/ 144 h 432"/>
                    <a:gd name="T28" fmla="*/ 228 w 788"/>
                    <a:gd name="T29" fmla="*/ 94 h 432"/>
                    <a:gd name="T30" fmla="*/ 198 w 788"/>
                    <a:gd name="T31" fmla="*/ 21 h 432"/>
                    <a:gd name="T32" fmla="*/ 184 w 788"/>
                    <a:gd name="T33" fmla="*/ 6 h 432"/>
                    <a:gd name="T34" fmla="*/ 155 w 788"/>
                    <a:gd name="T35" fmla="*/ 0 h 432"/>
                    <a:gd name="T36" fmla="*/ 123 w 788"/>
                    <a:gd name="T37" fmla="*/ 22 h 432"/>
                    <a:gd name="T38" fmla="*/ 120 w 788"/>
                    <a:gd name="T39" fmla="*/ 57 h 432"/>
                    <a:gd name="T40" fmla="*/ 118 w 788"/>
                    <a:gd name="T41" fmla="*/ 89 h 432"/>
                    <a:gd name="T42" fmla="*/ 106 w 788"/>
                    <a:gd name="T43" fmla="*/ 127 h 432"/>
                    <a:gd name="T44" fmla="*/ 95 w 788"/>
                    <a:gd name="T45" fmla="*/ 146 h 432"/>
                    <a:gd name="T46" fmla="*/ 80 w 788"/>
                    <a:gd name="T47" fmla="*/ 162 h 432"/>
                    <a:gd name="T48" fmla="*/ 25 w 788"/>
                    <a:gd name="T49" fmla="*/ 219 h 432"/>
                    <a:gd name="T50" fmla="*/ 0 w 788"/>
                    <a:gd name="T51" fmla="*/ 266 h 432"/>
                    <a:gd name="T52" fmla="*/ 3 w 788"/>
                    <a:gd name="T53" fmla="*/ 287 h 432"/>
                    <a:gd name="T54" fmla="*/ 32 w 788"/>
                    <a:gd name="T55" fmla="*/ 300 h 432"/>
                    <a:gd name="T56" fmla="*/ 50 w 788"/>
                    <a:gd name="T57" fmla="*/ 295 h 432"/>
                    <a:gd name="T58" fmla="*/ 74 w 788"/>
                    <a:gd name="T59" fmla="*/ 283 h 432"/>
                    <a:gd name="T60" fmla="*/ 91 w 788"/>
                    <a:gd name="T61" fmla="*/ 269 h 432"/>
                    <a:gd name="T62" fmla="*/ 97 w 788"/>
                    <a:gd name="T63" fmla="*/ 264 h 432"/>
                    <a:gd name="T64" fmla="*/ 118 w 788"/>
                    <a:gd name="T65" fmla="*/ 237 h 432"/>
                    <a:gd name="T66" fmla="*/ 130 w 788"/>
                    <a:gd name="T67" fmla="*/ 211 h 432"/>
                    <a:gd name="T68" fmla="*/ 140 w 788"/>
                    <a:gd name="T69" fmla="*/ 169 h 432"/>
                    <a:gd name="T70" fmla="*/ 150 w 788"/>
                    <a:gd name="T71" fmla="*/ 131 h 432"/>
                    <a:gd name="T72" fmla="*/ 172 w 788"/>
                    <a:gd name="T73" fmla="*/ 116 h 432"/>
                    <a:gd name="T74" fmla="*/ 190 w 788"/>
                    <a:gd name="T75" fmla="*/ 130 h 432"/>
                    <a:gd name="T76" fmla="*/ 207 w 788"/>
                    <a:gd name="T77" fmla="*/ 158 h 432"/>
                    <a:gd name="T78" fmla="*/ 250 w 788"/>
                    <a:gd name="T79" fmla="*/ 223 h 432"/>
                    <a:gd name="T80" fmla="*/ 373 w 788"/>
                    <a:gd name="T81" fmla="*/ 329 h 432"/>
                    <a:gd name="T82" fmla="*/ 433 w 788"/>
                    <a:gd name="T83" fmla="*/ 377 h 432"/>
                    <a:gd name="T84" fmla="*/ 454 w 788"/>
                    <a:gd name="T85" fmla="*/ 413 h 432"/>
                    <a:gd name="T86" fmla="*/ 496 w 788"/>
                    <a:gd name="T87" fmla="*/ 432 h 432"/>
                    <a:gd name="T88" fmla="*/ 517 w 788"/>
                    <a:gd name="T89" fmla="*/ 427 h 432"/>
                    <a:gd name="T90" fmla="*/ 561 w 788"/>
                    <a:gd name="T91" fmla="*/ 399 h 432"/>
                    <a:gd name="T92" fmla="*/ 577 w 788"/>
                    <a:gd name="T93" fmla="*/ 384 h 432"/>
                    <a:gd name="T94" fmla="*/ 646 w 788"/>
                    <a:gd name="T95" fmla="*/ 310 h 432"/>
                    <a:gd name="T96" fmla="*/ 693 w 788"/>
                    <a:gd name="T97" fmla="*/ 253 h 432"/>
                    <a:gd name="T98" fmla="*/ 714 w 788"/>
                    <a:gd name="T99" fmla="*/ 225 h 432"/>
                    <a:gd name="T100" fmla="*/ 753 w 788"/>
                    <a:gd name="T101" fmla="*/ 165 h 432"/>
                    <a:gd name="T102" fmla="*/ 782 w 788"/>
                    <a:gd name="T103" fmla="*/ 106 h 4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8"/>
                    <a:gd name="T157" fmla="*/ 0 h 432"/>
                    <a:gd name="T158" fmla="*/ 788 w 788"/>
                    <a:gd name="T159" fmla="*/ 432 h 4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8" h="432">
                      <a:moveTo>
                        <a:pt x="782" y="106"/>
                      </a:moveTo>
                      <a:lnTo>
                        <a:pt x="784" y="98"/>
                      </a:lnTo>
                      <a:lnTo>
                        <a:pt x="786" y="91"/>
                      </a:lnTo>
                      <a:lnTo>
                        <a:pt x="786" y="87"/>
                      </a:lnTo>
                      <a:lnTo>
                        <a:pt x="787" y="82"/>
                      </a:lnTo>
                      <a:lnTo>
                        <a:pt x="788" y="75"/>
                      </a:lnTo>
                      <a:lnTo>
                        <a:pt x="785" y="64"/>
                      </a:lnTo>
                      <a:lnTo>
                        <a:pt x="784" y="60"/>
                      </a:lnTo>
                      <a:lnTo>
                        <a:pt x="782" y="55"/>
                      </a:lnTo>
                      <a:lnTo>
                        <a:pt x="777" y="48"/>
                      </a:lnTo>
                      <a:lnTo>
                        <a:pt x="770" y="39"/>
                      </a:lnTo>
                      <a:lnTo>
                        <a:pt x="766" y="35"/>
                      </a:lnTo>
                      <a:lnTo>
                        <a:pt x="763" y="33"/>
                      </a:lnTo>
                      <a:lnTo>
                        <a:pt x="755" y="27"/>
                      </a:lnTo>
                      <a:lnTo>
                        <a:pt x="750" y="26"/>
                      </a:lnTo>
                      <a:lnTo>
                        <a:pt x="747" y="24"/>
                      </a:lnTo>
                      <a:lnTo>
                        <a:pt x="738" y="21"/>
                      </a:lnTo>
                      <a:lnTo>
                        <a:pt x="728" y="21"/>
                      </a:lnTo>
                      <a:lnTo>
                        <a:pt x="719" y="21"/>
                      </a:lnTo>
                      <a:lnTo>
                        <a:pt x="714" y="22"/>
                      </a:lnTo>
                      <a:lnTo>
                        <a:pt x="708" y="24"/>
                      </a:lnTo>
                      <a:lnTo>
                        <a:pt x="703" y="25"/>
                      </a:lnTo>
                      <a:lnTo>
                        <a:pt x="699" y="27"/>
                      </a:lnTo>
                      <a:lnTo>
                        <a:pt x="694" y="31"/>
                      </a:lnTo>
                      <a:lnTo>
                        <a:pt x="691" y="34"/>
                      </a:lnTo>
                      <a:lnTo>
                        <a:pt x="679" y="48"/>
                      </a:lnTo>
                      <a:lnTo>
                        <a:pt x="667" y="62"/>
                      </a:lnTo>
                      <a:lnTo>
                        <a:pt x="656" y="76"/>
                      </a:lnTo>
                      <a:lnTo>
                        <a:pt x="644" y="90"/>
                      </a:lnTo>
                      <a:lnTo>
                        <a:pt x="634" y="105"/>
                      </a:lnTo>
                      <a:lnTo>
                        <a:pt x="623" y="120"/>
                      </a:lnTo>
                      <a:lnTo>
                        <a:pt x="603" y="150"/>
                      </a:lnTo>
                      <a:lnTo>
                        <a:pt x="583" y="182"/>
                      </a:lnTo>
                      <a:lnTo>
                        <a:pt x="573" y="198"/>
                      </a:lnTo>
                      <a:lnTo>
                        <a:pt x="566" y="213"/>
                      </a:lnTo>
                      <a:lnTo>
                        <a:pt x="558" y="232"/>
                      </a:lnTo>
                      <a:lnTo>
                        <a:pt x="549" y="250"/>
                      </a:lnTo>
                      <a:lnTo>
                        <a:pt x="544" y="259"/>
                      </a:lnTo>
                      <a:lnTo>
                        <a:pt x="539" y="267"/>
                      </a:lnTo>
                      <a:lnTo>
                        <a:pt x="530" y="286"/>
                      </a:lnTo>
                      <a:lnTo>
                        <a:pt x="525" y="293"/>
                      </a:lnTo>
                      <a:lnTo>
                        <a:pt x="523" y="296"/>
                      </a:lnTo>
                      <a:lnTo>
                        <a:pt x="521" y="300"/>
                      </a:lnTo>
                      <a:lnTo>
                        <a:pt x="516" y="307"/>
                      </a:lnTo>
                      <a:lnTo>
                        <a:pt x="510" y="314"/>
                      </a:lnTo>
                      <a:lnTo>
                        <a:pt x="504" y="320"/>
                      </a:lnTo>
                      <a:lnTo>
                        <a:pt x="499" y="327"/>
                      </a:lnTo>
                      <a:lnTo>
                        <a:pt x="493" y="333"/>
                      </a:lnTo>
                      <a:lnTo>
                        <a:pt x="486" y="339"/>
                      </a:lnTo>
                      <a:lnTo>
                        <a:pt x="478" y="331"/>
                      </a:lnTo>
                      <a:lnTo>
                        <a:pt x="470" y="324"/>
                      </a:lnTo>
                      <a:lnTo>
                        <a:pt x="455" y="309"/>
                      </a:lnTo>
                      <a:lnTo>
                        <a:pt x="448" y="301"/>
                      </a:lnTo>
                      <a:lnTo>
                        <a:pt x="441" y="292"/>
                      </a:lnTo>
                      <a:lnTo>
                        <a:pt x="431" y="280"/>
                      </a:lnTo>
                      <a:lnTo>
                        <a:pt x="419" y="267"/>
                      </a:lnTo>
                      <a:lnTo>
                        <a:pt x="408" y="256"/>
                      </a:lnTo>
                      <a:lnTo>
                        <a:pt x="397" y="246"/>
                      </a:lnTo>
                      <a:lnTo>
                        <a:pt x="383" y="235"/>
                      </a:lnTo>
                      <a:lnTo>
                        <a:pt x="371" y="226"/>
                      </a:lnTo>
                      <a:lnTo>
                        <a:pt x="358" y="216"/>
                      </a:lnTo>
                      <a:lnTo>
                        <a:pt x="344" y="208"/>
                      </a:lnTo>
                      <a:lnTo>
                        <a:pt x="328" y="198"/>
                      </a:lnTo>
                      <a:lnTo>
                        <a:pt x="313" y="188"/>
                      </a:lnTo>
                      <a:lnTo>
                        <a:pt x="300" y="178"/>
                      </a:lnTo>
                      <a:lnTo>
                        <a:pt x="288" y="170"/>
                      </a:lnTo>
                      <a:lnTo>
                        <a:pt x="276" y="160"/>
                      </a:lnTo>
                      <a:lnTo>
                        <a:pt x="264" y="151"/>
                      </a:lnTo>
                      <a:lnTo>
                        <a:pt x="260" y="147"/>
                      </a:lnTo>
                      <a:lnTo>
                        <a:pt x="257" y="144"/>
                      </a:lnTo>
                      <a:lnTo>
                        <a:pt x="254" y="139"/>
                      </a:lnTo>
                      <a:lnTo>
                        <a:pt x="251" y="136"/>
                      </a:lnTo>
                      <a:lnTo>
                        <a:pt x="243" y="122"/>
                      </a:lnTo>
                      <a:lnTo>
                        <a:pt x="235" y="108"/>
                      </a:lnTo>
                      <a:lnTo>
                        <a:pt x="228" y="94"/>
                      </a:lnTo>
                      <a:lnTo>
                        <a:pt x="221" y="80"/>
                      </a:lnTo>
                      <a:lnTo>
                        <a:pt x="215" y="65"/>
                      </a:lnTo>
                      <a:lnTo>
                        <a:pt x="208" y="51"/>
                      </a:lnTo>
                      <a:lnTo>
                        <a:pt x="203" y="36"/>
                      </a:lnTo>
                      <a:lnTo>
                        <a:pt x="198" y="21"/>
                      </a:lnTo>
                      <a:lnTo>
                        <a:pt x="196" y="17"/>
                      </a:lnTo>
                      <a:lnTo>
                        <a:pt x="193" y="14"/>
                      </a:lnTo>
                      <a:lnTo>
                        <a:pt x="190" y="10"/>
                      </a:lnTo>
                      <a:lnTo>
                        <a:pt x="187" y="7"/>
                      </a:lnTo>
                      <a:lnTo>
                        <a:pt x="184" y="6"/>
                      </a:lnTo>
                      <a:lnTo>
                        <a:pt x="180" y="4"/>
                      </a:lnTo>
                      <a:lnTo>
                        <a:pt x="176" y="2"/>
                      </a:lnTo>
                      <a:lnTo>
                        <a:pt x="172" y="1"/>
                      </a:lnTo>
                      <a:lnTo>
                        <a:pt x="163" y="0"/>
                      </a:lnTo>
                      <a:lnTo>
                        <a:pt x="155" y="0"/>
                      </a:lnTo>
                      <a:lnTo>
                        <a:pt x="148" y="2"/>
                      </a:lnTo>
                      <a:lnTo>
                        <a:pt x="141" y="5"/>
                      </a:lnTo>
                      <a:lnTo>
                        <a:pt x="135" y="9"/>
                      </a:lnTo>
                      <a:lnTo>
                        <a:pt x="128" y="15"/>
                      </a:lnTo>
                      <a:lnTo>
                        <a:pt x="123" y="22"/>
                      </a:lnTo>
                      <a:lnTo>
                        <a:pt x="120" y="26"/>
                      </a:lnTo>
                      <a:lnTo>
                        <a:pt x="118" y="30"/>
                      </a:lnTo>
                      <a:lnTo>
                        <a:pt x="116" y="39"/>
                      </a:lnTo>
                      <a:lnTo>
                        <a:pt x="118" y="48"/>
                      </a:lnTo>
                      <a:lnTo>
                        <a:pt x="120" y="57"/>
                      </a:lnTo>
                      <a:lnTo>
                        <a:pt x="121" y="68"/>
                      </a:lnTo>
                      <a:lnTo>
                        <a:pt x="121" y="77"/>
                      </a:lnTo>
                      <a:lnTo>
                        <a:pt x="120" y="83"/>
                      </a:lnTo>
                      <a:lnTo>
                        <a:pt x="119" y="86"/>
                      </a:lnTo>
                      <a:lnTo>
                        <a:pt x="118" y="89"/>
                      </a:lnTo>
                      <a:lnTo>
                        <a:pt x="116" y="96"/>
                      </a:lnTo>
                      <a:lnTo>
                        <a:pt x="116" y="103"/>
                      </a:lnTo>
                      <a:lnTo>
                        <a:pt x="113" y="109"/>
                      </a:lnTo>
                      <a:lnTo>
                        <a:pt x="111" y="115"/>
                      </a:lnTo>
                      <a:lnTo>
                        <a:pt x="106" y="127"/>
                      </a:lnTo>
                      <a:lnTo>
                        <a:pt x="103" y="131"/>
                      </a:lnTo>
                      <a:lnTo>
                        <a:pt x="101" y="137"/>
                      </a:lnTo>
                      <a:lnTo>
                        <a:pt x="99" y="138"/>
                      </a:lnTo>
                      <a:lnTo>
                        <a:pt x="97" y="141"/>
                      </a:lnTo>
                      <a:lnTo>
                        <a:pt x="95" y="146"/>
                      </a:lnTo>
                      <a:lnTo>
                        <a:pt x="90" y="150"/>
                      </a:lnTo>
                      <a:lnTo>
                        <a:pt x="87" y="154"/>
                      </a:lnTo>
                      <a:lnTo>
                        <a:pt x="85" y="156"/>
                      </a:lnTo>
                      <a:lnTo>
                        <a:pt x="83" y="158"/>
                      </a:lnTo>
                      <a:lnTo>
                        <a:pt x="80" y="162"/>
                      </a:lnTo>
                      <a:lnTo>
                        <a:pt x="64" y="177"/>
                      </a:lnTo>
                      <a:lnTo>
                        <a:pt x="49" y="192"/>
                      </a:lnTo>
                      <a:lnTo>
                        <a:pt x="38" y="204"/>
                      </a:lnTo>
                      <a:lnTo>
                        <a:pt x="32" y="210"/>
                      </a:lnTo>
                      <a:lnTo>
                        <a:pt x="25" y="219"/>
                      </a:lnTo>
                      <a:lnTo>
                        <a:pt x="18" y="228"/>
                      </a:lnTo>
                      <a:lnTo>
                        <a:pt x="11" y="241"/>
                      </a:lnTo>
                      <a:lnTo>
                        <a:pt x="4" y="254"/>
                      </a:lnTo>
                      <a:lnTo>
                        <a:pt x="2" y="260"/>
                      </a:lnTo>
                      <a:lnTo>
                        <a:pt x="0" y="266"/>
                      </a:lnTo>
                      <a:lnTo>
                        <a:pt x="0" y="267"/>
                      </a:lnTo>
                      <a:lnTo>
                        <a:pt x="0" y="271"/>
                      </a:lnTo>
                      <a:lnTo>
                        <a:pt x="0" y="276"/>
                      </a:lnTo>
                      <a:lnTo>
                        <a:pt x="1" y="281"/>
                      </a:lnTo>
                      <a:lnTo>
                        <a:pt x="3" y="287"/>
                      </a:lnTo>
                      <a:lnTo>
                        <a:pt x="5" y="291"/>
                      </a:lnTo>
                      <a:lnTo>
                        <a:pt x="9" y="297"/>
                      </a:lnTo>
                      <a:lnTo>
                        <a:pt x="18" y="299"/>
                      </a:lnTo>
                      <a:lnTo>
                        <a:pt x="28" y="300"/>
                      </a:lnTo>
                      <a:lnTo>
                        <a:pt x="32" y="300"/>
                      </a:lnTo>
                      <a:lnTo>
                        <a:pt x="37" y="300"/>
                      </a:lnTo>
                      <a:lnTo>
                        <a:pt x="42" y="299"/>
                      </a:lnTo>
                      <a:lnTo>
                        <a:pt x="47" y="297"/>
                      </a:lnTo>
                      <a:lnTo>
                        <a:pt x="48" y="296"/>
                      </a:lnTo>
                      <a:lnTo>
                        <a:pt x="50" y="295"/>
                      </a:lnTo>
                      <a:lnTo>
                        <a:pt x="53" y="294"/>
                      </a:lnTo>
                      <a:lnTo>
                        <a:pt x="60" y="291"/>
                      </a:lnTo>
                      <a:lnTo>
                        <a:pt x="67" y="288"/>
                      </a:lnTo>
                      <a:lnTo>
                        <a:pt x="70" y="285"/>
                      </a:lnTo>
                      <a:lnTo>
                        <a:pt x="74" y="283"/>
                      </a:lnTo>
                      <a:lnTo>
                        <a:pt x="76" y="281"/>
                      </a:lnTo>
                      <a:lnTo>
                        <a:pt x="80" y="279"/>
                      </a:lnTo>
                      <a:lnTo>
                        <a:pt x="82" y="276"/>
                      </a:lnTo>
                      <a:lnTo>
                        <a:pt x="85" y="274"/>
                      </a:lnTo>
                      <a:lnTo>
                        <a:pt x="91" y="269"/>
                      </a:lnTo>
                      <a:lnTo>
                        <a:pt x="94" y="267"/>
                      </a:lnTo>
                      <a:lnTo>
                        <a:pt x="95" y="266"/>
                      </a:lnTo>
                      <a:lnTo>
                        <a:pt x="95" y="265"/>
                      </a:lnTo>
                      <a:lnTo>
                        <a:pt x="96" y="264"/>
                      </a:lnTo>
                      <a:lnTo>
                        <a:pt x="97" y="264"/>
                      </a:lnTo>
                      <a:lnTo>
                        <a:pt x="104" y="255"/>
                      </a:lnTo>
                      <a:lnTo>
                        <a:pt x="113" y="247"/>
                      </a:lnTo>
                      <a:lnTo>
                        <a:pt x="117" y="240"/>
                      </a:lnTo>
                      <a:lnTo>
                        <a:pt x="118" y="237"/>
                      </a:lnTo>
                      <a:lnTo>
                        <a:pt x="118" y="236"/>
                      </a:lnTo>
                      <a:lnTo>
                        <a:pt x="119" y="235"/>
                      </a:lnTo>
                      <a:lnTo>
                        <a:pt x="122" y="232"/>
                      </a:lnTo>
                      <a:lnTo>
                        <a:pt x="130" y="211"/>
                      </a:lnTo>
                      <a:lnTo>
                        <a:pt x="133" y="199"/>
                      </a:lnTo>
                      <a:lnTo>
                        <a:pt x="135" y="194"/>
                      </a:lnTo>
                      <a:lnTo>
                        <a:pt x="137" y="189"/>
                      </a:lnTo>
                      <a:lnTo>
                        <a:pt x="139" y="178"/>
                      </a:lnTo>
                      <a:lnTo>
                        <a:pt x="140" y="169"/>
                      </a:lnTo>
                      <a:lnTo>
                        <a:pt x="141" y="161"/>
                      </a:lnTo>
                      <a:lnTo>
                        <a:pt x="142" y="153"/>
                      </a:lnTo>
                      <a:lnTo>
                        <a:pt x="144" y="145"/>
                      </a:lnTo>
                      <a:lnTo>
                        <a:pt x="146" y="138"/>
                      </a:lnTo>
                      <a:lnTo>
                        <a:pt x="150" y="131"/>
                      </a:lnTo>
                      <a:lnTo>
                        <a:pt x="153" y="125"/>
                      </a:lnTo>
                      <a:lnTo>
                        <a:pt x="158" y="119"/>
                      </a:lnTo>
                      <a:lnTo>
                        <a:pt x="163" y="113"/>
                      </a:lnTo>
                      <a:lnTo>
                        <a:pt x="168" y="114"/>
                      </a:lnTo>
                      <a:lnTo>
                        <a:pt x="172" y="116"/>
                      </a:lnTo>
                      <a:lnTo>
                        <a:pt x="177" y="117"/>
                      </a:lnTo>
                      <a:lnTo>
                        <a:pt x="180" y="120"/>
                      </a:lnTo>
                      <a:lnTo>
                        <a:pt x="184" y="123"/>
                      </a:lnTo>
                      <a:lnTo>
                        <a:pt x="187" y="126"/>
                      </a:lnTo>
                      <a:lnTo>
                        <a:pt x="190" y="130"/>
                      </a:lnTo>
                      <a:lnTo>
                        <a:pt x="193" y="135"/>
                      </a:lnTo>
                      <a:lnTo>
                        <a:pt x="196" y="141"/>
                      </a:lnTo>
                      <a:lnTo>
                        <a:pt x="200" y="147"/>
                      </a:lnTo>
                      <a:lnTo>
                        <a:pt x="203" y="152"/>
                      </a:lnTo>
                      <a:lnTo>
                        <a:pt x="207" y="158"/>
                      </a:lnTo>
                      <a:lnTo>
                        <a:pt x="215" y="174"/>
                      </a:lnTo>
                      <a:lnTo>
                        <a:pt x="225" y="190"/>
                      </a:lnTo>
                      <a:lnTo>
                        <a:pt x="235" y="204"/>
                      </a:lnTo>
                      <a:lnTo>
                        <a:pt x="245" y="217"/>
                      </a:lnTo>
                      <a:lnTo>
                        <a:pt x="250" y="223"/>
                      </a:lnTo>
                      <a:lnTo>
                        <a:pt x="257" y="230"/>
                      </a:lnTo>
                      <a:lnTo>
                        <a:pt x="270" y="242"/>
                      </a:lnTo>
                      <a:lnTo>
                        <a:pt x="327" y="293"/>
                      </a:lnTo>
                      <a:lnTo>
                        <a:pt x="357" y="317"/>
                      </a:lnTo>
                      <a:lnTo>
                        <a:pt x="373" y="329"/>
                      </a:lnTo>
                      <a:lnTo>
                        <a:pt x="389" y="341"/>
                      </a:lnTo>
                      <a:lnTo>
                        <a:pt x="400" y="349"/>
                      </a:lnTo>
                      <a:lnTo>
                        <a:pt x="412" y="358"/>
                      </a:lnTo>
                      <a:lnTo>
                        <a:pt x="422" y="367"/>
                      </a:lnTo>
                      <a:lnTo>
                        <a:pt x="433" y="377"/>
                      </a:lnTo>
                      <a:lnTo>
                        <a:pt x="436" y="381"/>
                      </a:lnTo>
                      <a:lnTo>
                        <a:pt x="440" y="385"/>
                      </a:lnTo>
                      <a:lnTo>
                        <a:pt x="446" y="394"/>
                      </a:lnTo>
                      <a:lnTo>
                        <a:pt x="450" y="403"/>
                      </a:lnTo>
                      <a:lnTo>
                        <a:pt x="454" y="413"/>
                      </a:lnTo>
                      <a:lnTo>
                        <a:pt x="462" y="419"/>
                      </a:lnTo>
                      <a:lnTo>
                        <a:pt x="470" y="425"/>
                      </a:lnTo>
                      <a:lnTo>
                        <a:pt x="479" y="428"/>
                      </a:lnTo>
                      <a:lnTo>
                        <a:pt x="489" y="432"/>
                      </a:lnTo>
                      <a:lnTo>
                        <a:pt x="496" y="432"/>
                      </a:lnTo>
                      <a:lnTo>
                        <a:pt x="500" y="432"/>
                      </a:lnTo>
                      <a:lnTo>
                        <a:pt x="503" y="432"/>
                      </a:lnTo>
                      <a:lnTo>
                        <a:pt x="510" y="431"/>
                      </a:lnTo>
                      <a:lnTo>
                        <a:pt x="514" y="429"/>
                      </a:lnTo>
                      <a:lnTo>
                        <a:pt x="517" y="427"/>
                      </a:lnTo>
                      <a:lnTo>
                        <a:pt x="523" y="424"/>
                      </a:lnTo>
                      <a:lnTo>
                        <a:pt x="529" y="421"/>
                      </a:lnTo>
                      <a:lnTo>
                        <a:pt x="540" y="414"/>
                      </a:lnTo>
                      <a:lnTo>
                        <a:pt x="551" y="406"/>
                      </a:lnTo>
                      <a:lnTo>
                        <a:pt x="561" y="399"/>
                      </a:lnTo>
                      <a:lnTo>
                        <a:pt x="570" y="391"/>
                      </a:lnTo>
                      <a:lnTo>
                        <a:pt x="573" y="387"/>
                      </a:lnTo>
                      <a:lnTo>
                        <a:pt x="576" y="385"/>
                      </a:lnTo>
                      <a:lnTo>
                        <a:pt x="576" y="384"/>
                      </a:lnTo>
                      <a:lnTo>
                        <a:pt x="577" y="384"/>
                      </a:lnTo>
                      <a:lnTo>
                        <a:pt x="578" y="384"/>
                      </a:lnTo>
                      <a:lnTo>
                        <a:pt x="587" y="375"/>
                      </a:lnTo>
                      <a:lnTo>
                        <a:pt x="595" y="367"/>
                      </a:lnTo>
                      <a:lnTo>
                        <a:pt x="621" y="338"/>
                      </a:lnTo>
                      <a:lnTo>
                        <a:pt x="646" y="310"/>
                      </a:lnTo>
                      <a:lnTo>
                        <a:pt x="653" y="301"/>
                      </a:lnTo>
                      <a:lnTo>
                        <a:pt x="658" y="295"/>
                      </a:lnTo>
                      <a:lnTo>
                        <a:pt x="662" y="291"/>
                      </a:lnTo>
                      <a:lnTo>
                        <a:pt x="677" y="273"/>
                      </a:lnTo>
                      <a:lnTo>
                        <a:pt x="693" y="253"/>
                      </a:lnTo>
                      <a:lnTo>
                        <a:pt x="700" y="243"/>
                      </a:lnTo>
                      <a:lnTo>
                        <a:pt x="704" y="239"/>
                      </a:lnTo>
                      <a:lnTo>
                        <a:pt x="708" y="233"/>
                      </a:lnTo>
                      <a:lnTo>
                        <a:pt x="713" y="227"/>
                      </a:lnTo>
                      <a:lnTo>
                        <a:pt x="714" y="225"/>
                      </a:lnTo>
                      <a:lnTo>
                        <a:pt x="717" y="221"/>
                      </a:lnTo>
                      <a:lnTo>
                        <a:pt x="726" y="210"/>
                      </a:lnTo>
                      <a:lnTo>
                        <a:pt x="734" y="198"/>
                      </a:lnTo>
                      <a:lnTo>
                        <a:pt x="742" y="185"/>
                      </a:lnTo>
                      <a:lnTo>
                        <a:pt x="753" y="165"/>
                      </a:lnTo>
                      <a:lnTo>
                        <a:pt x="763" y="146"/>
                      </a:lnTo>
                      <a:lnTo>
                        <a:pt x="766" y="141"/>
                      </a:lnTo>
                      <a:lnTo>
                        <a:pt x="768" y="136"/>
                      </a:lnTo>
                      <a:lnTo>
                        <a:pt x="773" y="126"/>
                      </a:lnTo>
                      <a:lnTo>
                        <a:pt x="782" y="10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2289" name="Text Box 50"/>
              <p:cNvSpPr txBox="1">
                <a:spLocks noChangeArrowheads="1"/>
              </p:cNvSpPr>
              <p:nvPr/>
            </p:nvSpPr>
            <p:spPr bwMode="auto">
              <a:xfrm>
                <a:off x="1000" y="2071"/>
                <a:ext cx="303"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400" i="0">
                    <a:solidFill>
                      <a:schemeClr val="bg2"/>
                    </a:solidFill>
                  </a:rPr>
                  <a:t>i</a:t>
                </a:r>
                <a:endParaRPr lang="en-CA" altLang="en-US" sz="1400" i="0">
                  <a:solidFill>
                    <a:schemeClr val="bg2"/>
                  </a:solidFill>
                </a:endParaRPr>
              </a:p>
            </p:txBody>
          </p:sp>
        </p:grpSp>
        <p:pic>
          <p:nvPicPr>
            <p:cNvPr id="52261" name="Picture 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 y="1200"/>
              <a:ext cx="263"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62" name="Group 52"/>
            <p:cNvGrpSpPr>
              <a:grpSpLocks noChangeAspect="1"/>
            </p:cNvGrpSpPr>
            <p:nvPr/>
          </p:nvGrpSpPr>
          <p:grpSpPr bwMode="auto">
            <a:xfrm rot="902222">
              <a:off x="48" y="1286"/>
              <a:ext cx="821" cy="682"/>
              <a:chOff x="1471" y="2266"/>
              <a:chExt cx="1746" cy="1449"/>
            </a:xfrm>
          </p:grpSpPr>
          <p:grpSp>
            <p:nvGrpSpPr>
              <p:cNvPr id="52277" name="Group 53"/>
              <p:cNvGrpSpPr>
                <a:grpSpLocks noChangeAspect="1"/>
              </p:cNvGrpSpPr>
              <p:nvPr/>
            </p:nvGrpSpPr>
            <p:grpSpPr bwMode="auto">
              <a:xfrm>
                <a:off x="2895" y="2582"/>
                <a:ext cx="322" cy="418"/>
                <a:chOff x="2895" y="2582"/>
                <a:chExt cx="322" cy="418"/>
              </a:xfrm>
            </p:grpSpPr>
            <p:sp>
              <p:nvSpPr>
                <p:cNvPr id="52285" name="Freeform 54"/>
                <p:cNvSpPr>
                  <a:spLocks noChangeAspect="1"/>
                </p:cNvSpPr>
                <p:nvPr/>
              </p:nvSpPr>
              <p:spPr bwMode="auto">
                <a:xfrm>
                  <a:off x="2895" y="2582"/>
                  <a:ext cx="322" cy="418"/>
                </a:xfrm>
                <a:custGeom>
                  <a:avLst/>
                  <a:gdLst>
                    <a:gd name="T0" fmla="*/ 20 w 322"/>
                    <a:gd name="T1" fmla="*/ 319 h 418"/>
                    <a:gd name="T2" fmla="*/ 5 w 322"/>
                    <a:gd name="T3" fmla="*/ 347 h 418"/>
                    <a:gd name="T4" fmla="*/ 1 w 322"/>
                    <a:gd name="T5" fmla="*/ 386 h 418"/>
                    <a:gd name="T6" fmla="*/ 8 w 322"/>
                    <a:gd name="T7" fmla="*/ 398 h 418"/>
                    <a:gd name="T8" fmla="*/ 23 w 322"/>
                    <a:gd name="T9" fmla="*/ 410 h 418"/>
                    <a:gd name="T10" fmla="*/ 54 w 322"/>
                    <a:gd name="T11" fmla="*/ 417 h 418"/>
                    <a:gd name="T12" fmla="*/ 83 w 322"/>
                    <a:gd name="T13" fmla="*/ 413 h 418"/>
                    <a:gd name="T14" fmla="*/ 107 w 322"/>
                    <a:gd name="T15" fmla="*/ 399 h 418"/>
                    <a:gd name="T16" fmla="*/ 120 w 322"/>
                    <a:gd name="T17" fmla="*/ 384 h 418"/>
                    <a:gd name="T18" fmla="*/ 121 w 322"/>
                    <a:gd name="T19" fmla="*/ 378 h 418"/>
                    <a:gd name="T20" fmla="*/ 133 w 322"/>
                    <a:gd name="T21" fmla="*/ 362 h 418"/>
                    <a:gd name="T22" fmla="*/ 150 w 322"/>
                    <a:gd name="T23" fmla="*/ 333 h 418"/>
                    <a:gd name="T24" fmla="*/ 171 w 322"/>
                    <a:gd name="T25" fmla="*/ 288 h 418"/>
                    <a:gd name="T26" fmla="*/ 237 w 322"/>
                    <a:gd name="T27" fmla="*/ 196 h 418"/>
                    <a:gd name="T28" fmla="*/ 315 w 322"/>
                    <a:gd name="T29" fmla="*/ 90 h 418"/>
                    <a:gd name="T30" fmla="*/ 321 w 322"/>
                    <a:gd name="T31" fmla="*/ 76 h 418"/>
                    <a:gd name="T32" fmla="*/ 322 w 322"/>
                    <a:gd name="T33" fmla="*/ 72 h 418"/>
                    <a:gd name="T34" fmla="*/ 319 w 322"/>
                    <a:gd name="T35" fmla="*/ 42 h 418"/>
                    <a:gd name="T36" fmla="*/ 306 w 322"/>
                    <a:gd name="T37" fmla="*/ 20 h 418"/>
                    <a:gd name="T38" fmla="*/ 277 w 322"/>
                    <a:gd name="T39" fmla="*/ 1 h 418"/>
                    <a:gd name="T40" fmla="*/ 211 w 322"/>
                    <a:gd name="T41" fmla="*/ 6 h 418"/>
                    <a:gd name="T42" fmla="*/ 207 w 322"/>
                    <a:gd name="T43" fmla="*/ 24 h 418"/>
                    <a:gd name="T44" fmla="*/ 185 w 322"/>
                    <a:gd name="T45" fmla="*/ 66 h 418"/>
                    <a:gd name="T46" fmla="*/ 163 w 322"/>
                    <a:gd name="T47" fmla="*/ 105 h 418"/>
                    <a:gd name="T48" fmla="*/ 144 w 322"/>
                    <a:gd name="T49" fmla="*/ 140 h 418"/>
                    <a:gd name="T50" fmla="*/ 52 w 322"/>
                    <a:gd name="T51" fmla="*/ 280 h 418"/>
                    <a:gd name="T52" fmla="*/ 37 w 322"/>
                    <a:gd name="T53" fmla="*/ 298 h 418"/>
                    <a:gd name="T54" fmla="*/ 48 w 322"/>
                    <a:gd name="T55" fmla="*/ 318 h 418"/>
                    <a:gd name="T56" fmla="*/ 106 w 322"/>
                    <a:gd name="T57" fmla="*/ 238 h 418"/>
                    <a:gd name="T58" fmla="*/ 170 w 322"/>
                    <a:gd name="T59" fmla="*/ 138 h 418"/>
                    <a:gd name="T60" fmla="*/ 181 w 322"/>
                    <a:gd name="T61" fmla="*/ 117 h 418"/>
                    <a:gd name="T62" fmla="*/ 188 w 322"/>
                    <a:gd name="T63" fmla="*/ 104 h 418"/>
                    <a:gd name="T64" fmla="*/ 226 w 322"/>
                    <a:gd name="T65" fmla="*/ 38 h 418"/>
                    <a:gd name="T66" fmla="*/ 269 w 322"/>
                    <a:gd name="T67" fmla="*/ 21 h 418"/>
                    <a:gd name="T68" fmla="*/ 297 w 322"/>
                    <a:gd name="T69" fmla="*/ 47 h 418"/>
                    <a:gd name="T70" fmla="*/ 291 w 322"/>
                    <a:gd name="T71" fmla="*/ 83 h 418"/>
                    <a:gd name="T72" fmla="*/ 220 w 322"/>
                    <a:gd name="T73" fmla="*/ 181 h 418"/>
                    <a:gd name="T74" fmla="*/ 203 w 322"/>
                    <a:gd name="T75" fmla="*/ 208 h 418"/>
                    <a:gd name="T76" fmla="*/ 165 w 322"/>
                    <a:gd name="T77" fmla="*/ 259 h 418"/>
                    <a:gd name="T78" fmla="*/ 134 w 322"/>
                    <a:gd name="T79" fmla="*/ 316 h 418"/>
                    <a:gd name="T80" fmla="*/ 131 w 322"/>
                    <a:gd name="T81" fmla="*/ 319 h 418"/>
                    <a:gd name="T82" fmla="*/ 120 w 322"/>
                    <a:gd name="T83" fmla="*/ 345 h 418"/>
                    <a:gd name="T84" fmla="*/ 107 w 322"/>
                    <a:gd name="T85" fmla="*/ 364 h 418"/>
                    <a:gd name="T86" fmla="*/ 83 w 322"/>
                    <a:gd name="T87" fmla="*/ 389 h 418"/>
                    <a:gd name="T88" fmla="*/ 55 w 322"/>
                    <a:gd name="T89" fmla="*/ 399 h 418"/>
                    <a:gd name="T90" fmla="*/ 27 w 322"/>
                    <a:gd name="T91" fmla="*/ 387 h 418"/>
                    <a:gd name="T92" fmla="*/ 21 w 322"/>
                    <a:gd name="T93" fmla="*/ 369 h 418"/>
                    <a:gd name="T94" fmla="*/ 37 w 322"/>
                    <a:gd name="T95" fmla="*/ 350 h 418"/>
                    <a:gd name="T96" fmla="*/ 62 w 322"/>
                    <a:gd name="T97" fmla="*/ 350 h 418"/>
                    <a:gd name="T98" fmla="*/ 89 w 322"/>
                    <a:gd name="T99" fmla="*/ 365 h 418"/>
                    <a:gd name="T100" fmla="*/ 90 w 322"/>
                    <a:gd name="T101" fmla="*/ 350 h 418"/>
                    <a:gd name="T102" fmla="*/ 75 w 322"/>
                    <a:gd name="T103" fmla="*/ 330 h 4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2"/>
                    <a:gd name="T157" fmla="*/ 0 h 418"/>
                    <a:gd name="T158" fmla="*/ 322 w 322"/>
                    <a:gd name="T159" fmla="*/ 418 h 4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2" h="418">
                      <a:moveTo>
                        <a:pt x="37" y="298"/>
                      </a:moveTo>
                      <a:lnTo>
                        <a:pt x="35" y="299"/>
                      </a:lnTo>
                      <a:lnTo>
                        <a:pt x="30" y="303"/>
                      </a:lnTo>
                      <a:lnTo>
                        <a:pt x="27" y="308"/>
                      </a:lnTo>
                      <a:lnTo>
                        <a:pt x="20" y="319"/>
                      </a:lnTo>
                      <a:lnTo>
                        <a:pt x="14" y="329"/>
                      </a:lnTo>
                      <a:lnTo>
                        <a:pt x="10" y="341"/>
                      </a:lnTo>
                      <a:lnTo>
                        <a:pt x="7" y="343"/>
                      </a:lnTo>
                      <a:lnTo>
                        <a:pt x="6" y="344"/>
                      </a:lnTo>
                      <a:lnTo>
                        <a:pt x="5" y="347"/>
                      </a:lnTo>
                      <a:lnTo>
                        <a:pt x="2" y="351"/>
                      </a:lnTo>
                      <a:lnTo>
                        <a:pt x="1" y="357"/>
                      </a:lnTo>
                      <a:lnTo>
                        <a:pt x="0" y="363"/>
                      </a:lnTo>
                      <a:lnTo>
                        <a:pt x="1" y="369"/>
                      </a:lnTo>
                      <a:lnTo>
                        <a:pt x="1" y="386"/>
                      </a:lnTo>
                      <a:lnTo>
                        <a:pt x="2" y="387"/>
                      </a:lnTo>
                      <a:lnTo>
                        <a:pt x="3" y="389"/>
                      </a:lnTo>
                      <a:lnTo>
                        <a:pt x="5" y="392"/>
                      </a:lnTo>
                      <a:lnTo>
                        <a:pt x="7" y="393"/>
                      </a:lnTo>
                      <a:lnTo>
                        <a:pt x="8" y="398"/>
                      </a:lnTo>
                      <a:lnTo>
                        <a:pt x="11" y="402"/>
                      </a:lnTo>
                      <a:lnTo>
                        <a:pt x="15" y="406"/>
                      </a:lnTo>
                      <a:lnTo>
                        <a:pt x="21" y="408"/>
                      </a:lnTo>
                      <a:lnTo>
                        <a:pt x="21" y="409"/>
                      </a:lnTo>
                      <a:lnTo>
                        <a:pt x="23" y="410"/>
                      </a:lnTo>
                      <a:lnTo>
                        <a:pt x="27" y="411"/>
                      </a:lnTo>
                      <a:lnTo>
                        <a:pt x="34" y="414"/>
                      </a:lnTo>
                      <a:lnTo>
                        <a:pt x="41" y="415"/>
                      </a:lnTo>
                      <a:lnTo>
                        <a:pt x="48" y="416"/>
                      </a:lnTo>
                      <a:lnTo>
                        <a:pt x="54" y="417"/>
                      </a:lnTo>
                      <a:lnTo>
                        <a:pt x="60" y="418"/>
                      </a:lnTo>
                      <a:lnTo>
                        <a:pt x="66" y="417"/>
                      </a:lnTo>
                      <a:lnTo>
                        <a:pt x="72" y="416"/>
                      </a:lnTo>
                      <a:lnTo>
                        <a:pt x="78" y="415"/>
                      </a:lnTo>
                      <a:lnTo>
                        <a:pt x="83" y="413"/>
                      </a:lnTo>
                      <a:lnTo>
                        <a:pt x="89" y="410"/>
                      </a:lnTo>
                      <a:lnTo>
                        <a:pt x="96" y="407"/>
                      </a:lnTo>
                      <a:lnTo>
                        <a:pt x="101" y="404"/>
                      </a:lnTo>
                      <a:lnTo>
                        <a:pt x="106" y="400"/>
                      </a:lnTo>
                      <a:lnTo>
                        <a:pt x="107" y="399"/>
                      </a:lnTo>
                      <a:lnTo>
                        <a:pt x="109" y="398"/>
                      </a:lnTo>
                      <a:lnTo>
                        <a:pt x="111" y="396"/>
                      </a:lnTo>
                      <a:lnTo>
                        <a:pt x="116" y="391"/>
                      </a:lnTo>
                      <a:lnTo>
                        <a:pt x="119" y="386"/>
                      </a:lnTo>
                      <a:lnTo>
                        <a:pt x="120" y="384"/>
                      </a:lnTo>
                      <a:lnTo>
                        <a:pt x="120" y="383"/>
                      </a:lnTo>
                      <a:lnTo>
                        <a:pt x="120" y="382"/>
                      </a:lnTo>
                      <a:lnTo>
                        <a:pt x="121" y="380"/>
                      </a:lnTo>
                      <a:lnTo>
                        <a:pt x="120" y="379"/>
                      </a:lnTo>
                      <a:lnTo>
                        <a:pt x="121" y="378"/>
                      </a:lnTo>
                      <a:lnTo>
                        <a:pt x="124" y="375"/>
                      </a:lnTo>
                      <a:lnTo>
                        <a:pt x="126" y="373"/>
                      </a:lnTo>
                      <a:lnTo>
                        <a:pt x="127" y="372"/>
                      </a:lnTo>
                      <a:lnTo>
                        <a:pt x="128" y="371"/>
                      </a:lnTo>
                      <a:lnTo>
                        <a:pt x="133" y="362"/>
                      </a:lnTo>
                      <a:lnTo>
                        <a:pt x="136" y="357"/>
                      </a:lnTo>
                      <a:lnTo>
                        <a:pt x="137" y="355"/>
                      </a:lnTo>
                      <a:lnTo>
                        <a:pt x="139" y="352"/>
                      </a:lnTo>
                      <a:lnTo>
                        <a:pt x="144" y="342"/>
                      </a:lnTo>
                      <a:lnTo>
                        <a:pt x="150" y="333"/>
                      </a:lnTo>
                      <a:lnTo>
                        <a:pt x="151" y="331"/>
                      </a:lnTo>
                      <a:lnTo>
                        <a:pt x="151" y="329"/>
                      </a:lnTo>
                      <a:lnTo>
                        <a:pt x="157" y="315"/>
                      </a:lnTo>
                      <a:lnTo>
                        <a:pt x="164" y="301"/>
                      </a:lnTo>
                      <a:lnTo>
                        <a:pt x="171" y="288"/>
                      </a:lnTo>
                      <a:lnTo>
                        <a:pt x="180" y="276"/>
                      </a:lnTo>
                      <a:lnTo>
                        <a:pt x="191" y="262"/>
                      </a:lnTo>
                      <a:lnTo>
                        <a:pt x="203" y="249"/>
                      </a:lnTo>
                      <a:lnTo>
                        <a:pt x="219" y="222"/>
                      </a:lnTo>
                      <a:lnTo>
                        <a:pt x="237" y="196"/>
                      </a:lnTo>
                      <a:lnTo>
                        <a:pt x="295" y="113"/>
                      </a:lnTo>
                      <a:lnTo>
                        <a:pt x="300" y="108"/>
                      </a:lnTo>
                      <a:lnTo>
                        <a:pt x="306" y="102"/>
                      </a:lnTo>
                      <a:lnTo>
                        <a:pt x="310" y="97"/>
                      </a:lnTo>
                      <a:lnTo>
                        <a:pt x="315" y="90"/>
                      </a:lnTo>
                      <a:lnTo>
                        <a:pt x="315" y="89"/>
                      </a:lnTo>
                      <a:lnTo>
                        <a:pt x="316" y="88"/>
                      </a:lnTo>
                      <a:lnTo>
                        <a:pt x="318" y="85"/>
                      </a:lnTo>
                      <a:lnTo>
                        <a:pt x="320" y="81"/>
                      </a:lnTo>
                      <a:lnTo>
                        <a:pt x="321" y="76"/>
                      </a:lnTo>
                      <a:lnTo>
                        <a:pt x="321" y="75"/>
                      </a:lnTo>
                      <a:lnTo>
                        <a:pt x="321" y="74"/>
                      </a:lnTo>
                      <a:lnTo>
                        <a:pt x="322" y="74"/>
                      </a:lnTo>
                      <a:lnTo>
                        <a:pt x="322" y="72"/>
                      </a:lnTo>
                      <a:lnTo>
                        <a:pt x="322" y="65"/>
                      </a:lnTo>
                      <a:lnTo>
                        <a:pt x="322" y="59"/>
                      </a:lnTo>
                      <a:lnTo>
                        <a:pt x="321" y="54"/>
                      </a:lnTo>
                      <a:lnTo>
                        <a:pt x="321" y="48"/>
                      </a:lnTo>
                      <a:lnTo>
                        <a:pt x="319" y="42"/>
                      </a:lnTo>
                      <a:lnTo>
                        <a:pt x="317" y="38"/>
                      </a:lnTo>
                      <a:lnTo>
                        <a:pt x="315" y="32"/>
                      </a:lnTo>
                      <a:lnTo>
                        <a:pt x="312" y="28"/>
                      </a:lnTo>
                      <a:lnTo>
                        <a:pt x="309" y="24"/>
                      </a:lnTo>
                      <a:lnTo>
                        <a:pt x="306" y="20"/>
                      </a:lnTo>
                      <a:lnTo>
                        <a:pt x="301" y="16"/>
                      </a:lnTo>
                      <a:lnTo>
                        <a:pt x="298" y="12"/>
                      </a:lnTo>
                      <a:lnTo>
                        <a:pt x="293" y="9"/>
                      </a:lnTo>
                      <a:lnTo>
                        <a:pt x="288" y="6"/>
                      </a:lnTo>
                      <a:lnTo>
                        <a:pt x="277" y="1"/>
                      </a:lnTo>
                      <a:lnTo>
                        <a:pt x="225" y="0"/>
                      </a:lnTo>
                      <a:lnTo>
                        <a:pt x="222" y="1"/>
                      </a:lnTo>
                      <a:lnTo>
                        <a:pt x="218" y="2"/>
                      </a:lnTo>
                      <a:lnTo>
                        <a:pt x="214" y="4"/>
                      </a:lnTo>
                      <a:lnTo>
                        <a:pt x="211" y="6"/>
                      </a:lnTo>
                      <a:lnTo>
                        <a:pt x="209" y="10"/>
                      </a:lnTo>
                      <a:lnTo>
                        <a:pt x="207" y="12"/>
                      </a:lnTo>
                      <a:lnTo>
                        <a:pt x="207" y="16"/>
                      </a:lnTo>
                      <a:lnTo>
                        <a:pt x="207" y="22"/>
                      </a:lnTo>
                      <a:lnTo>
                        <a:pt x="207" y="24"/>
                      </a:lnTo>
                      <a:lnTo>
                        <a:pt x="203" y="33"/>
                      </a:lnTo>
                      <a:lnTo>
                        <a:pt x="198" y="44"/>
                      </a:lnTo>
                      <a:lnTo>
                        <a:pt x="192" y="54"/>
                      </a:lnTo>
                      <a:lnTo>
                        <a:pt x="187" y="63"/>
                      </a:lnTo>
                      <a:lnTo>
                        <a:pt x="185" y="66"/>
                      </a:lnTo>
                      <a:lnTo>
                        <a:pt x="185" y="68"/>
                      </a:lnTo>
                      <a:lnTo>
                        <a:pt x="182" y="73"/>
                      </a:lnTo>
                      <a:lnTo>
                        <a:pt x="176" y="83"/>
                      </a:lnTo>
                      <a:lnTo>
                        <a:pt x="164" y="103"/>
                      </a:lnTo>
                      <a:lnTo>
                        <a:pt x="163" y="105"/>
                      </a:lnTo>
                      <a:lnTo>
                        <a:pt x="162" y="108"/>
                      </a:lnTo>
                      <a:lnTo>
                        <a:pt x="159" y="115"/>
                      </a:lnTo>
                      <a:lnTo>
                        <a:pt x="157" y="121"/>
                      </a:lnTo>
                      <a:lnTo>
                        <a:pt x="150" y="134"/>
                      </a:lnTo>
                      <a:lnTo>
                        <a:pt x="144" y="140"/>
                      </a:lnTo>
                      <a:lnTo>
                        <a:pt x="139" y="147"/>
                      </a:lnTo>
                      <a:lnTo>
                        <a:pt x="128" y="163"/>
                      </a:lnTo>
                      <a:lnTo>
                        <a:pt x="116" y="180"/>
                      </a:lnTo>
                      <a:lnTo>
                        <a:pt x="96" y="213"/>
                      </a:lnTo>
                      <a:lnTo>
                        <a:pt x="52" y="280"/>
                      </a:lnTo>
                      <a:lnTo>
                        <a:pt x="48" y="282"/>
                      </a:lnTo>
                      <a:lnTo>
                        <a:pt x="43" y="286"/>
                      </a:lnTo>
                      <a:lnTo>
                        <a:pt x="39" y="292"/>
                      </a:lnTo>
                      <a:lnTo>
                        <a:pt x="38" y="296"/>
                      </a:lnTo>
                      <a:lnTo>
                        <a:pt x="37" y="298"/>
                      </a:lnTo>
                      <a:lnTo>
                        <a:pt x="69" y="328"/>
                      </a:lnTo>
                      <a:lnTo>
                        <a:pt x="67" y="327"/>
                      </a:lnTo>
                      <a:lnTo>
                        <a:pt x="65" y="327"/>
                      </a:lnTo>
                      <a:lnTo>
                        <a:pt x="40" y="328"/>
                      </a:lnTo>
                      <a:lnTo>
                        <a:pt x="48" y="318"/>
                      </a:lnTo>
                      <a:lnTo>
                        <a:pt x="66" y="294"/>
                      </a:lnTo>
                      <a:lnTo>
                        <a:pt x="75" y="282"/>
                      </a:lnTo>
                      <a:lnTo>
                        <a:pt x="83" y="270"/>
                      </a:lnTo>
                      <a:lnTo>
                        <a:pt x="95" y="254"/>
                      </a:lnTo>
                      <a:lnTo>
                        <a:pt x="106" y="238"/>
                      </a:lnTo>
                      <a:lnTo>
                        <a:pt x="128" y="205"/>
                      </a:lnTo>
                      <a:lnTo>
                        <a:pt x="138" y="188"/>
                      </a:lnTo>
                      <a:lnTo>
                        <a:pt x="144" y="180"/>
                      </a:lnTo>
                      <a:lnTo>
                        <a:pt x="150" y="172"/>
                      </a:lnTo>
                      <a:lnTo>
                        <a:pt x="170" y="138"/>
                      </a:lnTo>
                      <a:lnTo>
                        <a:pt x="170" y="137"/>
                      </a:lnTo>
                      <a:lnTo>
                        <a:pt x="171" y="136"/>
                      </a:lnTo>
                      <a:lnTo>
                        <a:pt x="172" y="133"/>
                      </a:lnTo>
                      <a:lnTo>
                        <a:pt x="180" y="119"/>
                      </a:lnTo>
                      <a:lnTo>
                        <a:pt x="181" y="117"/>
                      </a:lnTo>
                      <a:lnTo>
                        <a:pt x="181" y="116"/>
                      </a:lnTo>
                      <a:lnTo>
                        <a:pt x="182" y="115"/>
                      </a:lnTo>
                      <a:lnTo>
                        <a:pt x="184" y="112"/>
                      </a:lnTo>
                      <a:lnTo>
                        <a:pt x="188" y="104"/>
                      </a:lnTo>
                      <a:lnTo>
                        <a:pt x="196" y="90"/>
                      </a:lnTo>
                      <a:lnTo>
                        <a:pt x="204" y="76"/>
                      </a:lnTo>
                      <a:lnTo>
                        <a:pt x="218" y="54"/>
                      </a:lnTo>
                      <a:lnTo>
                        <a:pt x="222" y="46"/>
                      </a:lnTo>
                      <a:lnTo>
                        <a:pt x="226" y="38"/>
                      </a:lnTo>
                      <a:lnTo>
                        <a:pt x="228" y="31"/>
                      </a:lnTo>
                      <a:lnTo>
                        <a:pt x="229" y="24"/>
                      </a:lnTo>
                      <a:lnTo>
                        <a:pt x="231" y="21"/>
                      </a:lnTo>
                      <a:lnTo>
                        <a:pt x="268" y="20"/>
                      </a:lnTo>
                      <a:lnTo>
                        <a:pt x="269" y="21"/>
                      </a:lnTo>
                      <a:lnTo>
                        <a:pt x="277" y="26"/>
                      </a:lnTo>
                      <a:lnTo>
                        <a:pt x="286" y="32"/>
                      </a:lnTo>
                      <a:lnTo>
                        <a:pt x="290" y="34"/>
                      </a:lnTo>
                      <a:lnTo>
                        <a:pt x="293" y="40"/>
                      </a:lnTo>
                      <a:lnTo>
                        <a:pt x="297" y="47"/>
                      </a:lnTo>
                      <a:lnTo>
                        <a:pt x="299" y="51"/>
                      </a:lnTo>
                      <a:lnTo>
                        <a:pt x="301" y="54"/>
                      </a:lnTo>
                      <a:lnTo>
                        <a:pt x="303" y="64"/>
                      </a:lnTo>
                      <a:lnTo>
                        <a:pt x="303" y="66"/>
                      </a:lnTo>
                      <a:lnTo>
                        <a:pt x="291" y="83"/>
                      </a:lnTo>
                      <a:lnTo>
                        <a:pt x="268" y="114"/>
                      </a:lnTo>
                      <a:lnTo>
                        <a:pt x="247" y="146"/>
                      </a:lnTo>
                      <a:lnTo>
                        <a:pt x="226" y="178"/>
                      </a:lnTo>
                      <a:lnTo>
                        <a:pt x="222" y="179"/>
                      </a:lnTo>
                      <a:lnTo>
                        <a:pt x="220" y="181"/>
                      </a:lnTo>
                      <a:lnTo>
                        <a:pt x="217" y="184"/>
                      </a:lnTo>
                      <a:lnTo>
                        <a:pt x="212" y="192"/>
                      </a:lnTo>
                      <a:lnTo>
                        <a:pt x="208" y="200"/>
                      </a:lnTo>
                      <a:lnTo>
                        <a:pt x="207" y="202"/>
                      </a:lnTo>
                      <a:lnTo>
                        <a:pt x="203" y="208"/>
                      </a:lnTo>
                      <a:lnTo>
                        <a:pt x="199" y="215"/>
                      </a:lnTo>
                      <a:lnTo>
                        <a:pt x="190" y="227"/>
                      </a:lnTo>
                      <a:lnTo>
                        <a:pt x="180" y="241"/>
                      </a:lnTo>
                      <a:lnTo>
                        <a:pt x="171" y="253"/>
                      </a:lnTo>
                      <a:lnTo>
                        <a:pt x="165" y="259"/>
                      </a:lnTo>
                      <a:lnTo>
                        <a:pt x="161" y="266"/>
                      </a:lnTo>
                      <a:lnTo>
                        <a:pt x="153" y="280"/>
                      </a:lnTo>
                      <a:lnTo>
                        <a:pt x="148" y="285"/>
                      </a:lnTo>
                      <a:lnTo>
                        <a:pt x="145" y="292"/>
                      </a:lnTo>
                      <a:lnTo>
                        <a:pt x="134" y="316"/>
                      </a:lnTo>
                      <a:lnTo>
                        <a:pt x="133" y="317"/>
                      </a:lnTo>
                      <a:lnTo>
                        <a:pt x="132" y="317"/>
                      </a:lnTo>
                      <a:lnTo>
                        <a:pt x="132" y="318"/>
                      </a:lnTo>
                      <a:lnTo>
                        <a:pt x="131" y="319"/>
                      </a:lnTo>
                      <a:lnTo>
                        <a:pt x="130" y="321"/>
                      </a:lnTo>
                      <a:lnTo>
                        <a:pt x="130" y="324"/>
                      </a:lnTo>
                      <a:lnTo>
                        <a:pt x="127" y="331"/>
                      </a:lnTo>
                      <a:lnTo>
                        <a:pt x="123" y="338"/>
                      </a:lnTo>
                      <a:lnTo>
                        <a:pt x="120" y="345"/>
                      </a:lnTo>
                      <a:lnTo>
                        <a:pt x="116" y="351"/>
                      </a:lnTo>
                      <a:lnTo>
                        <a:pt x="113" y="355"/>
                      </a:lnTo>
                      <a:lnTo>
                        <a:pt x="111" y="358"/>
                      </a:lnTo>
                      <a:lnTo>
                        <a:pt x="110" y="361"/>
                      </a:lnTo>
                      <a:lnTo>
                        <a:pt x="107" y="364"/>
                      </a:lnTo>
                      <a:lnTo>
                        <a:pt x="103" y="371"/>
                      </a:lnTo>
                      <a:lnTo>
                        <a:pt x="96" y="377"/>
                      </a:lnTo>
                      <a:lnTo>
                        <a:pt x="93" y="380"/>
                      </a:lnTo>
                      <a:lnTo>
                        <a:pt x="90" y="384"/>
                      </a:lnTo>
                      <a:lnTo>
                        <a:pt x="83" y="389"/>
                      </a:lnTo>
                      <a:lnTo>
                        <a:pt x="79" y="393"/>
                      </a:lnTo>
                      <a:lnTo>
                        <a:pt x="75" y="395"/>
                      </a:lnTo>
                      <a:lnTo>
                        <a:pt x="70" y="397"/>
                      </a:lnTo>
                      <a:lnTo>
                        <a:pt x="65" y="398"/>
                      </a:lnTo>
                      <a:lnTo>
                        <a:pt x="55" y="399"/>
                      </a:lnTo>
                      <a:lnTo>
                        <a:pt x="51" y="398"/>
                      </a:lnTo>
                      <a:lnTo>
                        <a:pt x="46" y="398"/>
                      </a:lnTo>
                      <a:lnTo>
                        <a:pt x="36" y="394"/>
                      </a:lnTo>
                      <a:lnTo>
                        <a:pt x="33" y="393"/>
                      </a:lnTo>
                      <a:lnTo>
                        <a:pt x="27" y="387"/>
                      </a:lnTo>
                      <a:lnTo>
                        <a:pt x="25" y="384"/>
                      </a:lnTo>
                      <a:lnTo>
                        <a:pt x="22" y="380"/>
                      </a:lnTo>
                      <a:lnTo>
                        <a:pt x="21" y="378"/>
                      </a:lnTo>
                      <a:lnTo>
                        <a:pt x="21" y="374"/>
                      </a:lnTo>
                      <a:lnTo>
                        <a:pt x="21" y="369"/>
                      </a:lnTo>
                      <a:lnTo>
                        <a:pt x="21" y="366"/>
                      </a:lnTo>
                      <a:lnTo>
                        <a:pt x="25" y="360"/>
                      </a:lnTo>
                      <a:lnTo>
                        <a:pt x="29" y="356"/>
                      </a:lnTo>
                      <a:lnTo>
                        <a:pt x="34" y="351"/>
                      </a:lnTo>
                      <a:lnTo>
                        <a:pt x="37" y="350"/>
                      </a:lnTo>
                      <a:lnTo>
                        <a:pt x="41" y="349"/>
                      </a:lnTo>
                      <a:lnTo>
                        <a:pt x="47" y="347"/>
                      </a:lnTo>
                      <a:lnTo>
                        <a:pt x="55" y="346"/>
                      </a:lnTo>
                      <a:lnTo>
                        <a:pt x="57" y="348"/>
                      </a:lnTo>
                      <a:lnTo>
                        <a:pt x="62" y="350"/>
                      </a:lnTo>
                      <a:lnTo>
                        <a:pt x="68" y="354"/>
                      </a:lnTo>
                      <a:lnTo>
                        <a:pt x="73" y="358"/>
                      </a:lnTo>
                      <a:lnTo>
                        <a:pt x="77" y="364"/>
                      </a:lnTo>
                      <a:lnTo>
                        <a:pt x="80" y="365"/>
                      </a:lnTo>
                      <a:lnTo>
                        <a:pt x="89" y="365"/>
                      </a:lnTo>
                      <a:lnTo>
                        <a:pt x="89" y="364"/>
                      </a:lnTo>
                      <a:lnTo>
                        <a:pt x="90" y="362"/>
                      </a:lnTo>
                      <a:lnTo>
                        <a:pt x="90" y="361"/>
                      </a:lnTo>
                      <a:lnTo>
                        <a:pt x="91" y="355"/>
                      </a:lnTo>
                      <a:lnTo>
                        <a:pt x="90" y="350"/>
                      </a:lnTo>
                      <a:lnTo>
                        <a:pt x="89" y="345"/>
                      </a:lnTo>
                      <a:lnTo>
                        <a:pt x="87" y="341"/>
                      </a:lnTo>
                      <a:lnTo>
                        <a:pt x="83" y="336"/>
                      </a:lnTo>
                      <a:lnTo>
                        <a:pt x="80" y="334"/>
                      </a:lnTo>
                      <a:lnTo>
                        <a:pt x="75" y="330"/>
                      </a:lnTo>
                      <a:lnTo>
                        <a:pt x="69" y="328"/>
                      </a:lnTo>
                      <a:lnTo>
                        <a:pt x="37" y="29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86" name="Freeform 55"/>
                <p:cNvSpPr>
                  <a:spLocks noChangeAspect="1"/>
                </p:cNvSpPr>
                <p:nvPr/>
              </p:nvSpPr>
              <p:spPr bwMode="auto">
                <a:xfrm>
                  <a:off x="2916" y="2602"/>
                  <a:ext cx="284" cy="378"/>
                </a:xfrm>
                <a:custGeom>
                  <a:avLst/>
                  <a:gdLst>
                    <a:gd name="T0" fmla="*/ 46 w 284"/>
                    <a:gd name="T1" fmla="*/ 307 h 378"/>
                    <a:gd name="T2" fmla="*/ 54 w 284"/>
                    <a:gd name="T3" fmla="*/ 310 h 378"/>
                    <a:gd name="T4" fmla="*/ 63 w 284"/>
                    <a:gd name="T5" fmla="*/ 316 h 378"/>
                    <a:gd name="T6" fmla="*/ 69 w 284"/>
                    <a:gd name="T7" fmla="*/ 325 h 378"/>
                    <a:gd name="T8" fmla="*/ 71 w 284"/>
                    <a:gd name="T9" fmla="*/ 335 h 378"/>
                    <a:gd name="T10" fmla="*/ 70 w 284"/>
                    <a:gd name="T11" fmla="*/ 342 h 378"/>
                    <a:gd name="T12" fmla="*/ 68 w 284"/>
                    <a:gd name="T13" fmla="*/ 345 h 378"/>
                    <a:gd name="T14" fmla="*/ 57 w 284"/>
                    <a:gd name="T15" fmla="*/ 343 h 378"/>
                    <a:gd name="T16" fmla="*/ 47 w 284"/>
                    <a:gd name="T17" fmla="*/ 334 h 378"/>
                    <a:gd name="T18" fmla="*/ 37 w 284"/>
                    <a:gd name="T19" fmla="*/ 328 h 378"/>
                    <a:gd name="T20" fmla="*/ 26 w 284"/>
                    <a:gd name="T21" fmla="*/ 327 h 378"/>
                    <a:gd name="T22" fmla="*/ 17 w 284"/>
                    <a:gd name="T23" fmla="*/ 329 h 378"/>
                    <a:gd name="T24" fmla="*/ 9 w 284"/>
                    <a:gd name="T25" fmla="*/ 335 h 378"/>
                    <a:gd name="T26" fmla="*/ 0 w 284"/>
                    <a:gd name="T27" fmla="*/ 346 h 378"/>
                    <a:gd name="T28" fmla="*/ 0 w 284"/>
                    <a:gd name="T29" fmla="*/ 354 h 378"/>
                    <a:gd name="T30" fmla="*/ 2 w 284"/>
                    <a:gd name="T31" fmla="*/ 360 h 378"/>
                    <a:gd name="T32" fmla="*/ 7 w 284"/>
                    <a:gd name="T33" fmla="*/ 367 h 378"/>
                    <a:gd name="T34" fmla="*/ 16 w 284"/>
                    <a:gd name="T35" fmla="*/ 374 h 378"/>
                    <a:gd name="T36" fmla="*/ 31 w 284"/>
                    <a:gd name="T37" fmla="*/ 378 h 378"/>
                    <a:gd name="T38" fmla="*/ 45 w 284"/>
                    <a:gd name="T39" fmla="*/ 378 h 378"/>
                    <a:gd name="T40" fmla="*/ 55 w 284"/>
                    <a:gd name="T41" fmla="*/ 375 h 378"/>
                    <a:gd name="T42" fmla="*/ 63 w 284"/>
                    <a:gd name="T43" fmla="*/ 369 h 378"/>
                    <a:gd name="T44" fmla="*/ 73 w 284"/>
                    <a:gd name="T45" fmla="*/ 360 h 378"/>
                    <a:gd name="T46" fmla="*/ 82 w 284"/>
                    <a:gd name="T47" fmla="*/ 350 h 378"/>
                    <a:gd name="T48" fmla="*/ 89 w 284"/>
                    <a:gd name="T49" fmla="*/ 341 h 378"/>
                    <a:gd name="T50" fmla="*/ 93 w 284"/>
                    <a:gd name="T51" fmla="*/ 335 h 378"/>
                    <a:gd name="T52" fmla="*/ 100 w 284"/>
                    <a:gd name="T53" fmla="*/ 325 h 378"/>
                    <a:gd name="T54" fmla="*/ 107 w 284"/>
                    <a:gd name="T55" fmla="*/ 311 h 378"/>
                    <a:gd name="T56" fmla="*/ 110 w 284"/>
                    <a:gd name="T57" fmla="*/ 300 h 378"/>
                    <a:gd name="T58" fmla="*/ 112 w 284"/>
                    <a:gd name="T59" fmla="*/ 298 h 378"/>
                    <a:gd name="T60" fmla="*/ 112 w 284"/>
                    <a:gd name="T61" fmla="*/ 297 h 378"/>
                    <a:gd name="T62" fmla="*/ 114 w 284"/>
                    <a:gd name="T63" fmla="*/ 296 h 378"/>
                    <a:gd name="T64" fmla="*/ 128 w 284"/>
                    <a:gd name="T65" fmla="*/ 265 h 378"/>
                    <a:gd name="T66" fmla="*/ 141 w 284"/>
                    <a:gd name="T67" fmla="*/ 246 h 378"/>
                    <a:gd name="T68" fmla="*/ 151 w 284"/>
                    <a:gd name="T69" fmla="*/ 233 h 378"/>
                    <a:gd name="T70" fmla="*/ 170 w 284"/>
                    <a:gd name="T71" fmla="*/ 207 h 378"/>
                    <a:gd name="T72" fmla="*/ 183 w 284"/>
                    <a:gd name="T73" fmla="*/ 188 h 378"/>
                    <a:gd name="T74" fmla="*/ 188 w 284"/>
                    <a:gd name="T75" fmla="*/ 180 h 378"/>
                    <a:gd name="T76" fmla="*/ 197 w 284"/>
                    <a:gd name="T77" fmla="*/ 164 h 378"/>
                    <a:gd name="T78" fmla="*/ 202 w 284"/>
                    <a:gd name="T79" fmla="*/ 159 h 378"/>
                    <a:gd name="T80" fmla="*/ 227 w 284"/>
                    <a:gd name="T81" fmla="*/ 126 h 378"/>
                    <a:gd name="T82" fmla="*/ 272 w 284"/>
                    <a:gd name="T83" fmla="*/ 63 h 378"/>
                    <a:gd name="T84" fmla="*/ 284 w 284"/>
                    <a:gd name="T85" fmla="*/ 44 h 378"/>
                    <a:gd name="T86" fmla="*/ 280 w 284"/>
                    <a:gd name="T87" fmla="*/ 31 h 378"/>
                    <a:gd name="T88" fmla="*/ 273 w 284"/>
                    <a:gd name="T89" fmla="*/ 21 h 378"/>
                    <a:gd name="T90" fmla="*/ 266 w 284"/>
                    <a:gd name="T91" fmla="*/ 13 h 378"/>
                    <a:gd name="T92" fmla="*/ 250 w 284"/>
                    <a:gd name="T93" fmla="*/ 1 h 378"/>
                    <a:gd name="T94" fmla="*/ 211 w 284"/>
                    <a:gd name="T95" fmla="*/ 1 h 378"/>
                    <a:gd name="T96" fmla="*/ 209 w 284"/>
                    <a:gd name="T97" fmla="*/ 11 h 378"/>
                    <a:gd name="T98" fmla="*/ 202 w 284"/>
                    <a:gd name="T99" fmla="*/ 26 h 378"/>
                    <a:gd name="T100" fmla="*/ 184 w 284"/>
                    <a:gd name="T101" fmla="*/ 56 h 378"/>
                    <a:gd name="T102" fmla="*/ 168 w 284"/>
                    <a:gd name="T103" fmla="*/ 85 h 378"/>
                    <a:gd name="T104" fmla="*/ 162 w 284"/>
                    <a:gd name="T105" fmla="*/ 95 h 378"/>
                    <a:gd name="T106" fmla="*/ 161 w 284"/>
                    <a:gd name="T107" fmla="*/ 96 h 378"/>
                    <a:gd name="T108" fmla="*/ 160 w 284"/>
                    <a:gd name="T109" fmla="*/ 99 h 378"/>
                    <a:gd name="T110" fmla="*/ 151 w 284"/>
                    <a:gd name="T111" fmla="*/ 116 h 378"/>
                    <a:gd name="T112" fmla="*/ 150 w 284"/>
                    <a:gd name="T113" fmla="*/ 118 h 378"/>
                    <a:gd name="T114" fmla="*/ 124 w 284"/>
                    <a:gd name="T115" fmla="*/ 160 h 378"/>
                    <a:gd name="T116" fmla="*/ 108 w 284"/>
                    <a:gd name="T117" fmla="*/ 185 h 378"/>
                    <a:gd name="T118" fmla="*/ 75 w 284"/>
                    <a:gd name="T119" fmla="*/ 234 h 378"/>
                    <a:gd name="T120" fmla="*/ 54 w 284"/>
                    <a:gd name="T121" fmla="*/ 262 h 378"/>
                    <a:gd name="T122" fmla="*/ 27 w 284"/>
                    <a:gd name="T123" fmla="*/ 298 h 378"/>
                    <a:gd name="T124" fmla="*/ 45 w 284"/>
                    <a:gd name="T125" fmla="*/ 307 h 3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4"/>
                    <a:gd name="T190" fmla="*/ 0 h 378"/>
                    <a:gd name="T191" fmla="*/ 284 w 284"/>
                    <a:gd name="T192" fmla="*/ 378 h 3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4" h="378">
                      <a:moveTo>
                        <a:pt x="45" y="307"/>
                      </a:moveTo>
                      <a:lnTo>
                        <a:pt x="46" y="307"/>
                      </a:lnTo>
                      <a:lnTo>
                        <a:pt x="48" y="308"/>
                      </a:lnTo>
                      <a:lnTo>
                        <a:pt x="54" y="310"/>
                      </a:lnTo>
                      <a:lnTo>
                        <a:pt x="60" y="314"/>
                      </a:lnTo>
                      <a:lnTo>
                        <a:pt x="63" y="316"/>
                      </a:lnTo>
                      <a:lnTo>
                        <a:pt x="67" y="321"/>
                      </a:lnTo>
                      <a:lnTo>
                        <a:pt x="69" y="325"/>
                      </a:lnTo>
                      <a:lnTo>
                        <a:pt x="70" y="329"/>
                      </a:lnTo>
                      <a:lnTo>
                        <a:pt x="71" y="335"/>
                      </a:lnTo>
                      <a:lnTo>
                        <a:pt x="70" y="341"/>
                      </a:lnTo>
                      <a:lnTo>
                        <a:pt x="70" y="342"/>
                      </a:lnTo>
                      <a:lnTo>
                        <a:pt x="69" y="343"/>
                      </a:lnTo>
                      <a:lnTo>
                        <a:pt x="68" y="345"/>
                      </a:lnTo>
                      <a:lnTo>
                        <a:pt x="60" y="345"/>
                      </a:lnTo>
                      <a:lnTo>
                        <a:pt x="57" y="343"/>
                      </a:lnTo>
                      <a:lnTo>
                        <a:pt x="53" y="338"/>
                      </a:lnTo>
                      <a:lnTo>
                        <a:pt x="47" y="334"/>
                      </a:lnTo>
                      <a:lnTo>
                        <a:pt x="42" y="330"/>
                      </a:lnTo>
                      <a:lnTo>
                        <a:pt x="37" y="328"/>
                      </a:lnTo>
                      <a:lnTo>
                        <a:pt x="34" y="326"/>
                      </a:lnTo>
                      <a:lnTo>
                        <a:pt x="26" y="327"/>
                      </a:lnTo>
                      <a:lnTo>
                        <a:pt x="20" y="328"/>
                      </a:lnTo>
                      <a:lnTo>
                        <a:pt x="17" y="329"/>
                      </a:lnTo>
                      <a:lnTo>
                        <a:pt x="14" y="331"/>
                      </a:lnTo>
                      <a:lnTo>
                        <a:pt x="9" y="335"/>
                      </a:lnTo>
                      <a:lnTo>
                        <a:pt x="4" y="340"/>
                      </a:lnTo>
                      <a:lnTo>
                        <a:pt x="0" y="346"/>
                      </a:lnTo>
                      <a:lnTo>
                        <a:pt x="0" y="349"/>
                      </a:lnTo>
                      <a:lnTo>
                        <a:pt x="0" y="354"/>
                      </a:lnTo>
                      <a:lnTo>
                        <a:pt x="0" y="358"/>
                      </a:lnTo>
                      <a:lnTo>
                        <a:pt x="2" y="360"/>
                      </a:lnTo>
                      <a:lnTo>
                        <a:pt x="4" y="364"/>
                      </a:lnTo>
                      <a:lnTo>
                        <a:pt x="7" y="367"/>
                      </a:lnTo>
                      <a:lnTo>
                        <a:pt x="12" y="373"/>
                      </a:lnTo>
                      <a:lnTo>
                        <a:pt x="16" y="374"/>
                      </a:lnTo>
                      <a:lnTo>
                        <a:pt x="25" y="378"/>
                      </a:lnTo>
                      <a:lnTo>
                        <a:pt x="31" y="378"/>
                      </a:lnTo>
                      <a:lnTo>
                        <a:pt x="35" y="378"/>
                      </a:lnTo>
                      <a:lnTo>
                        <a:pt x="45" y="378"/>
                      </a:lnTo>
                      <a:lnTo>
                        <a:pt x="50" y="377"/>
                      </a:lnTo>
                      <a:lnTo>
                        <a:pt x="55" y="375"/>
                      </a:lnTo>
                      <a:lnTo>
                        <a:pt x="59" y="372"/>
                      </a:lnTo>
                      <a:lnTo>
                        <a:pt x="63" y="369"/>
                      </a:lnTo>
                      <a:lnTo>
                        <a:pt x="70" y="364"/>
                      </a:lnTo>
                      <a:lnTo>
                        <a:pt x="73" y="360"/>
                      </a:lnTo>
                      <a:lnTo>
                        <a:pt x="76" y="357"/>
                      </a:lnTo>
                      <a:lnTo>
                        <a:pt x="82" y="350"/>
                      </a:lnTo>
                      <a:lnTo>
                        <a:pt x="87" y="343"/>
                      </a:lnTo>
                      <a:lnTo>
                        <a:pt x="89" y="341"/>
                      </a:lnTo>
                      <a:lnTo>
                        <a:pt x="91" y="338"/>
                      </a:lnTo>
                      <a:lnTo>
                        <a:pt x="93" y="335"/>
                      </a:lnTo>
                      <a:lnTo>
                        <a:pt x="96" y="331"/>
                      </a:lnTo>
                      <a:lnTo>
                        <a:pt x="100" y="325"/>
                      </a:lnTo>
                      <a:lnTo>
                        <a:pt x="103" y="318"/>
                      </a:lnTo>
                      <a:lnTo>
                        <a:pt x="107" y="311"/>
                      </a:lnTo>
                      <a:lnTo>
                        <a:pt x="110" y="304"/>
                      </a:lnTo>
                      <a:lnTo>
                        <a:pt x="110" y="300"/>
                      </a:lnTo>
                      <a:lnTo>
                        <a:pt x="111" y="299"/>
                      </a:lnTo>
                      <a:lnTo>
                        <a:pt x="112" y="298"/>
                      </a:lnTo>
                      <a:lnTo>
                        <a:pt x="112" y="297"/>
                      </a:lnTo>
                      <a:lnTo>
                        <a:pt x="113" y="297"/>
                      </a:lnTo>
                      <a:lnTo>
                        <a:pt x="114" y="296"/>
                      </a:lnTo>
                      <a:lnTo>
                        <a:pt x="125" y="272"/>
                      </a:lnTo>
                      <a:lnTo>
                        <a:pt x="128" y="265"/>
                      </a:lnTo>
                      <a:lnTo>
                        <a:pt x="133" y="260"/>
                      </a:lnTo>
                      <a:lnTo>
                        <a:pt x="141" y="246"/>
                      </a:lnTo>
                      <a:lnTo>
                        <a:pt x="146" y="239"/>
                      </a:lnTo>
                      <a:lnTo>
                        <a:pt x="151" y="233"/>
                      </a:lnTo>
                      <a:lnTo>
                        <a:pt x="160" y="221"/>
                      </a:lnTo>
                      <a:lnTo>
                        <a:pt x="170" y="207"/>
                      </a:lnTo>
                      <a:lnTo>
                        <a:pt x="179" y="195"/>
                      </a:lnTo>
                      <a:lnTo>
                        <a:pt x="183" y="188"/>
                      </a:lnTo>
                      <a:lnTo>
                        <a:pt x="188" y="182"/>
                      </a:lnTo>
                      <a:lnTo>
                        <a:pt x="188" y="180"/>
                      </a:lnTo>
                      <a:lnTo>
                        <a:pt x="192" y="172"/>
                      </a:lnTo>
                      <a:lnTo>
                        <a:pt x="197" y="164"/>
                      </a:lnTo>
                      <a:lnTo>
                        <a:pt x="201" y="161"/>
                      </a:lnTo>
                      <a:lnTo>
                        <a:pt x="202" y="159"/>
                      </a:lnTo>
                      <a:lnTo>
                        <a:pt x="206" y="158"/>
                      </a:lnTo>
                      <a:lnTo>
                        <a:pt x="227" y="126"/>
                      </a:lnTo>
                      <a:lnTo>
                        <a:pt x="249" y="94"/>
                      </a:lnTo>
                      <a:lnTo>
                        <a:pt x="272" y="63"/>
                      </a:lnTo>
                      <a:lnTo>
                        <a:pt x="284" y="46"/>
                      </a:lnTo>
                      <a:lnTo>
                        <a:pt x="284" y="44"/>
                      </a:lnTo>
                      <a:lnTo>
                        <a:pt x="281" y="35"/>
                      </a:lnTo>
                      <a:lnTo>
                        <a:pt x="280" y="31"/>
                      </a:lnTo>
                      <a:lnTo>
                        <a:pt x="278" y="28"/>
                      </a:lnTo>
                      <a:lnTo>
                        <a:pt x="273" y="21"/>
                      </a:lnTo>
                      <a:lnTo>
                        <a:pt x="271" y="14"/>
                      </a:lnTo>
                      <a:lnTo>
                        <a:pt x="266" y="13"/>
                      </a:lnTo>
                      <a:lnTo>
                        <a:pt x="258" y="7"/>
                      </a:lnTo>
                      <a:lnTo>
                        <a:pt x="250" y="1"/>
                      </a:lnTo>
                      <a:lnTo>
                        <a:pt x="249" y="0"/>
                      </a:lnTo>
                      <a:lnTo>
                        <a:pt x="211" y="1"/>
                      </a:lnTo>
                      <a:lnTo>
                        <a:pt x="209" y="4"/>
                      </a:lnTo>
                      <a:lnTo>
                        <a:pt x="209" y="11"/>
                      </a:lnTo>
                      <a:lnTo>
                        <a:pt x="206" y="18"/>
                      </a:lnTo>
                      <a:lnTo>
                        <a:pt x="202" y="26"/>
                      </a:lnTo>
                      <a:lnTo>
                        <a:pt x="198" y="34"/>
                      </a:lnTo>
                      <a:lnTo>
                        <a:pt x="184" y="56"/>
                      </a:lnTo>
                      <a:lnTo>
                        <a:pt x="176" y="70"/>
                      </a:lnTo>
                      <a:lnTo>
                        <a:pt x="168" y="85"/>
                      </a:lnTo>
                      <a:lnTo>
                        <a:pt x="164" y="92"/>
                      </a:lnTo>
                      <a:lnTo>
                        <a:pt x="162" y="95"/>
                      </a:lnTo>
                      <a:lnTo>
                        <a:pt x="161" y="96"/>
                      </a:lnTo>
                      <a:lnTo>
                        <a:pt x="161" y="97"/>
                      </a:lnTo>
                      <a:lnTo>
                        <a:pt x="160" y="99"/>
                      </a:lnTo>
                      <a:lnTo>
                        <a:pt x="153" y="114"/>
                      </a:lnTo>
                      <a:lnTo>
                        <a:pt x="151" y="116"/>
                      </a:lnTo>
                      <a:lnTo>
                        <a:pt x="150" y="117"/>
                      </a:lnTo>
                      <a:lnTo>
                        <a:pt x="150" y="118"/>
                      </a:lnTo>
                      <a:lnTo>
                        <a:pt x="130" y="152"/>
                      </a:lnTo>
                      <a:lnTo>
                        <a:pt x="124" y="160"/>
                      </a:lnTo>
                      <a:lnTo>
                        <a:pt x="118" y="168"/>
                      </a:lnTo>
                      <a:lnTo>
                        <a:pt x="108" y="185"/>
                      </a:lnTo>
                      <a:lnTo>
                        <a:pt x="86" y="218"/>
                      </a:lnTo>
                      <a:lnTo>
                        <a:pt x="75" y="234"/>
                      </a:lnTo>
                      <a:lnTo>
                        <a:pt x="63" y="250"/>
                      </a:lnTo>
                      <a:lnTo>
                        <a:pt x="54" y="262"/>
                      </a:lnTo>
                      <a:lnTo>
                        <a:pt x="46" y="274"/>
                      </a:lnTo>
                      <a:lnTo>
                        <a:pt x="27" y="298"/>
                      </a:lnTo>
                      <a:lnTo>
                        <a:pt x="19" y="308"/>
                      </a:lnTo>
                      <a:lnTo>
                        <a:pt x="45" y="30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2278" name="Group 56"/>
              <p:cNvGrpSpPr>
                <a:grpSpLocks noChangeAspect="1"/>
              </p:cNvGrpSpPr>
              <p:nvPr/>
            </p:nvGrpSpPr>
            <p:grpSpPr bwMode="auto">
              <a:xfrm>
                <a:off x="1471" y="2266"/>
                <a:ext cx="1709" cy="1449"/>
                <a:chOff x="1471" y="2266"/>
                <a:chExt cx="1709" cy="1449"/>
              </a:xfrm>
            </p:grpSpPr>
            <p:sp>
              <p:nvSpPr>
                <p:cNvPr id="52279" name="Freeform 57"/>
                <p:cNvSpPr>
                  <a:spLocks noChangeAspect="1"/>
                </p:cNvSpPr>
                <p:nvPr/>
              </p:nvSpPr>
              <p:spPr bwMode="auto">
                <a:xfrm>
                  <a:off x="2351" y="2266"/>
                  <a:ext cx="351" cy="352"/>
                </a:xfrm>
                <a:custGeom>
                  <a:avLst/>
                  <a:gdLst>
                    <a:gd name="T0" fmla="*/ 201 w 351"/>
                    <a:gd name="T1" fmla="*/ 22 h 352"/>
                    <a:gd name="T2" fmla="*/ 175 w 351"/>
                    <a:gd name="T3" fmla="*/ 7 h 352"/>
                    <a:gd name="T4" fmla="*/ 151 w 351"/>
                    <a:gd name="T5" fmla="*/ 1 h 352"/>
                    <a:gd name="T6" fmla="*/ 127 w 351"/>
                    <a:gd name="T7" fmla="*/ 0 h 352"/>
                    <a:gd name="T8" fmla="*/ 100 w 351"/>
                    <a:gd name="T9" fmla="*/ 7 h 352"/>
                    <a:gd name="T10" fmla="*/ 73 w 351"/>
                    <a:gd name="T11" fmla="*/ 20 h 352"/>
                    <a:gd name="T12" fmla="*/ 55 w 351"/>
                    <a:gd name="T13" fmla="*/ 35 h 352"/>
                    <a:gd name="T14" fmla="*/ 33 w 351"/>
                    <a:gd name="T15" fmla="*/ 61 h 352"/>
                    <a:gd name="T16" fmla="*/ 15 w 351"/>
                    <a:gd name="T17" fmla="*/ 95 h 352"/>
                    <a:gd name="T18" fmla="*/ 4 w 351"/>
                    <a:gd name="T19" fmla="*/ 133 h 352"/>
                    <a:gd name="T20" fmla="*/ 0 w 351"/>
                    <a:gd name="T21" fmla="*/ 204 h 352"/>
                    <a:gd name="T22" fmla="*/ 10 w 351"/>
                    <a:gd name="T23" fmla="*/ 254 h 352"/>
                    <a:gd name="T24" fmla="*/ 24 w 351"/>
                    <a:gd name="T25" fmla="*/ 289 h 352"/>
                    <a:gd name="T26" fmla="*/ 39 w 351"/>
                    <a:gd name="T27" fmla="*/ 310 h 352"/>
                    <a:gd name="T28" fmla="*/ 53 w 351"/>
                    <a:gd name="T29" fmla="*/ 324 h 352"/>
                    <a:gd name="T30" fmla="*/ 69 w 351"/>
                    <a:gd name="T31" fmla="*/ 337 h 352"/>
                    <a:gd name="T32" fmla="*/ 93 w 351"/>
                    <a:gd name="T33" fmla="*/ 348 h 352"/>
                    <a:gd name="T34" fmla="*/ 131 w 351"/>
                    <a:gd name="T35" fmla="*/ 352 h 352"/>
                    <a:gd name="T36" fmla="*/ 158 w 351"/>
                    <a:gd name="T37" fmla="*/ 345 h 352"/>
                    <a:gd name="T38" fmla="*/ 167 w 351"/>
                    <a:gd name="T39" fmla="*/ 340 h 352"/>
                    <a:gd name="T40" fmla="*/ 180 w 351"/>
                    <a:gd name="T41" fmla="*/ 332 h 352"/>
                    <a:gd name="T42" fmla="*/ 189 w 351"/>
                    <a:gd name="T43" fmla="*/ 324 h 352"/>
                    <a:gd name="T44" fmla="*/ 198 w 351"/>
                    <a:gd name="T45" fmla="*/ 314 h 352"/>
                    <a:gd name="T46" fmla="*/ 225 w 351"/>
                    <a:gd name="T47" fmla="*/ 266 h 352"/>
                    <a:gd name="T48" fmla="*/ 248 w 351"/>
                    <a:gd name="T49" fmla="*/ 225 h 352"/>
                    <a:gd name="T50" fmla="*/ 259 w 351"/>
                    <a:gd name="T51" fmla="*/ 228 h 352"/>
                    <a:gd name="T52" fmla="*/ 269 w 351"/>
                    <a:gd name="T53" fmla="*/ 236 h 352"/>
                    <a:gd name="T54" fmla="*/ 284 w 351"/>
                    <a:gd name="T55" fmla="*/ 253 h 352"/>
                    <a:gd name="T56" fmla="*/ 296 w 351"/>
                    <a:gd name="T57" fmla="*/ 261 h 352"/>
                    <a:gd name="T58" fmla="*/ 311 w 351"/>
                    <a:gd name="T59" fmla="*/ 265 h 352"/>
                    <a:gd name="T60" fmla="*/ 325 w 351"/>
                    <a:gd name="T61" fmla="*/ 264 h 352"/>
                    <a:gd name="T62" fmla="*/ 335 w 351"/>
                    <a:gd name="T63" fmla="*/ 259 h 352"/>
                    <a:gd name="T64" fmla="*/ 344 w 351"/>
                    <a:gd name="T65" fmla="*/ 252 h 352"/>
                    <a:gd name="T66" fmla="*/ 350 w 351"/>
                    <a:gd name="T67" fmla="*/ 237 h 352"/>
                    <a:gd name="T68" fmla="*/ 349 w 351"/>
                    <a:gd name="T69" fmla="*/ 222 h 352"/>
                    <a:gd name="T70" fmla="*/ 340 w 351"/>
                    <a:gd name="T71" fmla="*/ 208 h 352"/>
                    <a:gd name="T72" fmla="*/ 328 w 351"/>
                    <a:gd name="T73" fmla="*/ 199 h 352"/>
                    <a:gd name="T74" fmla="*/ 297 w 351"/>
                    <a:gd name="T75" fmla="*/ 186 h 352"/>
                    <a:gd name="T76" fmla="*/ 277 w 351"/>
                    <a:gd name="T77" fmla="*/ 176 h 352"/>
                    <a:gd name="T78" fmla="*/ 262 w 351"/>
                    <a:gd name="T79" fmla="*/ 159 h 352"/>
                    <a:gd name="T80" fmla="*/ 253 w 351"/>
                    <a:gd name="T81" fmla="*/ 131 h 352"/>
                    <a:gd name="T82" fmla="*/ 244 w 351"/>
                    <a:gd name="T83" fmla="*/ 90 h 352"/>
                    <a:gd name="T84" fmla="*/ 227 w 351"/>
                    <a:gd name="T85" fmla="*/ 53 h 3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51"/>
                    <a:gd name="T130" fmla="*/ 0 h 352"/>
                    <a:gd name="T131" fmla="*/ 351 w 351"/>
                    <a:gd name="T132" fmla="*/ 352 h 3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51" h="352">
                      <a:moveTo>
                        <a:pt x="210" y="31"/>
                      </a:moveTo>
                      <a:lnTo>
                        <a:pt x="206" y="26"/>
                      </a:lnTo>
                      <a:lnTo>
                        <a:pt x="201" y="22"/>
                      </a:lnTo>
                      <a:lnTo>
                        <a:pt x="196" y="18"/>
                      </a:lnTo>
                      <a:lnTo>
                        <a:pt x="192" y="14"/>
                      </a:lnTo>
                      <a:lnTo>
                        <a:pt x="175" y="7"/>
                      </a:lnTo>
                      <a:lnTo>
                        <a:pt x="167" y="5"/>
                      </a:lnTo>
                      <a:lnTo>
                        <a:pt x="159" y="3"/>
                      </a:lnTo>
                      <a:lnTo>
                        <a:pt x="151" y="1"/>
                      </a:lnTo>
                      <a:lnTo>
                        <a:pt x="143" y="0"/>
                      </a:lnTo>
                      <a:lnTo>
                        <a:pt x="135" y="0"/>
                      </a:lnTo>
                      <a:lnTo>
                        <a:pt x="127" y="0"/>
                      </a:lnTo>
                      <a:lnTo>
                        <a:pt x="112" y="2"/>
                      </a:lnTo>
                      <a:lnTo>
                        <a:pt x="106" y="4"/>
                      </a:lnTo>
                      <a:lnTo>
                        <a:pt x="100" y="7"/>
                      </a:lnTo>
                      <a:lnTo>
                        <a:pt x="85" y="13"/>
                      </a:lnTo>
                      <a:lnTo>
                        <a:pt x="79" y="16"/>
                      </a:lnTo>
                      <a:lnTo>
                        <a:pt x="73" y="20"/>
                      </a:lnTo>
                      <a:lnTo>
                        <a:pt x="66" y="24"/>
                      </a:lnTo>
                      <a:lnTo>
                        <a:pt x="60" y="29"/>
                      </a:lnTo>
                      <a:lnTo>
                        <a:pt x="55" y="35"/>
                      </a:lnTo>
                      <a:lnTo>
                        <a:pt x="50" y="40"/>
                      </a:lnTo>
                      <a:lnTo>
                        <a:pt x="41" y="50"/>
                      </a:lnTo>
                      <a:lnTo>
                        <a:pt x="33" y="61"/>
                      </a:lnTo>
                      <a:lnTo>
                        <a:pt x="26" y="71"/>
                      </a:lnTo>
                      <a:lnTo>
                        <a:pt x="20" y="83"/>
                      </a:lnTo>
                      <a:lnTo>
                        <a:pt x="15" y="95"/>
                      </a:lnTo>
                      <a:lnTo>
                        <a:pt x="10" y="107"/>
                      </a:lnTo>
                      <a:lnTo>
                        <a:pt x="7" y="120"/>
                      </a:lnTo>
                      <a:lnTo>
                        <a:pt x="4" y="133"/>
                      </a:lnTo>
                      <a:lnTo>
                        <a:pt x="1" y="157"/>
                      </a:lnTo>
                      <a:lnTo>
                        <a:pt x="0" y="180"/>
                      </a:lnTo>
                      <a:lnTo>
                        <a:pt x="0" y="204"/>
                      </a:lnTo>
                      <a:lnTo>
                        <a:pt x="3" y="228"/>
                      </a:lnTo>
                      <a:lnTo>
                        <a:pt x="6" y="241"/>
                      </a:lnTo>
                      <a:lnTo>
                        <a:pt x="10" y="254"/>
                      </a:lnTo>
                      <a:lnTo>
                        <a:pt x="13" y="265"/>
                      </a:lnTo>
                      <a:lnTo>
                        <a:pt x="18" y="277"/>
                      </a:lnTo>
                      <a:lnTo>
                        <a:pt x="24" y="289"/>
                      </a:lnTo>
                      <a:lnTo>
                        <a:pt x="28" y="294"/>
                      </a:lnTo>
                      <a:lnTo>
                        <a:pt x="31" y="299"/>
                      </a:lnTo>
                      <a:lnTo>
                        <a:pt x="39" y="310"/>
                      </a:lnTo>
                      <a:lnTo>
                        <a:pt x="44" y="314"/>
                      </a:lnTo>
                      <a:lnTo>
                        <a:pt x="48" y="319"/>
                      </a:lnTo>
                      <a:lnTo>
                        <a:pt x="53" y="324"/>
                      </a:lnTo>
                      <a:lnTo>
                        <a:pt x="59" y="329"/>
                      </a:lnTo>
                      <a:lnTo>
                        <a:pt x="64" y="333"/>
                      </a:lnTo>
                      <a:lnTo>
                        <a:pt x="69" y="337"/>
                      </a:lnTo>
                      <a:lnTo>
                        <a:pt x="74" y="340"/>
                      </a:lnTo>
                      <a:lnTo>
                        <a:pt x="80" y="343"/>
                      </a:lnTo>
                      <a:lnTo>
                        <a:pt x="93" y="348"/>
                      </a:lnTo>
                      <a:lnTo>
                        <a:pt x="105" y="351"/>
                      </a:lnTo>
                      <a:lnTo>
                        <a:pt x="117" y="352"/>
                      </a:lnTo>
                      <a:lnTo>
                        <a:pt x="131" y="352"/>
                      </a:lnTo>
                      <a:lnTo>
                        <a:pt x="145" y="349"/>
                      </a:lnTo>
                      <a:lnTo>
                        <a:pt x="154" y="346"/>
                      </a:lnTo>
                      <a:lnTo>
                        <a:pt x="158" y="345"/>
                      </a:lnTo>
                      <a:lnTo>
                        <a:pt x="163" y="343"/>
                      </a:lnTo>
                      <a:lnTo>
                        <a:pt x="164" y="341"/>
                      </a:lnTo>
                      <a:lnTo>
                        <a:pt x="167" y="340"/>
                      </a:lnTo>
                      <a:lnTo>
                        <a:pt x="171" y="338"/>
                      </a:lnTo>
                      <a:lnTo>
                        <a:pt x="179" y="334"/>
                      </a:lnTo>
                      <a:lnTo>
                        <a:pt x="180" y="332"/>
                      </a:lnTo>
                      <a:lnTo>
                        <a:pt x="182" y="331"/>
                      </a:lnTo>
                      <a:lnTo>
                        <a:pt x="186" y="328"/>
                      </a:lnTo>
                      <a:lnTo>
                        <a:pt x="189" y="324"/>
                      </a:lnTo>
                      <a:lnTo>
                        <a:pt x="193" y="321"/>
                      </a:lnTo>
                      <a:lnTo>
                        <a:pt x="195" y="317"/>
                      </a:lnTo>
                      <a:lnTo>
                        <a:pt x="198" y="314"/>
                      </a:lnTo>
                      <a:lnTo>
                        <a:pt x="204" y="306"/>
                      </a:lnTo>
                      <a:lnTo>
                        <a:pt x="214" y="286"/>
                      </a:lnTo>
                      <a:lnTo>
                        <a:pt x="225" y="266"/>
                      </a:lnTo>
                      <a:lnTo>
                        <a:pt x="235" y="245"/>
                      </a:lnTo>
                      <a:lnTo>
                        <a:pt x="244" y="225"/>
                      </a:lnTo>
                      <a:lnTo>
                        <a:pt x="248" y="225"/>
                      </a:lnTo>
                      <a:lnTo>
                        <a:pt x="252" y="226"/>
                      </a:lnTo>
                      <a:lnTo>
                        <a:pt x="256" y="227"/>
                      </a:lnTo>
                      <a:lnTo>
                        <a:pt x="259" y="228"/>
                      </a:lnTo>
                      <a:lnTo>
                        <a:pt x="263" y="230"/>
                      </a:lnTo>
                      <a:lnTo>
                        <a:pt x="266" y="234"/>
                      </a:lnTo>
                      <a:lnTo>
                        <a:pt x="269" y="236"/>
                      </a:lnTo>
                      <a:lnTo>
                        <a:pt x="272" y="240"/>
                      </a:lnTo>
                      <a:lnTo>
                        <a:pt x="280" y="249"/>
                      </a:lnTo>
                      <a:lnTo>
                        <a:pt x="284" y="253"/>
                      </a:lnTo>
                      <a:lnTo>
                        <a:pt x="287" y="255"/>
                      </a:lnTo>
                      <a:lnTo>
                        <a:pt x="291" y="259"/>
                      </a:lnTo>
                      <a:lnTo>
                        <a:pt x="296" y="261"/>
                      </a:lnTo>
                      <a:lnTo>
                        <a:pt x="300" y="262"/>
                      </a:lnTo>
                      <a:lnTo>
                        <a:pt x="305" y="264"/>
                      </a:lnTo>
                      <a:lnTo>
                        <a:pt x="311" y="265"/>
                      </a:lnTo>
                      <a:lnTo>
                        <a:pt x="317" y="265"/>
                      </a:lnTo>
                      <a:lnTo>
                        <a:pt x="320" y="264"/>
                      </a:lnTo>
                      <a:lnTo>
                        <a:pt x="325" y="264"/>
                      </a:lnTo>
                      <a:lnTo>
                        <a:pt x="328" y="262"/>
                      </a:lnTo>
                      <a:lnTo>
                        <a:pt x="333" y="262"/>
                      </a:lnTo>
                      <a:lnTo>
                        <a:pt x="335" y="259"/>
                      </a:lnTo>
                      <a:lnTo>
                        <a:pt x="339" y="257"/>
                      </a:lnTo>
                      <a:lnTo>
                        <a:pt x="341" y="255"/>
                      </a:lnTo>
                      <a:lnTo>
                        <a:pt x="344" y="252"/>
                      </a:lnTo>
                      <a:lnTo>
                        <a:pt x="347" y="247"/>
                      </a:lnTo>
                      <a:lnTo>
                        <a:pt x="349" y="241"/>
                      </a:lnTo>
                      <a:lnTo>
                        <a:pt x="350" y="237"/>
                      </a:lnTo>
                      <a:lnTo>
                        <a:pt x="351" y="232"/>
                      </a:lnTo>
                      <a:lnTo>
                        <a:pt x="350" y="227"/>
                      </a:lnTo>
                      <a:lnTo>
                        <a:pt x="349" y="222"/>
                      </a:lnTo>
                      <a:lnTo>
                        <a:pt x="347" y="217"/>
                      </a:lnTo>
                      <a:lnTo>
                        <a:pt x="345" y="213"/>
                      </a:lnTo>
                      <a:lnTo>
                        <a:pt x="340" y="208"/>
                      </a:lnTo>
                      <a:lnTo>
                        <a:pt x="337" y="205"/>
                      </a:lnTo>
                      <a:lnTo>
                        <a:pt x="333" y="201"/>
                      </a:lnTo>
                      <a:lnTo>
                        <a:pt x="328" y="199"/>
                      </a:lnTo>
                      <a:lnTo>
                        <a:pt x="316" y="193"/>
                      </a:lnTo>
                      <a:lnTo>
                        <a:pt x="305" y="189"/>
                      </a:lnTo>
                      <a:lnTo>
                        <a:pt x="297" y="186"/>
                      </a:lnTo>
                      <a:lnTo>
                        <a:pt x="289" y="184"/>
                      </a:lnTo>
                      <a:lnTo>
                        <a:pt x="283" y="180"/>
                      </a:lnTo>
                      <a:lnTo>
                        <a:pt x="277" y="176"/>
                      </a:lnTo>
                      <a:lnTo>
                        <a:pt x="270" y="171"/>
                      </a:lnTo>
                      <a:lnTo>
                        <a:pt x="266" y="166"/>
                      </a:lnTo>
                      <a:lnTo>
                        <a:pt x="262" y="159"/>
                      </a:lnTo>
                      <a:lnTo>
                        <a:pt x="258" y="153"/>
                      </a:lnTo>
                      <a:lnTo>
                        <a:pt x="255" y="142"/>
                      </a:lnTo>
                      <a:lnTo>
                        <a:pt x="253" y="131"/>
                      </a:lnTo>
                      <a:lnTo>
                        <a:pt x="251" y="117"/>
                      </a:lnTo>
                      <a:lnTo>
                        <a:pt x="248" y="104"/>
                      </a:lnTo>
                      <a:lnTo>
                        <a:pt x="244" y="90"/>
                      </a:lnTo>
                      <a:lnTo>
                        <a:pt x="239" y="77"/>
                      </a:lnTo>
                      <a:lnTo>
                        <a:pt x="234" y="65"/>
                      </a:lnTo>
                      <a:lnTo>
                        <a:pt x="227" y="53"/>
                      </a:lnTo>
                      <a:lnTo>
                        <a:pt x="219" y="42"/>
                      </a:lnTo>
                      <a:lnTo>
                        <a:pt x="210" y="3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80" name="Freeform 58"/>
                <p:cNvSpPr>
                  <a:spLocks noChangeAspect="1"/>
                </p:cNvSpPr>
                <p:nvPr/>
              </p:nvSpPr>
              <p:spPr bwMode="auto">
                <a:xfrm>
                  <a:off x="2122" y="2623"/>
                  <a:ext cx="357" cy="538"/>
                </a:xfrm>
                <a:custGeom>
                  <a:avLst/>
                  <a:gdLst>
                    <a:gd name="T0" fmla="*/ 229 w 357"/>
                    <a:gd name="T1" fmla="*/ 2 h 538"/>
                    <a:gd name="T2" fmla="*/ 191 w 357"/>
                    <a:gd name="T3" fmla="*/ 4 h 538"/>
                    <a:gd name="T4" fmla="*/ 151 w 357"/>
                    <a:gd name="T5" fmla="*/ 18 h 538"/>
                    <a:gd name="T6" fmla="*/ 116 w 357"/>
                    <a:gd name="T7" fmla="*/ 41 h 538"/>
                    <a:gd name="T8" fmla="*/ 87 w 357"/>
                    <a:gd name="T9" fmla="*/ 67 h 538"/>
                    <a:gd name="T10" fmla="*/ 54 w 357"/>
                    <a:gd name="T11" fmla="*/ 113 h 538"/>
                    <a:gd name="T12" fmla="*/ 31 w 357"/>
                    <a:gd name="T13" fmla="*/ 159 h 538"/>
                    <a:gd name="T14" fmla="*/ 18 w 357"/>
                    <a:gd name="T15" fmla="*/ 191 h 538"/>
                    <a:gd name="T16" fmla="*/ 8 w 357"/>
                    <a:gd name="T17" fmla="*/ 237 h 538"/>
                    <a:gd name="T18" fmla="*/ 7 w 357"/>
                    <a:gd name="T19" fmla="*/ 276 h 538"/>
                    <a:gd name="T20" fmla="*/ 5 w 357"/>
                    <a:gd name="T21" fmla="*/ 307 h 538"/>
                    <a:gd name="T22" fmla="*/ 1 w 357"/>
                    <a:gd name="T23" fmla="*/ 351 h 538"/>
                    <a:gd name="T24" fmla="*/ 5 w 357"/>
                    <a:gd name="T25" fmla="*/ 406 h 538"/>
                    <a:gd name="T26" fmla="*/ 8 w 357"/>
                    <a:gd name="T27" fmla="*/ 415 h 538"/>
                    <a:gd name="T28" fmla="*/ 13 w 357"/>
                    <a:gd name="T29" fmla="*/ 433 h 538"/>
                    <a:gd name="T30" fmla="*/ 18 w 357"/>
                    <a:gd name="T31" fmla="*/ 452 h 538"/>
                    <a:gd name="T32" fmla="*/ 28 w 357"/>
                    <a:gd name="T33" fmla="*/ 472 h 538"/>
                    <a:gd name="T34" fmla="*/ 38 w 357"/>
                    <a:gd name="T35" fmla="*/ 487 h 538"/>
                    <a:gd name="T36" fmla="*/ 57 w 357"/>
                    <a:gd name="T37" fmla="*/ 504 h 538"/>
                    <a:gd name="T38" fmla="*/ 81 w 357"/>
                    <a:gd name="T39" fmla="*/ 520 h 538"/>
                    <a:gd name="T40" fmla="*/ 108 w 357"/>
                    <a:gd name="T41" fmla="*/ 531 h 538"/>
                    <a:gd name="T42" fmla="*/ 133 w 357"/>
                    <a:gd name="T43" fmla="*/ 537 h 538"/>
                    <a:gd name="T44" fmla="*/ 155 w 357"/>
                    <a:gd name="T45" fmla="*/ 538 h 538"/>
                    <a:gd name="T46" fmla="*/ 177 w 357"/>
                    <a:gd name="T47" fmla="*/ 534 h 538"/>
                    <a:gd name="T48" fmla="*/ 203 w 357"/>
                    <a:gd name="T49" fmla="*/ 526 h 538"/>
                    <a:gd name="T50" fmla="*/ 219 w 357"/>
                    <a:gd name="T51" fmla="*/ 518 h 538"/>
                    <a:gd name="T52" fmla="*/ 236 w 357"/>
                    <a:gd name="T53" fmla="*/ 500 h 538"/>
                    <a:gd name="T54" fmla="*/ 245 w 357"/>
                    <a:gd name="T55" fmla="*/ 488 h 538"/>
                    <a:gd name="T56" fmla="*/ 249 w 357"/>
                    <a:gd name="T57" fmla="*/ 485 h 538"/>
                    <a:gd name="T58" fmla="*/ 252 w 357"/>
                    <a:gd name="T59" fmla="*/ 480 h 538"/>
                    <a:gd name="T60" fmla="*/ 259 w 357"/>
                    <a:gd name="T61" fmla="*/ 464 h 538"/>
                    <a:gd name="T62" fmla="*/ 264 w 357"/>
                    <a:gd name="T63" fmla="*/ 454 h 538"/>
                    <a:gd name="T64" fmla="*/ 268 w 357"/>
                    <a:gd name="T65" fmla="*/ 440 h 538"/>
                    <a:gd name="T66" fmla="*/ 269 w 357"/>
                    <a:gd name="T67" fmla="*/ 433 h 538"/>
                    <a:gd name="T68" fmla="*/ 272 w 357"/>
                    <a:gd name="T69" fmla="*/ 412 h 538"/>
                    <a:gd name="T70" fmla="*/ 271 w 357"/>
                    <a:gd name="T71" fmla="*/ 401 h 538"/>
                    <a:gd name="T72" fmla="*/ 268 w 357"/>
                    <a:gd name="T73" fmla="*/ 379 h 538"/>
                    <a:gd name="T74" fmla="*/ 267 w 357"/>
                    <a:gd name="T75" fmla="*/ 371 h 538"/>
                    <a:gd name="T76" fmla="*/ 257 w 357"/>
                    <a:gd name="T77" fmla="*/ 342 h 538"/>
                    <a:gd name="T78" fmla="*/ 252 w 357"/>
                    <a:gd name="T79" fmla="*/ 313 h 538"/>
                    <a:gd name="T80" fmla="*/ 256 w 357"/>
                    <a:gd name="T81" fmla="*/ 283 h 538"/>
                    <a:gd name="T82" fmla="*/ 266 w 357"/>
                    <a:gd name="T83" fmla="*/ 257 h 538"/>
                    <a:gd name="T84" fmla="*/ 280 w 357"/>
                    <a:gd name="T85" fmla="*/ 234 h 538"/>
                    <a:gd name="T86" fmla="*/ 300 w 357"/>
                    <a:gd name="T87" fmla="*/ 214 h 538"/>
                    <a:gd name="T88" fmla="*/ 314 w 357"/>
                    <a:gd name="T89" fmla="*/ 200 h 538"/>
                    <a:gd name="T90" fmla="*/ 327 w 357"/>
                    <a:gd name="T91" fmla="*/ 184 h 538"/>
                    <a:gd name="T92" fmla="*/ 343 w 357"/>
                    <a:gd name="T93" fmla="*/ 158 h 538"/>
                    <a:gd name="T94" fmla="*/ 352 w 357"/>
                    <a:gd name="T95" fmla="*/ 137 h 538"/>
                    <a:gd name="T96" fmla="*/ 357 w 357"/>
                    <a:gd name="T97" fmla="*/ 110 h 538"/>
                    <a:gd name="T98" fmla="*/ 357 w 357"/>
                    <a:gd name="T99" fmla="*/ 96 h 538"/>
                    <a:gd name="T100" fmla="*/ 353 w 357"/>
                    <a:gd name="T101" fmla="*/ 77 h 538"/>
                    <a:gd name="T102" fmla="*/ 345 w 357"/>
                    <a:gd name="T103" fmla="*/ 60 h 538"/>
                    <a:gd name="T104" fmla="*/ 330 w 357"/>
                    <a:gd name="T105" fmla="*/ 43 h 538"/>
                    <a:gd name="T106" fmla="*/ 315 w 357"/>
                    <a:gd name="T107" fmla="*/ 32 h 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57"/>
                    <a:gd name="T163" fmla="*/ 0 h 538"/>
                    <a:gd name="T164" fmla="*/ 357 w 357"/>
                    <a:gd name="T165" fmla="*/ 538 h 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57" h="538">
                      <a:moveTo>
                        <a:pt x="304" y="26"/>
                      </a:moveTo>
                      <a:lnTo>
                        <a:pt x="266" y="13"/>
                      </a:lnTo>
                      <a:lnTo>
                        <a:pt x="229" y="2"/>
                      </a:lnTo>
                      <a:lnTo>
                        <a:pt x="221" y="0"/>
                      </a:lnTo>
                      <a:lnTo>
                        <a:pt x="214" y="0"/>
                      </a:lnTo>
                      <a:lnTo>
                        <a:pt x="191" y="4"/>
                      </a:lnTo>
                      <a:lnTo>
                        <a:pt x="181" y="5"/>
                      </a:lnTo>
                      <a:lnTo>
                        <a:pt x="170" y="10"/>
                      </a:lnTo>
                      <a:lnTo>
                        <a:pt x="151" y="18"/>
                      </a:lnTo>
                      <a:lnTo>
                        <a:pt x="141" y="24"/>
                      </a:lnTo>
                      <a:lnTo>
                        <a:pt x="132" y="30"/>
                      </a:lnTo>
                      <a:lnTo>
                        <a:pt x="116" y="41"/>
                      </a:lnTo>
                      <a:lnTo>
                        <a:pt x="108" y="47"/>
                      </a:lnTo>
                      <a:lnTo>
                        <a:pt x="101" y="54"/>
                      </a:lnTo>
                      <a:lnTo>
                        <a:pt x="87" y="67"/>
                      </a:lnTo>
                      <a:lnTo>
                        <a:pt x="75" y="82"/>
                      </a:lnTo>
                      <a:lnTo>
                        <a:pt x="63" y="97"/>
                      </a:lnTo>
                      <a:lnTo>
                        <a:pt x="54" y="113"/>
                      </a:lnTo>
                      <a:lnTo>
                        <a:pt x="44" y="130"/>
                      </a:lnTo>
                      <a:lnTo>
                        <a:pt x="36" y="147"/>
                      </a:lnTo>
                      <a:lnTo>
                        <a:pt x="31" y="159"/>
                      </a:lnTo>
                      <a:lnTo>
                        <a:pt x="27" y="169"/>
                      </a:lnTo>
                      <a:lnTo>
                        <a:pt x="21" y="181"/>
                      </a:lnTo>
                      <a:lnTo>
                        <a:pt x="18" y="191"/>
                      </a:lnTo>
                      <a:lnTo>
                        <a:pt x="12" y="215"/>
                      </a:lnTo>
                      <a:lnTo>
                        <a:pt x="9" y="225"/>
                      </a:lnTo>
                      <a:lnTo>
                        <a:pt x="8" y="237"/>
                      </a:lnTo>
                      <a:lnTo>
                        <a:pt x="7" y="250"/>
                      </a:lnTo>
                      <a:lnTo>
                        <a:pt x="8" y="261"/>
                      </a:lnTo>
                      <a:lnTo>
                        <a:pt x="7" y="276"/>
                      </a:lnTo>
                      <a:lnTo>
                        <a:pt x="7" y="292"/>
                      </a:lnTo>
                      <a:lnTo>
                        <a:pt x="6" y="300"/>
                      </a:lnTo>
                      <a:lnTo>
                        <a:pt x="5" y="307"/>
                      </a:lnTo>
                      <a:lnTo>
                        <a:pt x="7" y="323"/>
                      </a:lnTo>
                      <a:lnTo>
                        <a:pt x="4" y="334"/>
                      </a:lnTo>
                      <a:lnTo>
                        <a:pt x="1" y="351"/>
                      </a:lnTo>
                      <a:lnTo>
                        <a:pt x="0" y="370"/>
                      </a:lnTo>
                      <a:lnTo>
                        <a:pt x="2" y="388"/>
                      </a:lnTo>
                      <a:lnTo>
                        <a:pt x="5" y="406"/>
                      </a:lnTo>
                      <a:lnTo>
                        <a:pt x="6" y="409"/>
                      </a:lnTo>
                      <a:lnTo>
                        <a:pt x="7" y="413"/>
                      </a:lnTo>
                      <a:lnTo>
                        <a:pt x="8" y="415"/>
                      </a:lnTo>
                      <a:lnTo>
                        <a:pt x="11" y="418"/>
                      </a:lnTo>
                      <a:lnTo>
                        <a:pt x="12" y="425"/>
                      </a:lnTo>
                      <a:lnTo>
                        <a:pt x="13" y="433"/>
                      </a:lnTo>
                      <a:lnTo>
                        <a:pt x="14" y="439"/>
                      </a:lnTo>
                      <a:lnTo>
                        <a:pt x="16" y="446"/>
                      </a:lnTo>
                      <a:lnTo>
                        <a:pt x="18" y="452"/>
                      </a:lnTo>
                      <a:lnTo>
                        <a:pt x="21" y="459"/>
                      </a:lnTo>
                      <a:lnTo>
                        <a:pt x="24" y="465"/>
                      </a:lnTo>
                      <a:lnTo>
                        <a:pt x="28" y="472"/>
                      </a:lnTo>
                      <a:lnTo>
                        <a:pt x="30" y="478"/>
                      </a:lnTo>
                      <a:lnTo>
                        <a:pt x="35" y="483"/>
                      </a:lnTo>
                      <a:lnTo>
                        <a:pt x="38" y="487"/>
                      </a:lnTo>
                      <a:lnTo>
                        <a:pt x="43" y="492"/>
                      </a:lnTo>
                      <a:lnTo>
                        <a:pt x="49" y="498"/>
                      </a:lnTo>
                      <a:lnTo>
                        <a:pt x="57" y="504"/>
                      </a:lnTo>
                      <a:lnTo>
                        <a:pt x="64" y="509"/>
                      </a:lnTo>
                      <a:lnTo>
                        <a:pt x="73" y="514"/>
                      </a:lnTo>
                      <a:lnTo>
                        <a:pt x="81" y="520"/>
                      </a:lnTo>
                      <a:lnTo>
                        <a:pt x="91" y="524"/>
                      </a:lnTo>
                      <a:lnTo>
                        <a:pt x="98" y="527"/>
                      </a:lnTo>
                      <a:lnTo>
                        <a:pt x="108" y="531"/>
                      </a:lnTo>
                      <a:lnTo>
                        <a:pt x="116" y="534"/>
                      </a:lnTo>
                      <a:lnTo>
                        <a:pt x="126" y="536"/>
                      </a:lnTo>
                      <a:lnTo>
                        <a:pt x="133" y="537"/>
                      </a:lnTo>
                      <a:lnTo>
                        <a:pt x="143" y="538"/>
                      </a:lnTo>
                      <a:lnTo>
                        <a:pt x="151" y="538"/>
                      </a:lnTo>
                      <a:lnTo>
                        <a:pt x="155" y="538"/>
                      </a:lnTo>
                      <a:lnTo>
                        <a:pt x="160" y="538"/>
                      </a:lnTo>
                      <a:lnTo>
                        <a:pt x="168" y="536"/>
                      </a:lnTo>
                      <a:lnTo>
                        <a:pt x="177" y="534"/>
                      </a:lnTo>
                      <a:lnTo>
                        <a:pt x="186" y="533"/>
                      </a:lnTo>
                      <a:lnTo>
                        <a:pt x="195" y="529"/>
                      </a:lnTo>
                      <a:lnTo>
                        <a:pt x="203" y="526"/>
                      </a:lnTo>
                      <a:lnTo>
                        <a:pt x="212" y="522"/>
                      </a:lnTo>
                      <a:lnTo>
                        <a:pt x="217" y="520"/>
                      </a:lnTo>
                      <a:lnTo>
                        <a:pt x="219" y="518"/>
                      </a:lnTo>
                      <a:lnTo>
                        <a:pt x="221" y="516"/>
                      </a:lnTo>
                      <a:lnTo>
                        <a:pt x="229" y="508"/>
                      </a:lnTo>
                      <a:lnTo>
                        <a:pt x="236" y="500"/>
                      </a:lnTo>
                      <a:lnTo>
                        <a:pt x="239" y="496"/>
                      </a:lnTo>
                      <a:lnTo>
                        <a:pt x="243" y="492"/>
                      </a:lnTo>
                      <a:lnTo>
                        <a:pt x="245" y="488"/>
                      </a:lnTo>
                      <a:lnTo>
                        <a:pt x="247" y="486"/>
                      </a:lnTo>
                      <a:lnTo>
                        <a:pt x="248" y="485"/>
                      </a:lnTo>
                      <a:lnTo>
                        <a:pt x="249" y="485"/>
                      </a:lnTo>
                      <a:lnTo>
                        <a:pt x="249" y="483"/>
                      </a:lnTo>
                      <a:lnTo>
                        <a:pt x="250" y="482"/>
                      </a:lnTo>
                      <a:lnTo>
                        <a:pt x="252" y="480"/>
                      </a:lnTo>
                      <a:lnTo>
                        <a:pt x="254" y="476"/>
                      </a:lnTo>
                      <a:lnTo>
                        <a:pt x="259" y="467"/>
                      </a:lnTo>
                      <a:lnTo>
                        <a:pt x="259" y="464"/>
                      </a:lnTo>
                      <a:lnTo>
                        <a:pt x="260" y="463"/>
                      </a:lnTo>
                      <a:lnTo>
                        <a:pt x="262" y="458"/>
                      </a:lnTo>
                      <a:lnTo>
                        <a:pt x="264" y="454"/>
                      </a:lnTo>
                      <a:lnTo>
                        <a:pt x="266" y="450"/>
                      </a:lnTo>
                      <a:lnTo>
                        <a:pt x="266" y="445"/>
                      </a:lnTo>
                      <a:lnTo>
                        <a:pt x="268" y="440"/>
                      </a:lnTo>
                      <a:lnTo>
                        <a:pt x="269" y="435"/>
                      </a:lnTo>
                      <a:lnTo>
                        <a:pt x="269" y="434"/>
                      </a:lnTo>
                      <a:lnTo>
                        <a:pt x="269" y="433"/>
                      </a:lnTo>
                      <a:lnTo>
                        <a:pt x="270" y="431"/>
                      </a:lnTo>
                      <a:lnTo>
                        <a:pt x="271" y="421"/>
                      </a:lnTo>
                      <a:lnTo>
                        <a:pt x="272" y="412"/>
                      </a:lnTo>
                      <a:lnTo>
                        <a:pt x="271" y="409"/>
                      </a:lnTo>
                      <a:lnTo>
                        <a:pt x="271" y="407"/>
                      </a:lnTo>
                      <a:lnTo>
                        <a:pt x="271" y="401"/>
                      </a:lnTo>
                      <a:lnTo>
                        <a:pt x="271" y="392"/>
                      </a:lnTo>
                      <a:lnTo>
                        <a:pt x="269" y="381"/>
                      </a:lnTo>
                      <a:lnTo>
                        <a:pt x="268" y="379"/>
                      </a:lnTo>
                      <a:lnTo>
                        <a:pt x="267" y="377"/>
                      </a:lnTo>
                      <a:lnTo>
                        <a:pt x="267" y="376"/>
                      </a:lnTo>
                      <a:lnTo>
                        <a:pt x="267" y="371"/>
                      </a:lnTo>
                      <a:lnTo>
                        <a:pt x="264" y="361"/>
                      </a:lnTo>
                      <a:lnTo>
                        <a:pt x="261" y="351"/>
                      </a:lnTo>
                      <a:lnTo>
                        <a:pt x="257" y="342"/>
                      </a:lnTo>
                      <a:lnTo>
                        <a:pt x="254" y="332"/>
                      </a:lnTo>
                      <a:lnTo>
                        <a:pt x="252" y="322"/>
                      </a:lnTo>
                      <a:lnTo>
                        <a:pt x="252" y="313"/>
                      </a:lnTo>
                      <a:lnTo>
                        <a:pt x="252" y="302"/>
                      </a:lnTo>
                      <a:lnTo>
                        <a:pt x="253" y="293"/>
                      </a:lnTo>
                      <a:lnTo>
                        <a:pt x="256" y="283"/>
                      </a:lnTo>
                      <a:lnTo>
                        <a:pt x="259" y="274"/>
                      </a:lnTo>
                      <a:lnTo>
                        <a:pt x="263" y="265"/>
                      </a:lnTo>
                      <a:lnTo>
                        <a:pt x="266" y="257"/>
                      </a:lnTo>
                      <a:lnTo>
                        <a:pt x="271" y="249"/>
                      </a:lnTo>
                      <a:lnTo>
                        <a:pt x="276" y="241"/>
                      </a:lnTo>
                      <a:lnTo>
                        <a:pt x="280" y="234"/>
                      </a:lnTo>
                      <a:lnTo>
                        <a:pt x="287" y="227"/>
                      </a:lnTo>
                      <a:lnTo>
                        <a:pt x="293" y="220"/>
                      </a:lnTo>
                      <a:lnTo>
                        <a:pt x="300" y="214"/>
                      </a:lnTo>
                      <a:lnTo>
                        <a:pt x="303" y="210"/>
                      </a:lnTo>
                      <a:lnTo>
                        <a:pt x="307" y="207"/>
                      </a:lnTo>
                      <a:lnTo>
                        <a:pt x="314" y="200"/>
                      </a:lnTo>
                      <a:lnTo>
                        <a:pt x="317" y="195"/>
                      </a:lnTo>
                      <a:lnTo>
                        <a:pt x="321" y="191"/>
                      </a:lnTo>
                      <a:lnTo>
                        <a:pt x="327" y="184"/>
                      </a:lnTo>
                      <a:lnTo>
                        <a:pt x="333" y="175"/>
                      </a:lnTo>
                      <a:lnTo>
                        <a:pt x="338" y="166"/>
                      </a:lnTo>
                      <a:lnTo>
                        <a:pt x="343" y="158"/>
                      </a:lnTo>
                      <a:lnTo>
                        <a:pt x="349" y="148"/>
                      </a:lnTo>
                      <a:lnTo>
                        <a:pt x="350" y="143"/>
                      </a:lnTo>
                      <a:lnTo>
                        <a:pt x="352" y="137"/>
                      </a:lnTo>
                      <a:lnTo>
                        <a:pt x="356" y="125"/>
                      </a:lnTo>
                      <a:lnTo>
                        <a:pt x="357" y="114"/>
                      </a:lnTo>
                      <a:lnTo>
                        <a:pt x="357" y="110"/>
                      </a:lnTo>
                      <a:lnTo>
                        <a:pt x="357" y="108"/>
                      </a:lnTo>
                      <a:lnTo>
                        <a:pt x="357" y="103"/>
                      </a:lnTo>
                      <a:lnTo>
                        <a:pt x="357" y="96"/>
                      </a:lnTo>
                      <a:lnTo>
                        <a:pt x="356" y="89"/>
                      </a:lnTo>
                      <a:lnTo>
                        <a:pt x="354" y="82"/>
                      </a:lnTo>
                      <a:lnTo>
                        <a:pt x="353" y="77"/>
                      </a:lnTo>
                      <a:lnTo>
                        <a:pt x="350" y="71"/>
                      </a:lnTo>
                      <a:lnTo>
                        <a:pt x="348" y="66"/>
                      </a:lnTo>
                      <a:lnTo>
                        <a:pt x="345" y="60"/>
                      </a:lnTo>
                      <a:lnTo>
                        <a:pt x="343" y="56"/>
                      </a:lnTo>
                      <a:lnTo>
                        <a:pt x="335" y="46"/>
                      </a:lnTo>
                      <a:lnTo>
                        <a:pt x="330" y="43"/>
                      </a:lnTo>
                      <a:lnTo>
                        <a:pt x="326" y="39"/>
                      </a:lnTo>
                      <a:lnTo>
                        <a:pt x="321" y="35"/>
                      </a:lnTo>
                      <a:lnTo>
                        <a:pt x="315" y="32"/>
                      </a:lnTo>
                      <a:lnTo>
                        <a:pt x="310" y="29"/>
                      </a:lnTo>
                      <a:lnTo>
                        <a:pt x="304" y="2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81" name="Freeform 59"/>
                <p:cNvSpPr>
                  <a:spLocks noChangeAspect="1"/>
                </p:cNvSpPr>
                <p:nvPr/>
              </p:nvSpPr>
              <p:spPr bwMode="auto">
                <a:xfrm>
                  <a:off x="2368" y="2629"/>
                  <a:ext cx="812" cy="237"/>
                </a:xfrm>
                <a:custGeom>
                  <a:avLst/>
                  <a:gdLst>
                    <a:gd name="T0" fmla="*/ 368 w 812"/>
                    <a:gd name="T1" fmla="*/ 166 h 237"/>
                    <a:gd name="T2" fmla="*/ 318 w 812"/>
                    <a:gd name="T3" fmla="*/ 151 h 237"/>
                    <a:gd name="T4" fmla="*/ 243 w 812"/>
                    <a:gd name="T5" fmla="*/ 112 h 237"/>
                    <a:gd name="T6" fmla="*/ 198 w 812"/>
                    <a:gd name="T7" fmla="*/ 86 h 237"/>
                    <a:gd name="T8" fmla="*/ 155 w 812"/>
                    <a:gd name="T9" fmla="*/ 61 h 237"/>
                    <a:gd name="T10" fmla="*/ 101 w 812"/>
                    <a:gd name="T11" fmla="*/ 41 h 237"/>
                    <a:gd name="T12" fmla="*/ 60 w 812"/>
                    <a:gd name="T13" fmla="*/ 35 h 237"/>
                    <a:gd name="T14" fmla="*/ 29 w 812"/>
                    <a:gd name="T15" fmla="*/ 39 h 237"/>
                    <a:gd name="T16" fmla="*/ 8 w 812"/>
                    <a:gd name="T17" fmla="*/ 53 h 237"/>
                    <a:gd name="T18" fmla="*/ 0 w 812"/>
                    <a:gd name="T19" fmla="*/ 77 h 237"/>
                    <a:gd name="T20" fmla="*/ 8 w 812"/>
                    <a:gd name="T21" fmla="*/ 102 h 237"/>
                    <a:gd name="T22" fmla="*/ 23 w 812"/>
                    <a:gd name="T23" fmla="*/ 116 h 237"/>
                    <a:gd name="T24" fmla="*/ 79 w 812"/>
                    <a:gd name="T25" fmla="*/ 137 h 237"/>
                    <a:gd name="T26" fmla="*/ 170 w 812"/>
                    <a:gd name="T27" fmla="*/ 165 h 237"/>
                    <a:gd name="T28" fmla="*/ 261 w 812"/>
                    <a:gd name="T29" fmla="*/ 203 h 237"/>
                    <a:gd name="T30" fmla="*/ 319 w 812"/>
                    <a:gd name="T31" fmla="*/ 231 h 237"/>
                    <a:gd name="T32" fmla="*/ 353 w 812"/>
                    <a:gd name="T33" fmla="*/ 237 h 237"/>
                    <a:gd name="T34" fmla="*/ 400 w 812"/>
                    <a:gd name="T35" fmla="*/ 235 h 237"/>
                    <a:gd name="T36" fmla="*/ 434 w 812"/>
                    <a:gd name="T37" fmla="*/ 226 h 237"/>
                    <a:gd name="T38" fmla="*/ 605 w 812"/>
                    <a:gd name="T39" fmla="*/ 156 h 237"/>
                    <a:gd name="T40" fmla="*/ 637 w 812"/>
                    <a:gd name="T41" fmla="*/ 156 h 237"/>
                    <a:gd name="T42" fmla="*/ 645 w 812"/>
                    <a:gd name="T43" fmla="*/ 152 h 237"/>
                    <a:gd name="T44" fmla="*/ 657 w 812"/>
                    <a:gd name="T45" fmla="*/ 143 h 237"/>
                    <a:gd name="T46" fmla="*/ 662 w 812"/>
                    <a:gd name="T47" fmla="*/ 135 h 237"/>
                    <a:gd name="T48" fmla="*/ 686 w 812"/>
                    <a:gd name="T49" fmla="*/ 113 h 237"/>
                    <a:gd name="T50" fmla="*/ 718 w 812"/>
                    <a:gd name="T51" fmla="*/ 115 h 237"/>
                    <a:gd name="T52" fmla="*/ 743 w 812"/>
                    <a:gd name="T53" fmla="*/ 127 h 237"/>
                    <a:gd name="T54" fmla="*/ 761 w 812"/>
                    <a:gd name="T55" fmla="*/ 127 h 237"/>
                    <a:gd name="T56" fmla="*/ 779 w 812"/>
                    <a:gd name="T57" fmla="*/ 116 h 237"/>
                    <a:gd name="T58" fmla="*/ 783 w 812"/>
                    <a:gd name="T59" fmla="*/ 110 h 237"/>
                    <a:gd name="T60" fmla="*/ 784 w 812"/>
                    <a:gd name="T61" fmla="*/ 107 h 237"/>
                    <a:gd name="T62" fmla="*/ 777 w 812"/>
                    <a:gd name="T63" fmla="*/ 91 h 237"/>
                    <a:gd name="T64" fmla="*/ 762 w 812"/>
                    <a:gd name="T65" fmla="*/ 75 h 237"/>
                    <a:gd name="T66" fmla="*/ 741 w 812"/>
                    <a:gd name="T67" fmla="*/ 68 h 237"/>
                    <a:gd name="T68" fmla="*/ 727 w 812"/>
                    <a:gd name="T69" fmla="*/ 60 h 237"/>
                    <a:gd name="T70" fmla="*/ 763 w 812"/>
                    <a:gd name="T71" fmla="*/ 50 h 237"/>
                    <a:gd name="T72" fmla="*/ 782 w 812"/>
                    <a:gd name="T73" fmla="*/ 48 h 237"/>
                    <a:gd name="T74" fmla="*/ 802 w 812"/>
                    <a:gd name="T75" fmla="*/ 44 h 237"/>
                    <a:gd name="T76" fmla="*/ 806 w 812"/>
                    <a:gd name="T77" fmla="*/ 41 h 237"/>
                    <a:gd name="T78" fmla="*/ 812 w 812"/>
                    <a:gd name="T79" fmla="*/ 34 h 237"/>
                    <a:gd name="T80" fmla="*/ 812 w 812"/>
                    <a:gd name="T81" fmla="*/ 25 h 237"/>
                    <a:gd name="T82" fmla="*/ 811 w 812"/>
                    <a:gd name="T83" fmla="*/ 20 h 237"/>
                    <a:gd name="T84" fmla="*/ 803 w 812"/>
                    <a:gd name="T85" fmla="*/ 6 h 237"/>
                    <a:gd name="T86" fmla="*/ 787 w 812"/>
                    <a:gd name="T87" fmla="*/ 0 h 237"/>
                    <a:gd name="T88" fmla="*/ 752 w 812"/>
                    <a:gd name="T89" fmla="*/ 7 h 237"/>
                    <a:gd name="T90" fmla="*/ 712 w 812"/>
                    <a:gd name="T91" fmla="*/ 30 h 237"/>
                    <a:gd name="T92" fmla="*/ 688 w 812"/>
                    <a:gd name="T93" fmla="*/ 55 h 237"/>
                    <a:gd name="T94" fmla="*/ 684 w 812"/>
                    <a:gd name="T95" fmla="*/ 59 h 237"/>
                    <a:gd name="T96" fmla="*/ 672 w 812"/>
                    <a:gd name="T97" fmla="*/ 68 h 237"/>
                    <a:gd name="T98" fmla="*/ 657 w 812"/>
                    <a:gd name="T99" fmla="*/ 75 h 237"/>
                    <a:gd name="T100" fmla="*/ 647 w 812"/>
                    <a:gd name="T101" fmla="*/ 80 h 237"/>
                    <a:gd name="T102" fmla="*/ 620 w 812"/>
                    <a:gd name="T103" fmla="*/ 89 h 237"/>
                    <a:gd name="T104" fmla="*/ 594 w 812"/>
                    <a:gd name="T105" fmla="*/ 104 h 237"/>
                    <a:gd name="T106" fmla="*/ 576 w 812"/>
                    <a:gd name="T107" fmla="*/ 111 h 237"/>
                    <a:gd name="T108" fmla="*/ 535 w 812"/>
                    <a:gd name="T109" fmla="*/ 128 h 237"/>
                    <a:gd name="T110" fmla="*/ 474 w 812"/>
                    <a:gd name="T111" fmla="*/ 148 h 237"/>
                    <a:gd name="T112" fmla="*/ 400 w 812"/>
                    <a:gd name="T113" fmla="*/ 164 h 23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2"/>
                    <a:gd name="T172" fmla="*/ 0 h 237"/>
                    <a:gd name="T173" fmla="*/ 812 w 812"/>
                    <a:gd name="T174" fmla="*/ 237 h 23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2" h="237">
                      <a:moveTo>
                        <a:pt x="400" y="164"/>
                      </a:moveTo>
                      <a:lnTo>
                        <a:pt x="384" y="166"/>
                      </a:lnTo>
                      <a:lnTo>
                        <a:pt x="376" y="166"/>
                      </a:lnTo>
                      <a:lnTo>
                        <a:pt x="368" y="166"/>
                      </a:lnTo>
                      <a:lnTo>
                        <a:pt x="353" y="163"/>
                      </a:lnTo>
                      <a:lnTo>
                        <a:pt x="346" y="161"/>
                      </a:lnTo>
                      <a:lnTo>
                        <a:pt x="339" y="159"/>
                      </a:lnTo>
                      <a:lnTo>
                        <a:pt x="318" y="151"/>
                      </a:lnTo>
                      <a:lnTo>
                        <a:pt x="297" y="143"/>
                      </a:lnTo>
                      <a:lnTo>
                        <a:pt x="278" y="132"/>
                      </a:lnTo>
                      <a:lnTo>
                        <a:pt x="259" y="122"/>
                      </a:lnTo>
                      <a:lnTo>
                        <a:pt x="243" y="112"/>
                      </a:lnTo>
                      <a:lnTo>
                        <a:pt x="228" y="103"/>
                      </a:lnTo>
                      <a:lnTo>
                        <a:pt x="218" y="98"/>
                      </a:lnTo>
                      <a:lnTo>
                        <a:pt x="208" y="93"/>
                      </a:lnTo>
                      <a:lnTo>
                        <a:pt x="198" y="86"/>
                      </a:lnTo>
                      <a:lnTo>
                        <a:pt x="188" y="79"/>
                      </a:lnTo>
                      <a:lnTo>
                        <a:pt x="177" y="73"/>
                      </a:lnTo>
                      <a:lnTo>
                        <a:pt x="167" y="67"/>
                      </a:lnTo>
                      <a:lnTo>
                        <a:pt x="155" y="61"/>
                      </a:lnTo>
                      <a:lnTo>
                        <a:pt x="145" y="56"/>
                      </a:lnTo>
                      <a:lnTo>
                        <a:pt x="134" y="52"/>
                      </a:lnTo>
                      <a:lnTo>
                        <a:pt x="122" y="48"/>
                      </a:lnTo>
                      <a:lnTo>
                        <a:pt x="101" y="41"/>
                      </a:lnTo>
                      <a:lnTo>
                        <a:pt x="91" y="38"/>
                      </a:lnTo>
                      <a:lnTo>
                        <a:pt x="81" y="37"/>
                      </a:lnTo>
                      <a:lnTo>
                        <a:pt x="71" y="36"/>
                      </a:lnTo>
                      <a:lnTo>
                        <a:pt x="60" y="35"/>
                      </a:lnTo>
                      <a:lnTo>
                        <a:pt x="49" y="36"/>
                      </a:lnTo>
                      <a:lnTo>
                        <a:pt x="39" y="37"/>
                      </a:lnTo>
                      <a:lnTo>
                        <a:pt x="34" y="37"/>
                      </a:lnTo>
                      <a:lnTo>
                        <a:pt x="29" y="39"/>
                      </a:lnTo>
                      <a:lnTo>
                        <a:pt x="24" y="41"/>
                      </a:lnTo>
                      <a:lnTo>
                        <a:pt x="20" y="43"/>
                      </a:lnTo>
                      <a:lnTo>
                        <a:pt x="14" y="48"/>
                      </a:lnTo>
                      <a:lnTo>
                        <a:pt x="8" y="53"/>
                      </a:lnTo>
                      <a:lnTo>
                        <a:pt x="4" y="58"/>
                      </a:lnTo>
                      <a:lnTo>
                        <a:pt x="2" y="64"/>
                      </a:lnTo>
                      <a:lnTo>
                        <a:pt x="0" y="70"/>
                      </a:lnTo>
                      <a:lnTo>
                        <a:pt x="0" y="77"/>
                      </a:lnTo>
                      <a:lnTo>
                        <a:pt x="1" y="84"/>
                      </a:lnTo>
                      <a:lnTo>
                        <a:pt x="4" y="91"/>
                      </a:lnTo>
                      <a:lnTo>
                        <a:pt x="6" y="96"/>
                      </a:lnTo>
                      <a:lnTo>
                        <a:pt x="8" y="102"/>
                      </a:lnTo>
                      <a:lnTo>
                        <a:pt x="12" y="105"/>
                      </a:lnTo>
                      <a:lnTo>
                        <a:pt x="15" y="109"/>
                      </a:lnTo>
                      <a:lnTo>
                        <a:pt x="19" y="113"/>
                      </a:lnTo>
                      <a:lnTo>
                        <a:pt x="23" y="116"/>
                      </a:lnTo>
                      <a:lnTo>
                        <a:pt x="28" y="118"/>
                      </a:lnTo>
                      <a:lnTo>
                        <a:pt x="34" y="121"/>
                      </a:lnTo>
                      <a:lnTo>
                        <a:pt x="56" y="129"/>
                      </a:lnTo>
                      <a:lnTo>
                        <a:pt x="79" y="137"/>
                      </a:lnTo>
                      <a:lnTo>
                        <a:pt x="102" y="144"/>
                      </a:lnTo>
                      <a:lnTo>
                        <a:pt x="126" y="151"/>
                      </a:lnTo>
                      <a:lnTo>
                        <a:pt x="148" y="157"/>
                      </a:lnTo>
                      <a:lnTo>
                        <a:pt x="170" y="165"/>
                      </a:lnTo>
                      <a:lnTo>
                        <a:pt x="192" y="173"/>
                      </a:lnTo>
                      <a:lnTo>
                        <a:pt x="214" y="182"/>
                      </a:lnTo>
                      <a:lnTo>
                        <a:pt x="237" y="192"/>
                      </a:lnTo>
                      <a:lnTo>
                        <a:pt x="261" y="203"/>
                      </a:lnTo>
                      <a:lnTo>
                        <a:pt x="283" y="214"/>
                      </a:lnTo>
                      <a:lnTo>
                        <a:pt x="306" y="226"/>
                      </a:lnTo>
                      <a:lnTo>
                        <a:pt x="312" y="229"/>
                      </a:lnTo>
                      <a:lnTo>
                        <a:pt x="319" y="231"/>
                      </a:lnTo>
                      <a:lnTo>
                        <a:pt x="326" y="233"/>
                      </a:lnTo>
                      <a:lnTo>
                        <a:pt x="334" y="235"/>
                      </a:lnTo>
                      <a:lnTo>
                        <a:pt x="344" y="237"/>
                      </a:lnTo>
                      <a:lnTo>
                        <a:pt x="353" y="237"/>
                      </a:lnTo>
                      <a:lnTo>
                        <a:pt x="373" y="237"/>
                      </a:lnTo>
                      <a:lnTo>
                        <a:pt x="381" y="237"/>
                      </a:lnTo>
                      <a:lnTo>
                        <a:pt x="391" y="237"/>
                      </a:lnTo>
                      <a:lnTo>
                        <a:pt x="400" y="235"/>
                      </a:lnTo>
                      <a:lnTo>
                        <a:pt x="409" y="233"/>
                      </a:lnTo>
                      <a:lnTo>
                        <a:pt x="417" y="231"/>
                      </a:lnTo>
                      <a:lnTo>
                        <a:pt x="425" y="230"/>
                      </a:lnTo>
                      <a:lnTo>
                        <a:pt x="434" y="226"/>
                      </a:lnTo>
                      <a:lnTo>
                        <a:pt x="443" y="224"/>
                      </a:lnTo>
                      <a:lnTo>
                        <a:pt x="483" y="207"/>
                      </a:lnTo>
                      <a:lnTo>
                        <a:pt x="524" y="190"/>
                      </a:lnTo>
                      <a:lnTo>
                        <a:pt x="605" y="156"/>
                      </a:lnTo>
                      <a:lnTo>
                        <a:pt x="613" y="152"/>
                      </a:lnTo>
                      <a:lnTo>
                        <a:pt x="622" y="149"/>
                      </a:lnTo>
                      <a:lnTo>
                        <a:pt x="631" y="157"/>
                      </a:lnTo>
                      <a:lnTo>
                        <a:pt x="637" y="156"/>
                      </a:lnTo>
                      <a:lnTo>
                        <a:pt x="643" y="154"/>
                      </a:lnTo>
                      <a:lnTo>
                        <a:pt x="643" y="153"/>
                      </a:lnTo>
                      <a:lnTo>
                        <a:pt x="645" y="152"/>
                      </a:lnTo>
                      <a:lnTo>
                        <a:pt x="648" y="150"/>
                      </a:lnTo>
                      <a:lnTo>
                        <a:pt x="650" y="149"/>
                      </a:lnTo>
                      <a:lnTo>
                        <a:pt x="653" y="147"/>
                      </a:lnTo>
                      <a:lnTo>
                        <a:pt x="657" y="143"/>
                      </a:lnTo>
                      <a:lnTo>
                        <a:pt x="657" y="141"/>
                      </a:lnTo>
                      <a:lnTo>
                        <a:pt x="658" y="139"/>
                      </a:lnTo>
                      <a:lnTo>
                        <a:pt x="659" y="139"/>
                      </a:lnTo>
                      <a:lnTo>
                        <a:pt x="662" y="135"/>
                      </a:lnTo>
                      <a:lnTo>
                        <a:pt x="664" y="130"/>
                      </a:lnTo>
                      <a:lnTo>
                        <a:pt x="671" y="117"/>
                      </a:lnTo>
                      <a:lnTo>
                        <a:pt x="679" y="115"/>
                      </a:lnTo>
                      <a:lnTo>
                        <a:pt x="686" y="113"/>
                      </a:lnTo>
                      <a:lnTo>
                        <a:pt x="694" y="112"/>
                      </a:lnTo>
                      <a:lnTo>
                        <a:pt x="703" y="112"/>
                      </a:lnTo>
                      <a:lnTo>
                        <a:pt x="711" y="113"/>
                      </a:lnTo>
                      <a:lnTo>
                        <a:pt x="718" y="115"/>
                      </a:lnTo>
                      <a:lnTo>
                        <a:pt x="726" y="118"/>
                      </a:lnTo>
                      <a:lnTo>
                        <a:pt x="734" y="122"/>
                      </a:lnTo>
                      <a:lnTo>
                        <a:pt x="738" y="125"/>
                      </a:lnTo>
                      <a:lnTo>
                        <a:pt x="743" y="127"/>
                      </a:lnTo>
                      <a:lnTo>
                        <a:pt x="747" y="128"/>
                      </a:lnTo>
                      <a:lnTo>
                        <a:pt x="752" y="129"/>
                      </a:lnTo>
                      <a:lnTo>
                        <a:pt x="756" y="128"/>
                      </a:lnTo>
                      <a:lnTo>
                        <a:pt x="761" y="127"/>
                      </a:lnTo>
                      <a:lnTo>
                        <a:pt x="766" y="125"/>
                      </a:lnTo>
                      <a:lnTo>
                        <a:pt x="770" y="123"/>
                      </a:lnTo>
                      <a:lnTo>
                        <a:pt x="776" y="120"/>
                      </a:lnTo>
                      <a:lnTo>
                        <a:pt x="779" y="116"/>
                      </a:lnTo>
                      <a:lnTo>
                        <a:pt x="780" y="115"/>
                      </a:lnTo>
                      <a:lnTo>
                        <a:pt x="782" y="113"/>
                      </a:lnTo>
                      <a:lnTo>
                        <a:pt x="783" y="111"/>
                      </a:lnTo>
                      <a:lnTo>
                        <a:pt x="783" y="110"/>
                      </a:lnTo>
                      <a:lnTo>
                        <a:pt x="784" y="109"/>
                      </a:lnTo>
                      <a:lnTo>
                        <a:pt x="784" y="107"/>
                      </a:lnTo>
                      <a:lnTo>
                        <a:pt x="784" y="105"/>
                      </a:lnTo>
                      <a:lnTo>
                        <a:pt x="783" y="101"/>
                      </a:lnTo>
                      <a:lnTo>
                        <a:pt x="781" y="95"/>
                      </a:lnTo>
                      <a:lnTo>
                        <a:pt x="777" y="91"/>
                      </a:lnTo>
                      <a:lnTo>
                        <a:pt x="774" y="86"/>
                      </a:lnTo>
                      <a:lnTo>
                        <a:pt x="770" y="82"/>
                      </a:lnTo>
                      <a:lnTo>
                        <a:pt x="766" y="78"/>
                      </a:lnTo>
                      <a:lnTo>
                        <a:pt x="762" y="75"/>
                      </a:lnTo>
                      <a:lnTo>
                        <a:pt x="756" y="72"/>
                      </a:lnTo>
                      <a:lnTo>
                        <a:pt x="752" y="70"/>
                      </a:lnTo>
                      <a:lnTo>
                        <a:pt x="746" y="68"/>
                      </a:lnTo>
                      <a:lnTo>
                        <a:pt x="741" y="68"/>
                      </a:lnTo>
                      <a:lnTo>
                        <a:pt x="728" y="67"/>
                      </a:lnTo>
                      <a:lnTo>
                        <a:pt x="721" y="67"/>
                      </a:lnTo>
                      <a:lnTo>
                        <a:pt x="715" y="68"/>
                      </a:lnTo>
                      <a:lnTo>
                        <a:pt x="727" y="60"/>
                      </a:lnTo>
                      <a:lnTo>
                        <a:pt x="734" y="57"/>
                      </a:lnTo>
                      <a:lnTo>
                        <a:pt x="741" y="55"/>
                      </a:lnTo>
                      <a:lnTo>
                        <a:pt x="756" y="51"/>
                      </a:lnTo>
                      <a:lnTo>
                        <a:pt x="763" y="50"/>
                      </a:lnTo>
                      <a:lnTo>
                        <a:pt x="770" y="50"/>
                      </a:lnTo>
                      <a:lnTo>
                        <a:pt x="777" y="49"/>
                      </a:lnTo>
                      <a:lnTo>
                        <a:pt x="779" y="48"/>
                      </a:lnTo>
                      <a:lnTo>
                        <a:pt x="782" y="48"/>
                      </a:lnTo>
                      <a:lnTo>
                        <a:pt x="794" y="47"/>
                      </a:lnTo>
                      <a:lnTo>
                        <a:pt x="797" y="46"/>
                      </a:lnTo>
                      <a:lnTo>
                        <a:pt x="799" y="45"/>
                      </a:lnTo>
                      <a:lnTo>
                        <a:pt x="802" y="44"/>
                      </a:lnTo>
                      <a:lnTo>
                        <a:pt x="803" y="43"/>
                      </a:lnTo>
                      <a:lnTo>
                        <a:pt x="805" y="43"/>
                      </a:lnTo>
                      <a:lnTo>
                        <a:pt x="805" y="41"/>
                      </a:lnTo>
                      <a:lnTo>
                        <a:pt x="806" y="41"/>
                      </a:lnTo>
                      <a:lnTo>
                        <a:pt x="808" y="40"/>
                      </a:lnTo>
                      <a:lnTo>
                        <a:pt x="809" y="38"/>
                      </a:lnTo>
                      <a:lnTo>
                        <a:pt x="811" y="36"/>
                      </a:lnTo>
                      <a:lnTo>
                        <a:pt x="812" y="34"/>
                      </a:lnTo>
                      <a:lnTo>
                        <a:pt x="812" y="32"/>
                      </a:lnTo>
                      <a:lnTo>
                        <a:pt x="812" y="29"/>
                      </a:lnTo>
                      <a:lnTo>
                        <a:pt x="812" y="28"/>
                      </a:lnTo>
                      <a:lnTo>
                        <a:pt x="812" y="25"/>
                      </a:lnTo>
                      <a:lnTo>
                        <a:pt x="812" y="23"/>
                      </a:lnTo>
                      <a:lnTo>
                        <a:pt x="812" y="22"/>
                      </a:lnTo>
                      <a:lnTo>
                        <a:pt x="811" y="21"/>
                      </a:lnTo>
                      <a:lnTo>
                        <a:pt x="811" y="20"/>
                      </a:lnTo>
                      <a:lnTo>
                        <a:pt x="810" y="16"/>
                      </a:lnTo>
                      <a:lnTo>
                        <a:pt x="808" y="12"/>
                      </a:lnTo>
                      <a:lnTo>
                        <a:pt x="805" y="8"/>
                      </a:lnTo>
                      <a:lnTo>
                        <a:pt x="803" y="6"/>
                      </a:lnTo>
                      <a:lnTo>
                        <a:pt x="799" y="3"/>
                      </a:lnTo>
                      <a:lnTo>
                        <a:pt x="796" y="1"/>
                      </a:lnTo>
                      <a:lnTo>
                        <a:pt x="791" y="0"/>
                      </a:lnTo>
                      <a:lnTo>
                        <a:pt x="787" y="0"/>
                      </a:lnTo>
                      <a:lnTo>
                        <a:pt x="783" y="0"/>
                      </a:lnTo>
                      <a:lnTo>
                        <a:pt x="767" y="3"/>
                      </a:lnTo>
                      <a:lnTo>
                        <a:pt x="759" y="5"/>
                      </a:lnTo>
                      <a:lnTo>
                        <a:pt x="752" y="7"/>
                      </a:lnTo>
                      <a:lnTo>
                        <a:pt x="738" y="13"/>
                      </a:lnTo>
                      <a:lnTo>
                        <a:pt x="725" y="21"/>
                      </a:lnTo>
                      <a:lnTo>
                        <a:pt x="718" y="25"/>
                      </a:lnTo>
                      <a:lnTo>
                        <a:pt x="712" y="30"/>
                      </a:lnTo>
                      <a:lnTo>
                        <a:pt x="706" y="35"/>
                      </a:lnTo>
                      <a:lnTo>
                        <a:pt x="700" y="41"/>
                      </a:lnTo>
                      <a:lnTo>
                        <a:pt x="692" y="50"/>
                      </a:lnTo>
                      <a:lnTo>
                        <a:pt x="688" y="55"/>
                      </a:lnTo>
                      <a:lnTo>
                        <a:pt x="685" y="56"/>
                      </a:lnTo>
                      <a:lnTo>
                        <a:pt x="685" y="57"/>
                      </a:lnTo>
                      <a:lnTo>
                        <a:pt x="684" y="59"/>
                      </a:lnTo>
                      <a:lnTo>
                        <a:pt x="682" y="60"/>
                      </a:lnTo>
                      <a:lnTo>
                        <a:pt x="681" y="61"/>
                      </a:lnTo>
                      <a:lnTo>
                        <a:pt x="676" y="64"/>
                      </a:lnTo>
                      <a:lnTo>
                        <a:pt x="672" y="68"/>
                      </a:lnTo>
                      <a:lnTo>
                        <a:pt x="667" y="70"/>
                      </a:lnTo>
                      <a:lnTo>
                        <a:pt x="664" y="72"/>
                      </a:lnTo>
                      <a:lnTo>
                        <a:pt x="663" y="74"/>
                      </a:lnTo>
                      <a:lnTo>
                        <a:pt x="657" y="75"/>
                      </a:lnTo>
                      <a:lnTo>
                        <a:pt x="652" y="78"/>
                      </a:lnTo>
                      <a:lnTo>
                        <a:pt x="650" y="79"/>
                      </a:lnTo>
                      <a:lnTo>
                        <a:pt x="648" y="79"/>
                      </a:lnTo>
                      <a:lnTo>
                        <a:pt x="647" y="80"/>
                      </a:lnTo>
                      <a:lnTo>
                        <a:pt x="643" y="82"/>
                      </a:lnTo>
                      <a:lnTo>
                        <a:pt x="630" y="85"/>
                      </a:lnTo>
                      <a:lnTo>
                        <a:pt x="625" y="87"/>
                      </a:lnTo>
                      <a:lnTo>
                        <a:pt x="620" y="89"/>
                      </a:lnTo>
                      <a:lnTo>
                        <a:pt x="613" y="93"/>
                      </a:lnTo>
                      <a:lnTo>
                        <a:pt x="607" y="96"/>
                      </a:lnTo>
                      <a:lnTo>
                        <a:pt x="600" y="100"/>
                      </a:lnTo>
                      <a:lnTo>
                        <a:pt x="594" y="104"/>
                      </a:lnTo>
                      <a:lnTo>
                        <a:pt x="582" y="109"/>
                      </a:lnTo>
                      <a:lnTo>
                        <a:pt x="580" y="109"/>
                      </a:lnTo>
                      <a:lnTo>
                        <a:pt x="579" y="110"/>
                      </a:lnTo>
                      <a:lnTo>
                        <a:pt x="576" y="111"/>
                      </a:lnTo>
                      <a:lnTo>
                        <a:pt x="571" y="114"/>
                      </a:lnTo>
                      <a:lnTo>
                        <a:pt x="558" y="119"/>
                      </a:lnTo>
                      <a:lnTo>
                        <a:pt x="547" y="123"/>
                      </a:lnTo>
                      <a:lnTo>
                        <a:pt x="535" y="128"/>
                      </a:lnTo>
                      <a:lnTo>
                        <a:pt x="523" y="132"/>
                      </a:lnTo>
                      <a:lnTo>
                        <a:pt x="499" y="141"/>
                      </a:lnTo>
                      <a:lnTo>
                        <a:pt x="487" y="144"/>
                      </a:lnTo>
                      <a:lnTo>
                        <a:pt x="474" y="148"/>
                      </a:lnTo>
                      <a:lnTo>
                        <a:pt x="450" y="154"/>
                      </a:lnTo>
                      <a:lnTo>
                        <a:pt x="424" y="159"/>
                      </a:lnTo>
                      <a:lnTo>
                        <a:pt x="412" y="162"/>
                      </a:lnTo>
                      <a:lnTo>
                        <a:pt x="400" y="16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82" name="Freeform 60"/>
                <p:cNvSpPr>
                  <a:spLocks noChangeAspect="1"/>
                </p:cNvSpPr>
                <p:nvPr/>
              </p:nvSpPr>
              <p:spPr bwMode="auto">
                <a:xfrm>
                  <a:off x="1861" y="2608"/>
                  <a:ext cx="480" cy="486"/>
                </a:xfrm>
                <a:custGeom>
                  <a:avLst/>
                  <a:gdLst>
                    <a:gd name="T0" fmla="*/ 12 w 480"/>
                    <a:gd name="T1" fmla="*/ 76 h 486"/>
                    <a:gd name="T2" fmla="*/ 2 w 480"/>
                    <a:gd name="T3" fmla="*/ 99 h 486"/>
                    <a:gd name="T4" fmla="*/ 2 w 480"/>
                    <a:gd name="T5" fmla="*/ 156 h 486"/>
                    <a:gd name="T6" fmla="*/ 11 w 480"/>
                    <a:gd name="T7" fmla="*/ 205 h 486"/>
                    <a:gd name="T8" fmla="*/ 32 w 480"/>
                    <a:gd name="T9" fmla="*/ 272 h 486"/>
                    <a:gd name="T10" fmla="*/ 60 w 480"/>
                    <a:gd name="T11" fmla="*/ 338 h 486"/>
                    <a:gd name="T12" fmla="*/ 81 w 480"/>
                    <a:gd name="T13" fmla="*/ 361 h 486"/>
                    <a:gd name="T14" fmla="*/ 106 w 480"/>
                    <a:gd name="T15" fmla="*/ 375 h 486"/>
                    <a:gd name="T16" fmla="*/ 127 w 480"/>
                    <a:gd name="T17" fmla="*/ 398 h 486"/>
                    <a:gd name="T18" fmla="*/ 106 w 480"/>
                    <a:gd name="T19" fmla="*/ 437 h 486"/>
                    <a:gd name="T20" fmla="*/ 105 w 480"/>
                    <a:gd name="T21" fmla="*/ 452 h 486"/>
                    <a:gd name="T22" fmla="*/ 116 w 480"/>
                    <a:gd name="T23" fmla="*/ 465 h 486"/>
                    <a:gd name="T24" fmla="*/ 161 w 480"/>
                    <a:gd name="T25" fmla="*/ 458 h 486"/>
                    <a:gd name="T26" fmla="*/ 173 w 480"/>
                    <a:gd name="T27" fmla="*/ 484 h 486"/>
                    <a:gd name="T28" fmla="*/ 182 w 480"/>
                    <a:gd name="T29" fmla="*/ 486 h 486"/>
                    <a:gd name="T30" fmla="*/ 187 w 480"/>
                    <a:gd name="T31" fmla="*/ 486 h 486"/>
                    <a:gd name="T32" fmla="*/ 194 w 480"/>
                    <a:gd name="T33" fmla="*/ 484 h 486"/>
                    <a:gd name="T34" fmla="*/ 205 w 480"/>
                    <a:gd name="T35" fmla="*/ 474 h 486"/>
                    <a:gd name="T36" fmla="*/ 244 w 480"/>
                    <a:gd name="T37" fmla="*/ 479 h 486"/>
                    <a:gd name="T38" fmla="*/ 248 w 480"/>
                    <a:gd name="T39" fmla="*/ 474 h 486"/>
                    <a:gd name="T40" fmla="*/ 254 w 480"/>
                    <a:gd name="T41" fmla="*/ 463 h 486"/>
                    <a:gd name="T42" fmla="*/ 254 w 480"/>
                    <a:gd name="T43" fmla="*/ 458 h 486"/>
                    <a:gd name="T44" fmla="*/ 252 w 480"/>
                    <a:gd name="T45" fmla="*/ 447 h 486"/>
                    <a:gd name="T46" fmla="*/ 247 w 480"/>
                    <a:gd name="T47" fmla="*/ 430 h 486"/>
                    <a:gd name="T48" fmla="*/ 245 w 480"/>
                    <a:gd name="T49" fmla="*/ 396 h 486"/>
                    <a:gd name="T50" fmla="*/ 235 w 480"/>
                    <a:gd name="T51" fmla="*/ 371 h 486"/>
                    <a:gd name="T52" fmla="*/ 194 w 480"/>
                    <a:gd name="T53" fmla="*/ 344 h 486"/>
                    <a:gd name="T54" fmla="*/ 136 w 480"/>
                    <a:gd name="T55" fmla="*/ 323 h 486"/>
                    <a:gd name="T56" fmla="*/ 117 w 480"/>
                    <a:gd name="T57" fmla="*/ 312 h 486"/>
                    <a:gd name="T58" fmla="*/ 100 w 480"/>
                    <a:gd name="T59" fmla="*/ 290 h 486"/>
                    <a:gd name="T60" fmla="*/ 85 w 480"/>
                    <a:gd name="T61" fmla="*/ 243 h 486"/>
                    <a:gd name="T62" fmla="*/ 75 w 480"/>
                    <a:gd name="T63" fmla="*/ 187 h 486"/>
                    <a:gd name="T64" fmla="*/ 71 w 480"/>
                    <a:gd name="T65" fmla="*/ 138 h 486"/>
                    <a:gd name="T66" fmla="*/ 101 w 480"/>
                    <a:gd name="T67" fmla="*/ 103 h 486"/>
                    <a:gd name="T68" fmla="*/ 176 w 480"/>
                    <a:gd name="T69" fmla="*/ 87 h 486"/>
                    <a:gd name="T70" fmla="*/ 235 w 480"/>
                    <a:gd name="T71" fmla="*/ 88 h 486"/>
                    <a:gd name="T72" fmla="*/ 344 w 480"/>
                    <a:gd name="T73" fmla="*/ 110 h 486"/>
                    <a:gd name="T74" fmla="*/ 427 w 480"/>
                    <a:gd name="T75" fmla="*/ 125 h 486"/>
                    <a:gd name="T76" fmla="*/ 439 w 480"/>
                    <a:gd name="T77" fmla="*/ 123 h 486"/>
                    <a:gd name="T78" fmla="*/ 454 w 480"/>
                    <a:gd name="T79" fmla="*/ 116 h 486"/>
                    <a:gd name="T80" fmla="*/ 467 w 480"/>
                    <a:gd name="T81" fmla="*/ 105 h 486"/>
                    <a:gd name="T82" fmla="*/ 478 w 480"/>
                    <a:gd name="T83" fmla="*/ 79 h 486"/>
                    <a:gd name="T84" fmla="*/ 476 w 480"/>
                    <a:gd name="T85" fmla="*/ 44 h 486"/>
                    <a:gd name="T86" fmla="*/ 475 w 480"/>
                    <a:gd name="T87" fmla="*/ 40 h 486"/>
                    <a:gd name="T88" fmla="*/ 458 w 480"/>
                    <a:gd name="T89" fmla="*/ 21 h 486"/>
                    <a:gd name="T90" fmla="*/ 403 w 480"/>
                    <a:gd name="T91" fmla="*/ 8 h 486"/>
                    <a:gd name="T92" fmla="*/ 329 w 480"/>
                    <a:gd name="T93" fmla="*/ 0 h 486"/>
                    <a:gd name="T94" fmla="*/ 256 w 480"/>
                    <a:gd name="T95" fmla="*/ 4 h 486"/>
                    <a:gd name="T96" fmla="*/ 95 w 480"/>
                    <a:gd name="T97" fmla="*/ 40 h 4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0"/>
                    <a:gd name="T148" fmla="*/ 0 h 486"/>
                    <a:gd name="T149" fmla="*/ 480 w 480"/>
                    <a:gd name="T150" fmla="*/ 486 h 4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0" h="486">
                      <a:moveTo>
                        <a:pt x="28" y="65"/>
                      </a:moveTo>
                      <a:lnTo>
                        <a:pt x="22" y="68"/>
                      </a:lnTo>
                      <a:lnTo>
                        <a:pt x="17" y="72"/>
                      </a:lnTo>
                      <a:lnTo>
                        <a:pt x="12" y="76"/>
                      </a:lnTo>
                      <a:lnTo>
                        <a:pt x="9" y="81"/>
                      </a:lnTo>
                      <a:lnTo>
                        <a:pt x="5" y="86"/>
                      </a:lnTo>
                      <a:lnTo>
                        <a:pt x="4" y="92"/>
                      </a:lnTo>
                      <a:lnTo>
                        <a:pt x="2" y="99"/>
                      </a:lnTo>
                      <a:lnTo>
                        <a:pt x="2" y="106"/>
                      </a:lnTo>
                      <a:lnTo>
                        <a:pt x="0" y="119"/>
                      </a:lnTo>
                      <a:lnTo>
                        <a:pt x="0" y="131"/>
                      </a:lnTo>
                      <a:lnTo>
                        <a:pt x="2" y="156"/>
                      </a:lnTo>
                      <a:lnTo>
                        <a:pt x="3" y="169"/>
                      </a:lnTo>
                      <a:lnTo>
                        <a:pt x="4" y="181"/>
                      </a:lnTo>
                      <a:lnTo>
                        <a:pt x="7" y="193"/>
                      </a:lnTo>
                      <a:lnTo>
                        <a:pt x="11" y="205"/>
                      </a:lnTo>
                      <a:lnTo>
                        <a:pt x="15" y="222"/>
                      </a:lnTo>
                      <a:lnTo>
                        <a:pt x="20" y="239"/>
                      </a:lnTo>
                      <a:lnTo>
                        <a:pt x="26" y="256"/>
                      </a:lnTo>
                      <a:lnTo>
                        <a:pt x="32" y="272"/>
                      </a:lnTo>
                      <a:lnTo>
                        <a:pt x="42" y="297"/>
                      </a:lnTo>
                      <a:lnTo>
                        <a:pt x="53" y="323"/>
                      </a:lnTo>
                      <a:lnTo>
                        <a:pt x="56" y="331"/>
                      </a:lnTo>
                      <a:lnTo>
                        <a:pt x="60" y="338"/>
                      </a:lnTo>
                      <a:lnTo>
                        <a:pt x="64" y="345"/>
                      </a:lnTo>
                      <a:lnTo>
                        <a:pt x="69" y="351"/>
                      </a:lnTo>
                      <a:lnTo>
                        <a:pt x="75" y="356"/>
                      </a:lnTo>
                      <a:lnTo>
                        <a:pt x="81" y="361"/>
                      </a:lnTo>
                      <a:lnTo>
                        <a:pt x="88" y="366"/>
                      </a:lnTo>
                      <a:lnTo>
                        <a:pt x="97" y="370"/>
                      </a:lnTo>
                      <a:lnTo>
                        <a:pt x="102" y="373"/>
                      </a:lnTo>
                      <a:lnTo>
                        <a:pt x="106" y="375"/>
                      </a:lnTo>
                      <a:lnTo>
                        <a:pt x="114" y="381"/>
                      </a:lnTo>
                      <a:lnTo>
                        <a:pt x="121" y="389"/>
                      </a:lnTo>
                      <a:lnTo>
                        <a:pt x="124" y="394"/>
                      </a:lnTo>
                      <a:lnTo>
                        <a:pt x="127" y="398"/>
                      </a:lnTo>
                      <a:lnTo>
                        <a:pt x="119" y="407"/>
                      </a:lnTo>
                      <a:lnTo>
                        <a:pt x="114" y="416"/>
                      </a:lnTo>
                      <a:lnTo>
                        <a:pt x="109" y="426"/>
                      </a:lnTo>
                      <a:lnTo>
                        <a:pt x="106" y="437"/>
                      </a:lnTo>
                      <a:lnTo>
                        <a:pt x="104" y="440"/>
                      </a:lnTo>
                      <a:lnTo>
                        <a:pt x="104" y="445"/>
                      </a:lnTo>
                      <a:lnTo>
                        <a:pt x="104" y="449"/>
                      </a:lnTo>
                      <a:lnTo>
                        <a:pt x="105" y="452"/>
                      </a:lnTo>
                      <a:lnTo>
                        <a:pt x="107" y="456"/>
                      </a:lnTo>
                      <a:lnTo>
                        <a:pt x="109" y="459"/>
                      </a:lnTo>
                      <a:lnTo>
                        <a:pt x="112" y="462"/>
                      </a:lnTo>
                      <a:lnTo>
                        <a:pt x="116" y="465"/>
                      </a:lnTo>
                      <a:lnTo>
                        <a:pt x="123" y="468"/>
                      </a:lnTo>
                      <a:lnTo>
                        <a:pt x="131" y="471"/>
                      </a:lnTo>
                      <a:lnTo>
                        <a:pt x="140" y="472"/>
                      </a:lnTo>
                      <a:lnTo>
                        <a:pt x="161" y="458"/>
                      </a:lnTo>
                      <a:lnTo>
                        <a:pt x="162" y="474"/>
                      </a:lnTo>
                      <a:lnTo>
                        <a:pt x="165" y="478"/>
                      </a:lnTo>
                      <a:lnTo>
                        <a:pt x="169" y="481"/>
                      </a:lnTo>
                      <a:lnTo>
                        <a:pt x="173" y="484"/>
                      </a:lnTo>
                      <a:lnTo>
                        <a:pt x="177" y="486"/>
                      </a:lnTo>
                      <a:lnTo>
                        <a:pt x="180" y="486"/>
                      </a:lnTo>
                      <a:lnTo>
                        <a:pt x="181" y="486"/>
                      </a:lnTo>
                      <a:lnTo>
                        <a:pt x="182" y="486"/>
                      </a:lnTo>
                      <a:lnTo>
                        <a:pt x="183" y="486"/>
                      </a:lnTo>
                      <a:lnTo>
                        <a:pt x="186" y="486"/>
                      </a:lnTo>
                      <a:lnTo>
                        <a:pt x="187" y="486"/>
                      </a:lnTo>
                      <a:lnTo>
                        <a:pt x="189" y="486"/>
                      </a:lnTo>
                      <a:lnTo>
                        <a:pt x="190" y="485"/>
                      </a:lnTo>
                      <a:lnTo>
                        <a:pt x="191" y="485"/>
                      </a:lnTo>
                      <a:lnTo>
                        <a:pt x="194" y="484"/>
                      </a:lnTo>
                      <a:lnTo>
                        <a:pt x="196" y="482"/>
                      </a:lnTo>
                      <a:lnTo>
                        <a:pt x="200" y="480"/>
                      </a:lnTo>
                      <a:lnTo>
                        <a:pt x="202" y="478"/>
                      </a:lnTo>
                      <a:lnTo>
                        <a:pt x="205" y="474"/>
                      </a:lnTo>
                      <a:lnTo>
                        <a:pt x="210" y="474"/>
                      </a:lnTo>
                      <a:lnTo>
                        <a:pt x="222" y="482"/>
                      </a:lnTo>
                      <a:lnTo>
                        <a:pt x="242" y="481"/>
                      </a:lnTo>
                      <a:lnTo>
                        <a:pt x="244" y="479"/>
                      </a:lnTo>
                      <a:lnTo>
                        <a:pt x="246" y="477"/>
                      </a:lnTo>
                      <a:lnTo>
                        <a:pt x="247" y="475"/>
                      </a:lnTo>
                      <a:lnTo>
                        <a:pt x="247" y="474"/>
                      </a:lnTo>
                      <a:lnTo>
                        <a:pt x="248" y="474"/>
                      </a:lnTo>
                      <a:lnTo>
                        <a:pt x="250" y="472"/>
                      </a:lnTo>
                      <a:lnTo>
                        <a:pt x="252" y="467"/>
                      </a:lnTo>
                      <a:lnTo>
                        <a:pt x="253" y="465"/>
                      </a:lnTo>
                      <a:lnTo>
                        <a:pt x="254" y="463"/>
                      </a:lnTo>
                      <a:lnTo>
                        <a:pt x="254" y="460"/>
                      </a:lnTo>
                      <a:lnTo>
                        <a:pt x="254" y="458"/>
                      </a:lnTo>
                      <a:lnTo>
                        <a:pt x="254" y="455"/>
                      </a:lnTo>
                      <a:lnTo>
                        <a:pt x="254" y="452"/>
                      </a:lnTo>
                      <a:lnTo>
                        <a:pt x="252" y="447"/>
                      </a:lnTo>
                      <a:lnTo>
                        <a:pt x="251" y="441"/>
                      </a:lnTo>
                      <a:lnTo>
                        <a:pt x="248" y="435"/>
                      </a:lnTo>
                      <a:lnTo>
                        <a:pt x="247" y="432"/>
                      </a:lnTo>
                      <a:lnTo>
                        <a:pt x="247" y="430"/>
                      </a:lnTo>
                      <a:lnTo>
                        <a:pt x="246" y="423"/>
                      </a:lnTo>
                      <a:lnTo>
                        <a:pt x="247" y="416"/>
                      </a:lnTo>
                      <a:lnTo>
                        <a:pt x="247" y="406"/>
                      </a:lnTo>
                      <a:lnTo>
                        <a:pt x="245" y="396"/>
                      </a:lnTo>
                      <a:lnTo>
                        <a:pt x="244" y="391"/>
                      </a:lnTo>
                      <a:lnTo>
                        <a:pt x="244" y="387"/>
                      </a:lnTo>
                      <a:lnTo>
                        <a:pt x="240" y="379"/>
                      </a:lnTo>
                      <a:lnTo>
                        <a:pt x="235" y="371"/>
                      </a:lnTo>
                      <a:lnTo>
                        <a:pt x="229" y="364"/>
                      </a:lnTo>
                      <a:lnTo>
                        <a:pt x="222" y="359"/>
                      </a:lnTo>
                      <a:lnTo>
                        <a:pt x="214" y="353"/>
                      </a:lnTo>
                      <a:lnTo>
                        <a:pt x="194" y="344"/>
                      </a:lnTo>
                      <a:lnTo>
                        <a:pt x="176" y="335"/>
                      </a:lnTo>
                      <a:lnTo>
                        <a:pt x="156" y="328"/>
                      </a:lnTo>
                      <a:lnTo>
                        <a:pt x="146" y="325"/>
                      </a:lnTo>
                      <a:lnTo>
                        <a:pt x="136" y="323"/>
                      </a:lnTo>
                      <a:lnTo>
                        <a:pt x="132" y="322"/>
                      </a:lnTo>
                      <a:lnTo>
                        <a:pt x="129" y="321"/>
                      </a:lnTo>
                      <a:lnTo>
                        <a:pt x="124" y="317"/>
                      </a:lnTo>
                      <a:lnTo>
                        <a:pt x="117" y="312"/>
                      </a:lnTo>
                      <a:lnTo>
                        <a:pt x="112" y="308"/>
                      </a:lnTo>
                      <a:lnTo>
                        <a:pt x="108" y="302"/>
                      </a:lnTo>
                      <a:lnTo>
                        <a:pt x="103" y="296"/>
                      </a:lnTo>
                      <a:lnTo>
                        <a:pt x="100" y="290"/>
                      </a:lnTo>
                      <a:lnTo>
                        <a:pt x="96" y="283"/>
                      </a:lnTo>
                      <a:lnTo>
                        <a:pt x="94" y="276"/>
                      </a:lnTo>
                      <a:lnTo>
                        <a:pt x="92" y="270"/>
                      </a:lnTo>
                      <a:lnTo>
                        <a:pt x="85" y="243"/>
                      </a:lnTo>
                      <a:lnTo>
                        <a:pt x="81" y="229"/>
                      </a:lnTo>
                      <a:lnTo>
                        <a:pt x="80" y="215"/>
                      </a:lnTo>
                      <a:lnTo>
                        <a:pt x="77" y="201"/>
                      </a:lnTo>
                      <a:lnTo>
                        <a:pt x="75" y="187"/>
                      </a:lnTo>
                      <a:lnTo>
                        <a:pt x="74" y="173"/>
                      </a:lnTo>
                      <a:lnTo>
                        <a:pt x="74" y="159"/>
                      </a:lnTo>
                      <a:lnTo>
                        <a:pt x="73" y="148"/>
                      </a:lnTo>
                      <a:lnTo>
                        <a:pt x="71" y="138"/>
                      </a:lnTo>
                      <a:lnTo>
                        <a:pt x="67" y="119"/>
                      </a:lnTo>
                      <a:lnTo>
                        <a:pt x="78" y="113"/>
                      </a:lnTo>
                      <a:lnTo>
                        <a:pt x="89" y="108"/>
                      </a:lnTo>
                      <a:lnTo>
                        <a:pt x="101" y="103"/>
                      </a:lnTo>
                      <a:lnTo>
                        <a:pt x="112" y="99"/>
                      </a:lnTo>
                      <a:lnTo>
                        <a:pt x="137" y="92"/>
                      </a:lnTo>
                      <a:lnTo>
                        <a:pt x="162" y="89"/>
                      </a:lnTo>
                      <a:lnTo>
                        <a:pt x="176" y="87"/>
                      </a:lnTo>
                      <a:lnTo>
                        <a:pt x="191" y="86"/>
                      </a:lnTo>
                      <a:lnTo>
                        <a:pt x="206" y="85"/>
                      </a:lnTo>
                      <a:lnTo>
                        <a:pt x="221" y="86"/>
                      </a:lnTo>
                      <a:lnTo>
                        <a:pt x="235" y="88"/>
                      </a:lnTo>
                      <a:lnTo>
                        <a:pt x="250" y="90"/>
                      </a:lnTo>
                      <a:lnTo>
                        <a:pt x="265" y="92"/>
                      </a:lnTo>
                      <a:lnTo>
                        <a:pt x="279" y="96"/>
                      </a:lnTo>
                      <a:lnTo>
                        <a:pt x="344" y="110"/>
                      </a:lnTo>
                      <a:lnTo>
                        <a:pt x="377" y="117"/>
                      </a:lnTo>
                      <a:lnTo>
                        <a:pt x="410" y="123"/>
                      </a:lnTo>
                      <a:lnTo>
                        <a:pt x="418" y="124"/>
                      </a:lnTo>
                      <a:lnTo>
                        <a:pt x="427" y="125"/>
                      </a:lnTo>
                      <a:lnTo>
                        <a:pt x="433" y="124"/>
                      </a:lnTo>
                      <a:lnTo>
                        <a:pt x="435" y="123"/>
                      </a:lnTo>
                      <a:lnTo>
                        <a:pt x="437" y="123"/>
                      </a:lnTo>
                      <a:lnTo>
                        <a:pt x="439" y="123"/>
                      </a:lnTo>
                      <a:lnTo>
                        <a:pt x="444" y="121"/>
                      </a:lnTo>
                      <a:lnTo>
                        <a:pt x="449" y="119"/>
                      </a:lnTo>
                      <a:lnTo>
                        <a:pt x="452" y="117"/>
                      </a:lnTo>
                      <a:lnTo>
                        <a:pt x="454" y="116"/>
                      </a:lnTo>
                      <a:lnTo>
                        <a:pt x="456" y="114"/>
                      </a:lnTo>
                      <a:lnTo>
                        <a:pt x="459" y="113"/>
                      </a:lnTo>
                      <a:lnTo>
                        <a:pt x="462" y="109"/>
                      </a:lnTo>
                      <a:lnTo>
                        <a:pt x="467" y="105"/>
                      </a:lnTo>
                      <a:lnTo>
                        <a:pt x="472" y="96"/>
                      </a:lnTo>
                      <a:lnTo>
                        <a:pt x="476" y="88"/>
                      </a:lnTo>
                      <a:lnTo>
                        <a:pt x="477" y="83"/>
                      </a:lnTo>
                      <a:lnTo>
                        <a:pt x="478" y="79"/>
                      </a:lnTo>
                      <a:lnTo>
                        <a:pt x="480" y="70"/>
                      </a:lnTo>
                      <a:lnTo>
                        <a:pt x="480" y="62"/>
                      </a:lnTo>
                      <a:lnTo>
                        <a:pt x="478" y="53"/>
                      </a:lnTo>
                      <a:lnTo>
                        <a:pt x="476" y="44"/>
                      </a:lnTo>
                      <a:lnTo>
                        <a:pt x="476" y="42"/>
                      </a:lnTo>
                      <a:lnTo>
                        <a:pt x="475" y="42"/>
                      </a:lnTo>
                      <a:lnTo>
                        <a:pt x="475" y="40"/>
                      </a:lnTo>
                      <a:lnTo>
                        <a:pt x="473" y="35"/>
                      </a:lnTo>
                      <a:lnTo>
                        <a:pt x="469" y="29"/>
                      </a:lnTo>
                      <a:lnTo>
                        <a:pt x="464" y="25"/>
                      </a:lnTo>
                      <a:lnTo>
                        <a:pt x="458" y="21"/>
                      </a:lnTo>
                      <a:lnTo>
                        <a:pt x="455" y="20"/>
                      </a:lnTo>
                      <a:lnTo>
                        <a:pt x="452" y="19"/>
                      </a:lnTo>
                      <a:lnTo>
                        <a:pt x="427" y="13"/>
                      </a:lnTo>
                      <a:lnTo>
                        <a:pt x="403" y="8"/>
                      </a:lnTo>
                      <a:lnTo>
                        <a:pt x="378" y="4"/>
                      </a:lnTo>
                      <a:lnTo>
                        <a:pt x="354" y="2"/>
                      </a:lnTo>
                      <a:lnTo>
                        <a:pt x="342" y="1"/>
                      </a:lnTo>
                      <a:lnTo>
                        <a:pt x="329" y="0"/>
                      </a:lnTo>
                      <a:lnTo>
                        <a:pt x="305" y="0"/>
                      </a:lnTo>
                      <a:lnTo>
                        <a:pt x="292" y="0"/>
                      </a:lnTo>
                      <a:lnTo>
                        <a:pt x="280" y="1"/>
                      </a:lnTo>
                      <a:lnTo>
                        <a:pt x="256" y="4"/>
                      </a:lnTo>
                      <a:lnTo>
                        <a:pt x="214" y="9"/>
                      </a:lnTo>
                      <a:lnTo>
                        <a:pt x="174" y="17"/>
                      </a:lnTo>
                      <a:lnTo>
                        <a:pt x="134" y="28"/>
                      </a:lnTo>
                      <a:lnTo>
                        <a:pt x="95" y="40"/>
                      </a:lnTo>
                      <a:lnTo>
                        <a:pt x="61" y="52"/>
                      </a:lnTo>
                      <a:lnTo>
                        <a:pt x="28" y="6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83" name="Freeform 61"/>
                <p:cNvSpPr>
                  <a:spLocks noChangeAspect="1"/>
                </p:cNvSpPr>
                <p:nvPr/>
              </p:nvSpPr>
              <p:spPr bwMode="auto">
                <a:xfrm>
                  <a:off x="2282" y="3046"/>
                  <a:ext cx="804" cy="669"/>
                </a:xfrm>
                <a:custGeom>
                  <a:avLst/>
                  <a:gdLst>
                    <a:gd name="T0" fmla="*/ 4 w 804"/>
                    <a:gd name="T1" fmla="*/ 81 h 669"/>
                    <a:gd name="T2" fmla="*/ 14 w 804"/>
                    <a:gd name="T3" fmla="*/ 102 h 669"/>
                    <a:gd name="T4" fmla="*/ 33 w 804"/>
                    <a:gd name="T5" fmla="*/ 117 h 669"/>
                    <a:gd name="T6" fmla="*/ 77 w 804"/>
                    <a:gd name="T7" fmla="*/ 137 h 669"/>
                    <a:gd name="T8" fmla="*/ 292 w 804"/>
                    <a:gd name="T9" fmla="*/ 202 h 669"/>
                    <a:gd name="T10" fmla="*/ 338 w 804"/>
                    <a:gd name="T11" fmla="*/ 225 h 669"/>
                    <a:gd name="T12" fmla="*/ 351 w 804"/>
                    <a:gd name="T13" fmla="*/ 247 h 669"/>
                    <a:gd name="T14" fmla="*/ 354 w 804"/>
                    <a:gd name="T15" fmla="*/ 275 h 669"/>
                    <a:gd name="T16" fmla="*/ 346 w 804"/>
                    <a:gd name="T17" fmla="*/ 315 h 669"/>
                    <a:gd name="T18" fmla="*/ 346 w 804"/>
                    <a:gd name="T19" fmla="*/ 356 h 669"/>
                    <a:gd name="T20" fmla="*/ 358 w 804"/>
                    <a:gd name="T21" fmla="*/ 376 h 669"/>
                    <a:gd name="T22" fmla="*/ 384 w 804"/>
                    <a:gd name="T23" fmla="*/ 427 h 669"/>
                    <a:gd name="T24" fmla="*/ 429 w 804"/>
                    <a:gd name="T25" fmla="*/ 494 h 669"/>
                    <a:gd name="T26" fmla="*/ 455 w 804"/>
                    <a:gd name="T27" fmla="*/ 535 h 669"/>
                    <a:gd name="T28" fmla="*/ 482 w 804"/>
                    <a:gd name="T29" fmla="*/ 580 h 669"/>
                    <a:gd name="T30" fmla="*/ 498 w 804"/>
                    <a:gd name="T31" fmla="*/ 624 h 669"/>
                    <a:gd name="T32" fmla="*/ 510 w 804"/>
                    <a:gd name="T33" fmla="*/ 645 h 669"/>
                    <a:gd name="T34" fmla="*/ 525 w 804"/>
                    <a:gd name="T35" fmla="*/ 659 h 669"/>
                    <a:gd name="T36" fmla="*/ 547 w 804"/>
                    <a:gd name="T37" fmla="*/ 667 h 669"/>
                    <a:gd name="T38" fmla="*/ 573 w 804"/>
                    <a:gd name="T39" fmla="*/ 667 h 669"/>
                    <a:gd name="T40" fmla="*/ 577 w 804"/>
                    <a:gd name="T41" fmla="*/ 664 h 669"/>
                    <a:gd name="T42" fmla="*/ 581 w 804"/>
                    <a:gd name="T43" fmla="*/ 661 h 669"/>
                    <a:gd name="T44" fmla="*/ 600 w 804"/>
                    <a:gd name="T45" fmla="*/ 626 h 669"/>
                    <a:gd name="T46" fmla="*/ 605 w 804"/>
                    <a:gd name="T47" fmla="*/ 615 h 669"/>
                    <a:gd name="T48" fmla="*/ 621 w 804"/>
                    <a:gd name="T49" fmla="*/ 588 h 669"/>
                    <a:gd name="T50" fmla="*/ 673 w 804"/>
                    <a:gd name="T51" fmla="*/ 551 h 669"/>
                    <a:gd name="T52" fmla="*/ 732 w 804"/>
                    <a:gd name="T53" fmla="*/ 531 h 669"/>
                    <a:gd name="T54" fmla="*/ 779 w 804"/>
                    <a:gd name="T55" fmla="*/ 529 h 669"/>
                    <a:gd name="T56" fmla="*/ 784 w 804"/>
                    <a:gd name="T57" fmla="*/ 528 h 669"/>
                    <a:gd name="T58" fmla="*/ 796 w 804"/>
                    <a:gd name="T59" fmla="*/ 520 h 669"/>
                    <a:gd name="T60" fmla="*/ 803 w 804"/>
                    <a:gd name="T61" fmla="*/ 509 h 669"/>
                    <a:gd name="T62" fmla="*/ 804 w 804"/>
                    <a:gd name="T63" fmla="*/ 503 h 669"/>
                    <a:gd name="T64" fmla="*/ 803 w 804"/>
                    <a:gd name="T65" fmla="*/ 490 h 669"/>
                    <a:gd name="T66" fmla="*/ 798 w 804"/>
                    <a:gd name="T67" fmla="*/ 479 h 669"/>
                    <a:gd name="T68" fmla="*/ 789 w 804"/>
                    <a:gd name="T69" fmla="*/ 459 h 669"/>
                    <a:gd name="T70" fmla="*/ 765 w 804"/>
                    <a:gd name="T71" fmla="*/ 437 h 669"/>
                    <a:gd name="T72" fmla="*/ 741 w 804"/>
                    <a:gd name="T73" fmla="*/ 430 h 669"/>
                    <a:gd name="T74" fmla="*/ 703 w 804"/>
                    <a:gd name="T75" fmla="*/ 437 h 669"/>
                    <a:gd name="T76" fmla="*/ 670 w 804"/>
                    <a:gd name="T77" fmla="*/ 456 h 669"/>
                    <a:gd name="T78" fmla="*/ 597 w 804"/>
                    <a:gd name="T79" fmla="*/ 513 h 669"/>
                    <a:gd name="T80" fmla="*/ 571 w 804"/>
                    <a:gd name="T81" fmla="*/ 546 h 669"/>
                    <a:gd name="T82" fmla="*/ 557 w 804"/>
                    <a:gd name="T83" fmla="*/ 565 h 669"/>
                    <a:gd name="T84" fmla="*/ 529 w 804"/>
                    <a:gd name="T85" fmla="*/ 530 h 669"/>
                    <a:gd name="T86" fmla="*/ 501 w 804"/>
                    <a:gd name="T87" fmla="*/ 478 h 669"/>
                    <a:gd name="T88" fmla="*/ 471 w 804"/>
                    <a:gd name="T89" fmla="*/ 406 h 669"/>
                    <a:gd name="T90" fmla="*/ 447 w 804"/>
                    <a:gd name="T91" fmla="*/ 335 h 669"/>
                    <a:gd name="T92" fmla="*/ 438 w 804"/>
                    <a:gd name="T93" fmla="*/ 281 h 669"/>
                    <a:gd name="T94" fmla="*/ 437 w 804"/>
                    <a:gd name="T95" fmla="*/ 225 h 669"/>
                    <a:gd name="T96" fmla="*/ 439 w 804"/>
                    <a:gd name="T97" fmla="*/ 197 h 669"/>
                    <a:gd name="T98" fmla="*/ 426 w 804"/>
                    <a:gd name="T99" fmla="*/ 174 h 669"/>
                    <a:gd name="T100" fmla="*/ 388 w 804"/>
                    <a:gd name="T101" fmla="*/ 139 h 669"/>
                    <a:gd name="T102" fmla="*/ 343 w 804"/>
                    <a:gd name="T103" fmla="*/ 118 h 669"/>
                    <a:gd name="T104" fmla="*/ 328 w 804"/>
                    <a:gd name="T105" fmla="*/ 108 h 669"/>
                    <a:gd name="T106" fmla="*/ 189 w 804"/>
                    <a:gd name="T107" fmla="*/ 41 h 669"/>
                    <a:gd name="T108" fmla="*/ 135 w 804"/>
                    <a:gd name="T109" fmla="*/ 17 h 669"/>
                    <a:gd name="T110" fmla="*/ 60 w 804"/>
                    <a:gd name="T111" fmla="*/ 1 h 669"/>
                    <a:gd name="T112" fmla="*/ 26 w 804"/>
                    <a:gd name="T113" fmla="*/ 6 h 669"/>
                    <a:gd name="T114" fmla="*/ 7 w 804"/>
                    <a:gd name="T115" fmla="*/ 25 h 669"/>
                    <a:gd name="T116" fmla="*/ 0 w 804"/>
                    <a:gd name="T117" fmla="*/ 49 h 6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4"/>
                    <a:gd name="T178" fmla="*/ 0 h 669"/>
                    <a:gd name="T179" fmla="*/ 804 w 804"/>
                    <a:gd name="T180" fmla="*/ 669 h 66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4" h="669">
                      <a:moveTo>
                        <a:pt x="0" y="60"/>
                      </a:moveTo>
                      <a:lnTo>
                        <a:pt x="0" y="65"/>
                      </a:lnTo>
                      <a:lnTo>
                        <a:pt x="1" y="70"/>
                      </a:lnTo>
                      <a:lnTo>
                        <a:pt x="4" y="81"/>
                      </a:lnTo>
                      <a:lnTo>
                        <a:pt x="7" y="89"/>
                      </a:lnTo>
                      <a:lnTo>
                        <a:pt x="9" y="93"/>
                      </a:lnTo>
                      <a:lnTo>
                        <a:pt x="12" y="98"/>
                      </a:lnTo>
                      <a:lnTo>
                        <a:pt x="14" y="102"/>
                      </a:lnTo>
                      <a:lnTo>
                        <a:pt x="17" y="105"/>
                      </a:lnTo>
                      <a:lnTo>
                        <a:pt x="21" y="108"/>
                      </a:lnTo>
                      <a:lnTo>
                        <a:pt x="24" y="111"/>
                      </a:lnTo>
                      <a:lnTo>
                        <a:pt x="33" y="117"/>
                      </a:lnTo>
                      <a:lnTo>
                        <a:pt x="42" y="124"/>
                      </a:lnTo>
                      <a:lnTo>
                        <a:pt x="44" y="125"/>
                      </a:lnTo>
                      <a:lnTo>
                        <a:pt x="47" y="127"/>
                      </a:lnTo>
                      <a:lnTo>
                        <a:pt x="77" y="137"/>
                      </a:lnTo>
                      <a:lnTo>
                        <a:pt x="108" y="147"/>
                      </a:lnTo>
                      <a:lnTo>
                        <a:pt x="196" y="174"/>
                      </a:lnTo>
                      <a:lnTo>
                        <a:pt x="285" y="201"/>
                      </a:lnTo>
                      <a:lnTo>
                        <a:pt x="292" y="202"/>
                      </a:lnTo>
                      <a:lnTo>
                        <a:pt x="299" y="204"/>
                      </a:lnTo>
                      <a:lnTo>
                        <a:pt x="312" y="210"/>
                      </a:lnTo>
                      <a:lnTo>
                        <a:pt x="325" y="217"/>
                      </a:lnTo>
                      <a:lnTo>
                        <a:pt x="338" y="225"/>
                      </a:lnTo>
                      <a:lnTo>
                        <a:pt x="340" y="229"/>
                      </a:lnTo>
                      <a:lnTo>
                        <a:pt x="344" y="235"/>
                      </a:lnTo>
                      <a:lnTo>
                        <a:pt x="349" y="242"/>
                      </a:lnTo>
                      <a:lnTo>
                        <a:pt x="351" y="247"/>
                      </a:lnTo>
                      <a:lnTo>
                        <a:pt x="353" y="254"/>
                      </a:lnTo>
                      <a:lnTo>
                        <a:pt x="354" y="261"/>
                      </a:lnTo>
                      <a:lnTo>
                        <a:pt x="355" y="268"/>
                      </a:lnTo>
                      <a:lnTo>
                        <a:pt x="354" y="275"/>
                      </a:lnTo>
                      <a:lnTo>
                        <a:pt x="353" y="282"/>
                      </a:lnTo>
                      <a:lnTo>
                        <a:pt x="350" y="284"/>
                      </a:lnTo>
                      <a:lnTo>
                        <a:pt x="350" y="288"/>
                      </a:lnTo>
                      <a:lnTo>
                        <a:pt x="346" y="315"/>
                      </a:lnTo>
                      <a:lnTo>
                        <a:pt x="345" y="343"/>
                      </a:lnTo>
                      <a:lnTo>
                        <a:pt x="345" y="347"/>
                      </a:lnTo>
                      <a:lnTo>
                        <a:pt x="345" y="352"/>
                      </a:lnTo>
                      <a:lnTo>
                        <a:pt x="346" y="356"/>
                      </a:lnTo>
                      <a:lnTo>
                        <a:pt x="348" y="360"/>
                      </a:lnTo>
                      <a:lnTo>
                        <a:pt x="350" y="365"/>
                      </a:lnTo>
                      <a:lnTo>
                        <a:pt x="352" y="368"/>
                      </a:lnTo>
                      <a:lnTo>
                        <a:pt x="358" y="376"/>
                      </a:lnTo>
                      <a:lnTo>
                        <a:pt x="365" y="394"/>
                      </a:lnTo>
                      <a:lnTo>
                        <a:pt x="374" y="411"/>
                      </a:lnTo>
                      <a:lnTo>
                        <a:pt x="378" y="419"/>
                      </a:lnTo>
                      <a:lnTo>
                        <a:pt x="384" y="427"/>
                      </a:lnTo>
                      <a:lnTo>
                        <a:pt x="395" y="444"/>
                      </a:lnTo>
                      <a:lnTo>
                        <a:pt x="407" y="460"/>
                      </a:lnTo>
                      <a:lnTo>
                        <a:pt x="419" y="477"/>
                      </a:lnTo>
                      <a:lnTo>
                        <a:pt x="429" y="494"/>
                      </a:lnTo>
                      <a:lnTo>
                        <a:pt x="440" y="512"/>
                      </a:lnTo>
                      <a:lnTo>
                        <a:pt x="443" y="518"/>
                      </a:lnTo>
                      <a:lnTo>
                        <a:pt x="447" y="524"/>
                      </a:lnTo>
                      <a:lnTo>
                        <a:pt x="455" y="535"/>
                      </a:lnTo>
                      <a:lnTo>
                        <a:pt x="463" y="545"/>
                      </a:lnTo>
                      <a:lnTo>
                        <a:pt x="470" y="557"/>
                      </a:lnTo>
                      <a:lnTo>
                        <a:pt x="476" y="568"/>
                      </a:lnTo>
                      <a:lnTo>
                        <a:pt x="482" y="580"/>
                      </a:lnTo>
                      <a:lnTo>
                        <a:pt x="488" y="593"/>
                      </a:lnTo>
                      <a:lnTo>
                        <a:pt x="492" y="605"/>
                      </a:lnTo>
                      <a:lnTo>
                        <a:pt x="496" y="618"/>
                      </a:lnTo>
                      <a:lnTo>
                        <a:pt x="498" y="624"/>
                      </a:lnTo>
                      <a:lnTo>
                        <a:pt x="501" y="629"/>
                      </a:lnTo>
                      <a:lnTo>
                        <a:pt x="503" y="636"/>
                      </a:lnTo>
                      <a:lnTo>
                        <a:pt x="506" y="641"/>
                      </a:lnTo>
                      <a:lnTo>
                        <a:pt x="510" y="645"/>
                      </a:lnTo>
                      <a:lnTo>
                        <a:pt x="513" y="650"/>
                      </a:lnTo>
                      <a:lnTo>
                        <a:pt x="517" y="653"/>
                      </a:lnTo>
                      <a:lnTo>
                        <a:pt x="521" y="657"/>
                      </a:lnTo>
                      <a:lnTo>
                        <a:pt x="525" y="659"/>
                      </a:lnTo>
                      <a:lnTo>
                        <a:pt x="531" y="662"/>
                      </a:lnTo>
                      <a:lnTo>
                        <a:pt x="536" y="664"/>
                      </a:lnTo>
                      <a:lnTo>
                        <a:pt x="541" y="666"/>
                      </a:lnTo>
                      <a:lnTo>
                        <a:pt x="547" y="667"/>
                      </a:lnTo>
                      <a:lnTo>
                        <a:pt x="553" y="668"/>
                      </a:lnTo>
                      <a:lnTo>
                        <a:pt x="567" y="669"/>
                      </a:lnTo>
                      <a:lnTo>
                        <a:pt x="571" y="668"/>
                      </a:lnTo>
                      <a:lnTo>
                        <a:pt x="573" y="667"/>
                      </a:lnTo>
                      <a:lnTo>
                        <a:pt x="575" y="666"/>
                      </a:lnTo>
                      <a:lnTo>
                        <a:pt x="576" y="665"/>
                      </a:lnTo>
                      <a:lnTo>
                        <a:pt x="577" y="665"/>
                      </a:lnTo>
                      <a:lnTo>
                        <a:pt x="577" y="664"/>
                      </a:lnTo>
                      <a:lnTo>
                        <a:pt x="578" y="664"/>
                      </a:lnTo>
                      <a:lnTo>
                        <a:pt x="580" y="662"/>
                      </a:lnTo>
                      <a:lnTo>
                        <a:pt x="581" y="661"/>
                      </a:lnTo>
                      <a:lnTo>
                        <a:pt x="588" y="650"/>
                      </a:lnTo>
                      <a:lnTo>
                        <a:pt x="594" y="638"/>
                      </a:lnTo>
                      <a:lnTo>
                        <a:pt x="600" y="627"/>
                      </a:lnTo>
                      <a:lnTo>
                        <a:pt x="600" y="626"/>
                      </a:lnTo>
                      <a:lnTo>
                        <a:pt x="600" y="625"/>
                      </a:lnTo>
                      <a:lnTo>
                        <a:pt x="601" y="623"/>
                      </a:lnTo>
                      <a:lnTo>
                        <a:pt x="601" y="621"/>
                      </a:lnTo>
                      <a:lnTo>
                        <a:pt x="605" y="615"/>
                      </a:lnTo>
                      <a:lnTo>
                        <a:pt x="607" y="610"/>
                      </a:lnTo>
                      <a:lnTo>
                        <a:pt x="608" y="605"/>
                      </a:lnTo>
                      <a:lnTo>
                        <a:pt x="615" y="597"/>
                      </a:lnTo>
                      <a:lnTo>
                        <a:pt x="621" y="588"/>
                      </a:lnTo>
                      <a:lnTo>
                        <a:pt x="629" y="581"/>
                      </a:lnTo>
                      <a:lnTo>
                        <a:pt x="643" y="569"/>
                      </a:lnTo>
                      <a:lnTo>
                        <a:pt x="659" y="558"/>
                      </a:lnTo>
                      <a:lnTo>
                        <a:pt x="673" y="551"/>
                      </a:lnTo>
                      <a:lnTo>
                        <a:pt x="687" y="544"/>
                      </a:lnTo>
                      <a:lnTo>
                        <a:pt x="702" y="539"/>
                      </a:lnTo>
                      <a:lnTo>
                        <a:pt x="717" y="535"/>
                      </a:lnTo>
                      <a:lnTo>
                        <a:pt x="732" y="531"/>
                      </a:lnTo>
                      <a:lnTo>
                        <a:pt x="748" y="530"/>
                      </a:lnTo>
                      <a:lnTo>
                        <a:pt x="763" y="529"/>
                      </a:lnTo>
                      <a:lnTo>
                        <a:pt x="779" y="529"/>
                      </a:lnTo>
                      <a:lnTo>
                        <a:pt x="780" y="529"/>
                      </a:lnTo>
                      <a:lnTo>
                        <a:pt x="781" y="529"/>
                      </a:lnTo>
                      <a:lnTo>
                        <a:pt x="782" y="529"/>
                      </a:lnTo>
                      <a:lnTo>
                        <a:pt x="784" y="528"/>
                      </a:lnTo>
                      <a:lnTo>
                        <a:pt x="786" y="528"/>
                      </a:lnTo>
                      <a:lnTo>
                        <a:pt x="787" y="527"/>
                      </a:lnTo>
                      <a:lnTo>
                        <a:pt x="790" y="526"/>
                      </a:lnTo>
                      <a:lnTo>
                        <a:pt x="796" y="520"/>
                      </a:lnTo>
                      <a:lnTo>
                        <a:pt x="798" y="517"/>
                      </a:lnTo>
                      <a:lnTo>
                        <a:pt x="800" y="515"/>
                      </a:lnTo>
                      <a:lnTo>
                        <a:pt x="802" y="512"/>
                      </a:lnTo>
                      <a:lnTo>
                        <a:pt x="803" y="509"/>
                      </a:lnTo>
                      <a:lnTo>
                        <a:pt x="803" y="508"/>
                      </a:lnTo>
                      <a:lnTo>
                        <a:pt x="804" y="506"/>
                      </a:lnTo>
                      <a:lnTo>
                        <a:pt x="804" y="503"/>
                      </a:lnTo>
                      <a:lnTo>
                        <a:pt x="804" y="500"/>
                      </a:lnTo>
                      <a:lnTo>
                        <a:pt x="804" y="496"/>
                      </a:lnTo>
                      <a:lnTo>
                        <a:pt x="804" y="493"/>
                      </a:lnTo>
                      <a:lnTo>
                        <a:pt x="803" y="490"/>
                      </a:lnTo>
                      <a:lnTo>
                        <a:pt x="802" y="486"/>
                      </a:lnTo>
                      <a:lnTo>
                        <a:pt x="800" y="482"/>
                      </a:lnTo>
                      <a:lnTo>
                        <a:pt x="799" y="480"/>
                      </a:lnTo>
                      <a:lnTo>
                        <a:pt x="798" y="479"/>
                      </a:lnTo>
                      <a:lnTo>
                        <a:pt x="797" y="475"/>
                      </a:lnTo>
                      <a:lnTo>
                        <a:pt x="795" y="471"/>
                      </a:lnTo>
                      <a:lnTo>
                        <a:pt x="793" y="466"/>
                      </a:lnTo>
                      <a:lnTo>
                        <a:pt x="789" y="459"/>
                      </a:lnTo>
                      <a:lnTo>
                        <a:pt x="783" y="452"/>
                      </a:lnTo>
                      <a:lnTo>
                        <a:pt x="778" y="447"/>
                      </a:lnTo>
                      <a:lnTo>
                        <a:pt x="772" y="442"/>
                      </a:lnTo>
                      <a:lnTo>
                        <a:pt x="765" y="437"/>
                      </a:lnTo>
                      <a:lnTo>
                        <a:pt x="757" y="433"/>
                      </a:lnTo>
                      <a:lnTo>
                        <a:pt x="749" y="430"/>
                      </a:lnTo>
                      <a:lnTo>
                        <a:pt x="745" y="430"/>
                      </a:lnTo>
                      <a:lnTo>
                        <a:pt x="741" y="430"/>
                      </a:lnTo>
                      <a:lnTo>
                        <a:pt x="731" y="430"/>
                      </a:lnTo>
                      <a:lnTo>
                        <a:pt x="721" y="431"/>
                      </a:lnTo>
                      <a:lnTo>
                        <a:pt x="712" y="433"/>
                      </a:lnTo>
                      <a:lnTo>
                        <a:pt x="703" y="437"/>
                      </a:lnTo>
                      <a:lnTo>
                        <a:pt x="694" y="440"/>
                      </a:lnTo>
                      <a:lnTo>
                        <a:pt x="685" y="444"/>
                      </a:lnTo>
                      <a:lnTo>
                        <a:pt x="678" y="450"/>
                      </a:lnTo>
                      <a:lnTo>
                        <a:pt x="670" y="456"/>
                      </a:lnTo>
                      <a:lnTo>
                        <a:pt x="642" y="478"/>
                      </a:lnTo>
                      <a:lnTo>
                        <a:pt x="614" y="499"/>
                      </a:lnTo>
                      <a:lnTo>
                        <a:pt x="605" y="506"/>
                      </a:lnTo>
                      <a:lnTo>
                        <a:pt x="597" y="513"/>
                      </a:lnTo>
                      <a:lnTo>
                        <a:pt x="589" y="521"/>
                      </a:lnTo>
                      <a:lnTo>
                        <a:pt x="583" y="529"/>
                      </a:lnTo>
                      <a:lnTo>
                        <a:pt x="576" y="537"/>
                      </a:lnTo>
                      <a:lnTo>
                        <a:pt x="571" y="546"/>
                      </a:lnTo>
                      <a:lnTo>
                        <a:pt x="566" y="556"/>
                      </a:lnTo>
                      <a:lnTo>
                        <a:pt x="560" y="565"/>
                      </a:lnTo>
                      <a:lnTo>
                        <a:pt x="557" y="565"/>
                      </a:lnTo>
                      <a:lnTo>
                        <a:pt x="556" y="565"/>
                      </a:lnTo>
                      <a:lnTo>
                        <a:pt x="546" y="554"/>
                      </a:lnTo>
                      <a:lnTo>
                        <a:pt x="538" y="542"/>
                      </a:lnTo>
                      <a:lnTo>
                        <a:pt x="529" y="530"/>
                      </a:lnTo>
                      <a:lnTo>
                        <a:pt x="521" y="517"/>
                      </a:lnTo>
                      <a:lnTo>
                        <a:pt x="513" y="504"/>
                      </a:lnTo>
                      <a:lnTo>
                        <a:pt x="507" y="492"/>
                      </a:lnTo>
                      <a:lnTo>
                        <a:pt x="501" y="478"/>
                      </a:lnTo>
                      <a:lnTo>
                        <a:pt x="496" y="465"/>
                      </a:lnTo>
                      <a:lnTo>
                        <a:pt x="489" y="446"/>
                      </a:lnTo>
                      <a:lnTo>
                        <a:pt x="481" y="430"/>
                      </a:lnTo>
                      <a:lnTo>
                        <a:pt x="471" y="406"/>
                      </a:lnTo>
                      <a:lnTo>
                        <a:pt x="466" y="394"/>
                      </a:lnTo>
                      <a:lnTo>
                        <a:pt x="461" y="382"/>
                      </a:lnTo>
                      <a:lnTo>
                        <a:pt x="454" y="359"/>
                      </a:lnTo>
                      <a:lnTo>
                        <a:pt x="447" y="335"/>
                      </a:lnTo>
                      <a:lnTo>
                        <a:pt x="446" y="329"/>
                      </a:lnTo>
                      <a:lnTo>
                        <a:pt x="445" y="324"/>
                      </a:lnTo>
                      <a:lnTo>
                        <a:pt x="440" y="302"/>
                      </a:lnTo>
                      <a:lnTo>
                        <a:pt x="438" y="281"/>
                      </a:lnTo>
                      <a:lnTo>
                        <a:pt x="436" y="258"/>
                      </a:lnTo>
                      <a:lnTo>
                        <a:pt x="436" y="236"/>
                      </a:lnTo>
                      <a:lnTo>
                        <a:pt x="436" y="231"/>
                      </a:lnTo>
                      <a:lnTo>
                        <a:pt x="437" y="225"/>
                      </a:lnTo>
                      <a:lnTo>
                        <a:pt x="439" y="217"/>
                      </a:lnTo>
                      <a:lnTo>
                        <a:pt x="440" y="210"/>
                      </a:lnTo>
                      <a:lnTo>
                        <a:pt x="439" y="203"/>
                      </a:lnTo>
                      <a:lnTo>
                        <a:pt x="439" y="197"/>
                      </a:lnTo>
                      <a:lnTo>
                        <a:pt x="436" y="190"/>
                      </a:lnTo>
                      <a:lnTo>
                        <a:pt x="433" y="184"/>
                      </a:lnTo>
                      <a:lnTo>
                        <a:pt x="430" y="179"/>
                      </a:lnTo>
                      <a:lnTo>
                        <a:pt x="426" y="174"/>
                      </a:lnTo>
                      <a:lnTo>
                        <a:pt x="418" y="164"/>
                      </a:lnTo>
                      <a:lnTo>
                        <a:pt x="408" y="155"/>
                      </a:lnTo>
                      <a:lnTo>
                        <a:pt x="399" y="147"/>
                      </a:lnTo>
                      <a:lnTo>
                        <a:pt x="388" y="139"/>
                      </a:lnTo>
                      <a:lnTo>
                        <a:pt x="378" y="133"/>
                      </a:lnTo>
                      <a:lnTo>
                        <a:pt x="366" y="127"/>
                      </a:lnTo>
                      <a:lnTo>
                        <a:pt x="355" y="122"/>
                      </a:lnTo>
                      <a:lnTo>
                        <a:pt x="343" y="118"/>
                      </a:lnTo>
                      <a:lnTo>
                        <a:pt x="339" y="115"/>
                      </a:lnTo>
                      <a:lnTo>
                        <a:pt x="336" y="112"/>
                      </a:lnTo>
                      <a:lnTo>
                        <a:pt x="331" y="110"/>
                      </a:lnTo>
                      <a:lnTo>
                        <a:pt x="328" y="108"/>
                      </a:lnTo>
                      <a:lnTo>
                        <a:pt x="292" y="92"/>
                      </a:lnTo>
                      <a:lnTo>
                        <a:pt x="258" y="76"/>
                      </a:lnTo>
                      <a:lnTo>
                        <a:pt x="223" y="59"/>
                      </a:lnTo>
                      <a:lnTo>
                        <a:pt x="189" y="41"/>
                      </a:lnTo>
                      <a:lnTo>
                        <a:pt x="172" y="32"/>
                      </a:lnTo>
                      <a:lnTo>
                        <a:pt x="154" y="24"/>
                      </a:lnTo>
                      <a:lnTo>
                        <a:pt x="144" y="20"/>
                      </a:lnTo>
                      <a:lnTo>
                        <a:pt x="135" y="17"/>
                      </a:lnTo>
                      <a:lnTo>
                        <a:pt x="117" y="11"/>
                      </a:lnTo>
                      <a:lnTo>
                        <a:pt x="98" y="7"/>
                      </a:lnTo>
                      <a:lnTo>
                        <a:pt x="79" y="3"/>
                      </a:lnTo>
                      <a:lnTo>
                        <a:pt x="60" y="1"/>
                      </a:lnTo>
                      <a:lnTo>
                        <a:pt x="50" y="0"/>
                      </a:lnTo>
                      <a:lnTo>
                        <a:pt x="41" y="0"/>
                      </a:lnTo>
                      <a:lnTo>
                        <a:pt x="30" y="4"/>
                      </a:lnTo>
                      <a:lnTo>
                        <a:pt x="26" y="6"/>
                      </a:lnTo>
                      <a:lnTo>
                        <a:pt x="21" y="9"/>
                      </a:lnTo>
                      <a:lnTo>
                        <a:pt x="14" y="15"/>
                      </a:lnTo>
                      <a:lnTo>
                        <a:pt x="9" y="22"/>
                      </a:lnTo>
                      <a:lnTo>
                        <a:pt x="7" y="25"/>
                      </a:lnTo>
                      <a:lnTo>
                        <a:pt x="5" y="30"/>
                      </a:lnTo>
                      <a:lnTo>
                        <a:pt x="3" y="34"/>
                      </a:lnTo>
                      <a:lnTo>
                        <a:pt x="2" y="39"/>
                      </a:lnTo>
                      <a:lnTo>
                        <a:pt x="0" y="49"/>
                      </a:lnTo>
                      <a:lnTo>
                        <a:pt x="0" y="54"/>
                      </a:lnTo>
                      <a:lnTo>
                        <a:pt x="0" y="6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84" name="Freeform 62"/>
                <p:cNvSpPr>
                  <a:spLocks noChangeAspect="1"/>
                </p:cNvSpPr>
                <p:nvPr/>
              </p:nvSpPr>
              <p:spPr bwMode="auto">
                <a:xfrm>
                  <a:off x="1471" y="3026"/>
                  <a:ext cx="788" cy="432"/>
                </a:xfrm>
                <a:custGeom>
                  <a:avLst/>
                  <a:gdLst>
                    <a:gd name="T0" fmla="*/ 787 w 788"/>
                    <a:gd name="T1" fmla="*/ 82 h 432"/>
                    <a:gd name="T2" fmla="*/ 777 w 788"/>
                    <a:gd name="T3" fmla="*/ 48 h 432"/>
                    <a:gd name="T4" fmla="*/ 750 w 788"/>
                    <a:gd name="T5" fmla="*/ 26 h 432"/>
                    <a:gd name="T6" fmla="*/ 714 w 788"/>
                    <a:gd name="T7" fmla="*/ 22 h 432"/>
                    <a:gd name="T8" fmla="*/ 691 w 788"/>
                    <a:gd name="T9" fmla="*/ 34 h 432"/>
                    <a:gd name="T10" fmla="*/ 634 w 788"/>
                    <a:gd name="T11" fmla="*/ 105 h 432"/>
                    <a:gd name="T12" fmla="*/ 566 w 788"/>
                    <a:gd name="T13" fmla="*/ 213 h 432"/>
                    <a:gd name="T14" fmla="*/ 530 w 788"/>
                    <a:gd name="T15" fmla="*/ 286 h 432"/>
                    <a:gd name="T16" fmla="*/ 510 w 788"/>
                    <a:gd name="T17" fmla="*/ 314 h 432"/>
                    <a:gd name="T18" fmla="*/ 478 w 788"/>
                    <a:gd name="T19" fmla="*/ 331 h 432"/>
                    <a:gd name="T20" fmla="*/ 431 w 788"/>
                    <a:gd name="T21" fmla="*/ 280 h 432"/>
                    <a:gd name="T22" fmla="*/ 371 w 788"/>
                    <a:gd name="T23" fmla="*/ 226 h 432"/>
                    <a:gd name="T24" fmla="*/ 300 w 788"/>
                    <a:gd name="T25" fmla="*/ 178 h 432"/>
                    <a:gd name="T26" fmla="*/ 257 w 788"/>
                    <a:gd name="T27" fmla="*/ 144 h 432"/>
                    <a:gd name="T28" fmla="*/ 228 w 788"/>
                    <a:gd name="T29" fmla="*/ 94 h 432"/>
                    <a:gd name="T30" fmla="*/ 198 w 788"/>
                    <a:gd name="T31" fmla="*/ 21 h 432"/>
                    <a:gd name="T32" fmla="*/ 184 w 788"/>
                    <a:gd name="T33" fmla="*/ 6 h 432"/>
                    <a:gd name="T34" fmla="*/ 155 w 788"/>
                    <a:gd name="T35" fmla="*/ 0 h 432"/>
                    <a:gd name="T36" fmla="*/ 123 w 788"/>
                    <a:gd name="T37" fmla="*/ 22 h 432"/>
                    <a:gd name="T38" fmla="*/ 120 w 788"/>
                    <a:gd name="T39" fmla="*/ 57 h 432"/>
                    <a:gd name="T40" fmla="*/ 118 w 788"/>
                    <a:gd name="T41" fmla="*/ 89 h 432"/>
                    <a:gd name="T42" fmla="*/ 106 w 788"/>
                    <a:gd name="T43" fmla="*/ 127 h 432"/>
                    <a:gd name="T44" fmla="*/ 95 w 788"/>
                    <a:gd name="T45" fmla="*/ 146 h 432"/>
                    <a:gd name="T46" fmla="*/ 80 w 788"/>
                    <a:gd name="T47" fmla="*/ 162 h 432"/>
                    <a:gd name="T48" fmla="*/ 25 w 788"/>
                    <a:gd name="T49" fmla="*/ 219 h 432"/>
                    <a:gd name="T50" fmla="*/ 0 w 788"/>
                    <a:gd name="T51" fmla="*/ 266 h 432"/>
                    <a:gd name="T52" fmla="*/ 3 w 788"/>
                    <a:gd name="T53" fmla="*/ 287 h 432"/>
                    <a:gd name="T54" fmla="*/ 32 w 788"/>
                    <a:gd name="T55" fmla="*/ 300 h 432"/>
                    <a:gd name="T56" fmla="*/ 50 w 788"/>
                    <a:gd name="T57" fmla="*/ 295 h 432"/>
                    <a:gd name="T58" fmla="*/ 74 w 788"/>
                    <a:gd name="T59" fmla="*/ 283 h 432"/>
                    <a:gd name="T60" fmla="*/ 91 w 788"/>
                    <a:gd name="T61" fmla="*/ 269 h 432"/>
                    <a:gd name="T62" fmla="*/ 97 w 788"/>
                    <a:gd name="T63" fmla="*/ 264 h 432"/>
                    <a:gd name="T64" fmla="*/ 118 w 788"/>
                    <a:gd name="T65" fmla="*/ 237 h 432"/>
                    <a:gd name="T66" fmla="*/ 130 w 788"/>
                    <a:gd name="T67" fmla="*/ 211 h 432"/>
                    <a:gd name="T68" fmla="*/ 140 w 788"/>
                    <a:gd name="T69" fmla="*/ 169 h 432"/>
                    <a:gd name="T70" fmla="*/ 150 w 788"/>
                    <a:gd name="T71" fmla="*/ 131 h 432"/>
                    <a:gd name="T72" fmla="*/ 172 w 788"/>
                    <a:gd name="T73" fmla="*/ 116 h 432"/>
                    <a:gd name="T74" fmla="*/ 190 w 788"/>
                    <a:gd name="T75" fmla="*/ 130 h 432"/>
                    <a:gd name="T76" fmla="*/ 207 w 788"/>
                    <a:gd name="T77" fmla="*/ 158 h 432"/>
                    <a:gd name="T78" fmla="*/ 250 w 788"/>
                    <a:gd name="T79" fmla="*/ 223 h 432"/>
                    <a:gd name="T80" fmla="*/ 373 w 788"/>
                    <a:gd name="T81" fmla="*/ 329 h 432"/>
                    <a:gd name="T82" fmla="*/ 433 w 788"/>
                    <a:gd name="T83" fmla="*/ 377 h 432"/>
                    <a:gd name="T84" fmla="*/ 454 w 788"/>
                    <a:gd name="T85" fmla="*/ 413 h 432"/>
                    <a:gd name="T86" fmla="*/ 496 w 788"/>
                    <a:gd name="T87" fmla="*/ 432 h 432"/>
                    <a:gd name="T88" fmla="*/ 517 w 788"/>
                    <a:gd name="T89" fmla="*/ 427 h 432"/>
                    <a:gd name="T90" fmla="*/ 561 w 788"/>
                    <a:gd name="T91" fmla="*/ 399 h 432"/>
                    <a:gd name="T92" fmla="*/ 577 w 788"/>
                    <a:gd name="T93" fmla="*/ 384 h 432"/>
                    <a:gd name="T94" fmla="*/ 646 w 788"/>
                    <a:gd name="T95" fmla="*/ 310 h 432"/>
                    <a:gd name="T96" fmla="*/ 693 w 788"/>
                    <a:gd name="T97" fmla="*/ 253 h 432"/>
                    <a:gd name="T98" fmla="*/ 714 w 788"/>
                    <a:gd name="T99" fmla="*/ 225 h 432"/>
                    <a:gd name="T100" fmla="*/ 753 w 788"/>
                    <a:gd name="T101" fmla="*/ 165 h 432"/>
                    <a:gd name="T102" fmla="*/ 782 w 788"/>
                    <a:gd name="T103" fmla="*/ 106 h 4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8"/>
                    <a:gd name="T157" fmla="*/ 0 h 432"/>
                    <a:gd name="T158" fmla="*/ 788 w 788"/>
                    <a:gd name="T159" fmla="*/ 432 h 4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8" h="432">
                      <a:moveTo>
                        <a:pt x="782" y="106"/>
                      </a:moveTo>
                      <a:lnTo>
                        <a:pt x="784" y="98"/>
                      </a:lnTo>
                      <a:lnTo>
                        <a:pt x="786" y="91"/>
                      </a:lnTo>
                      <a:lnTo>
                        <a:pt x="786" y="87"/>
                      </a:lnTo>
                      <a:lnTo>
                        <a:pt x="787" y="82"/>
                      </a:lnTo>
                      <a:lnTo>
                        <a:pt x="788" y="75"/>
                      </a:lnTo>
                      <a:lnTo>
                        <a:pt x="785" y="64"/>
                      </a:lnTo>
                      <a:lnTo>
                        <a:pt x="784" y="60"/>
                      </a:lnTo>
                      <a:lnTo>
                        <a:pt x="782" y="55"/>
                      </a:lnTo>
                      <a:lnTo>
                        <a:pt x="777" y="48"/>
                      </a:lnTo>
                      <a:lnTo>
                        <a:pt x="770" y="39"/>
                      </a:lnTo>
                      <a:lnTo>
                        <a:pt x="766" y="35"/>
                      </a:lnTo>
                      <a:lnTo>
                        <a:pt x="763" y="33"/>
                      </a:lnTo>
                      <a:lnTo>
                        <a:pt x="755" y="27"/>
                      </a:lnTo>
                      <a:lnTo>
                        <a:pt x="750" y="26"/>
                      </a:lnTo>
                      <a:lnTo>
                        <a:pt x="747" y="24"/>
                      </a:lnTo>
                      <a:lnTo>
                        <a:pt x="738" y="21"/>
                      </a:lnTo>
                      <a:lnTo>
                        <a:pt x="728" y="21"/>
                      </a:lnTo>
                      <a:lnTo>
                        <a:pt x="719" y="21"/>
                      </a:lnTo>
                      <a:lnTo>
                        <a:pt x="714" y="22"/>
                      </a:lnTo>
                      <a:lnTo>
                        <a:pt x="708" y="24"/>
                      </a:lnTo>
                      <a:lnTo>
                        <a:pt x="703" y="25"/>
                      </a:lnTo>
                      <a:lnTo>
                        <a:pt x="699" y="27"/>
                      </a:lnTo>
                      <a:lnTo>
                        <a:pt x="694" y="31"/>
                      </a:lnTo>
                      <a:lnTo>
                        <a:pt x="691" y="34"/>
                      </a:lnTo>
                      <a:lnTo>
                        <a:pt x="679" y="48"/>
                      </a:lnTo>
                      <a:lnTo>
                        <a:pt x="667" y="62"/>
                      </a:lnTo>
                      <a:lnTo>
                        <a:pt x="656" y="76"/>
                      </a:lnTo>
                      <a:lnTo>
                        <a:pt x="644" y="90"/>
                      </a:lnTo>
                      <a:lnTo>
                        <a:pt x="634" y="105"/>
                      </a:lnTo>
                      <a:lnTo>
                        <a:pt x="623" y="120"/>
                      </a:lnTo>
                      <a:lnTo>
                        <a:pt x="603" y="150"/>
                      </a:lnTo>
                      <a:lnTo>
                        <a:pt x="583" y="182"/>
                      </a:lnTo>
                      <a:lnTo>
                        <a:pt x="573" y="198"/>
                      </a:lnTo>
                      <a:lnTo>
                        <a:pt x="566" y="213"/>
                      </a:lnTo>
                      <a:lnTo>
                        <a:pt x="558" y="232"/>
                      </a:lnTo>
                      <a:lnTo>
                        <a:pt x="549" y="250"/>
                      </a:lnTo>
                      <a:lnTo>
                        <a:pt x="544" y="259"/>
                      </a:lnTo>
                      <a:lnTo>
                        <a:pt x="539" y="267"/>
                      </a:lnTo>
                      <a:lnTo>
                        <a:pt x="530" y="286"/>
                      </a:lnTo>
                      <a:lnTo>
                        <a:pt x="525" y="293"/>
                      </a:lnTo>
                      <a:lnTo>
                        <a:pt x="523" y="296"/>
                      </a:lnTo>
                      <a:lnTo>
                        <a:pt x="521" y="300"/>
                      </a:lnTo>
                      <a:lnTo>
                        <a:pt x="516" y="307"/>
                      </a:lnTo>
                      <a:lnTo>
                        <a:pt x="510" y="314"/>
                      </a:lnTo>
                      <a:lnTo>
                        <a:pt x="504" y="320"/>
                      </a:lnTo>
                      <a:lnTo>
                        <a:pt x="499" y="327"/>
                      </a:lnTo>
                      <a:lnTo>
                        <a:pt x="493" y="333"/>
                      </a:lnTo>
                      <a:lnTo>
                        <a:pt x="486" y="339"/>
                      </a:lnTo>
                      <a:lnTo>
                        <a:pt x="478" y="331"/>
                      </a:lnTo>
                      <a:lnTo>
                        <a:pt x="470" y="324"/>
                      </a:lnTo>
                      <a:lnTo>
                        <a:pt x="455" y="309"/>
                      </a:lnTo>
                      <a:lnTo>
                        <a:pt x="448" y="301"/>
                      </a:lnTo>
                      <a:lnTo>
                        <a:pt x="441" y="292"/>
                      </a:lnTo>
                      <a:lnTo>
                        <a:pt x="431" y="280"/>
                      </a:lnTo>
                      <a:lnTo>
                        <a:pt x="419" y="267"/>
                      </a:lnTo>
                      <a:lnTo>
                        <a:pt x="408" y="256"/>
                      </a:lnTo>
                      <a:lnTo>
                        <a:pt x="397" y="246"/>
                      </a:lnTo>
                      <a:lnTo>
                        <a:pt x="383" y="235"/>
                      </a:lnTo>
                      <a:lnTo>
                        <a:pt x="371" y="226"/>
                      </a:lnTo>
                      <a:lnTo>
                        <a:pt x="358" y="216"/>
                      </a:lnTo>
                      <a:lnTo>
                        <a:pt x="344" y="208"/>
                      </a:lnTo>
                      <a:lnTo>
                        <a:pt x="328" y="198"/>
                      </a:lnTo>
                      <a:lnTo>
                        <a:pt x="313" y="188"/>
                      </a:lnTo>
                      <a:lnTo>
                        <a:pt x="300" y="178"/>
                      </a:lnTo>
                      <a:lnTo>
                        <a:pt x="288" y="170"/>
                      </a:lnTo>
                      <a:lnTo>
                        <a:pt x="276" y="160"/>
                      </a:lnTo>
                      <a:lnTo>
                        <a:pt x="264" y="151"/>
                      </a:lnTo>
                      <a:lnTo>
                        <a:pt x="260" y="147"/>
                      </a:lnTo>
                      <a:lnTo>
                        <a:pt x="257" y="144"/>
                      </a:lnTo>
                      <a:lnTo>
                        <a:pt x="254" y="139"/>
                      </a:lnTo>
                      <a:lnTo>
                        <a:pt x="251" y="136"/>
                      </a:lnTo>
                      <a:lnTo>
                        <a:pt x="243" y="122"/>
                      </a:lnTo>
                      <a:lnTo>
                        <a:pt x="235" y="108"/>
                      </a:lnTo>
                      <a:lnTo>
                        <a:pt x="228" y="94"/>
                      </a:lnTo>
                      <a:lnTo>
                        <a:pt x="221" y="80"/>
                      </a:lnTo>
                      <a:lnTo>
                        <a:pt x="215" y="65"/>
                      </a:lnTo>
                      <a:lnTo>
                        <a:pt x="208" y="51"/>
                      </a:lnTo>
                      <a:lnTo>
                        <a:pt x="203" y="36"/>
                      </a:lnTo>
                      <a:lnTo>
                        <a:pt x="198" y="21"/>
                      </a:lnTo>
                      <a:lnTo>
                        <a:pt x="196" y="17"/>
                      </a:lnTo>
                      <a:lnTo>
                        <a:pt x="193" y="14"/>
                      </a:lnTo>
                      <a:lnTo>
                        <a:pt x="190" y="10"/>
                      </a:lnTo>
                      <a:lnTo>
                        <a:pt x="187" y="7"/>
                      </a:lnTo>
                      <a:lnTo>
                        <a:pt x="184" y="6"/>
                      </a:lnTo>
                      <a:lnTo>
                        <a:pt x="180" y="4"/>
                      </a:lnTo>
                      <a:lnTo>
                        <a:pt x="176" y="2"/>
                      </a:lnTo>
                      <a:lnTo>
                        <a:pt x="172" y="1"/>
                      </a:lnTo>
                      <a:lnTo>
                        <a:pt x="163" y="0"/>
                      </a:lnTo>
                      <a:lnTo>
                        <a:pt x="155" y="0"/>
                      </a:lnTo>
                      <a:lnTo>
                        <a:pt x="148" y="2"/>
                      </a:lnTo>
                      <a:lnTo>
                        <a:pt x="141" y="5"/>
                      </a:lnTo>
                      <a:lnTo>
                        <a:pt x="135" y="9"/>
                      </a:lnTo>
                      <a:lnTo>
                        <a:pt x="128" y="15"/>
                      </a:lnTo>
                      <a:lnTo>
                        <a:pt x="123" y="22"/>
                      </a:lnTo>
                      <a:lnTo>
                        <a:pt x="120" y="26"/>
                      </a:lnTo>
                      <a:lnTo>
                        <a:pt x="118" y="30"/>
                      </a:lnTo>
                      <a:lnTo>
                        <a:pt x="116" y="39"/>
                      </a:lnTo>
                      <a:lnTo>
                        <a:pt x="118" y="48"/>
                      </a:lnTo>
                      <a:lnTo>
                        <a:pt x="120" y="57"/>
                      </a:lnTo>
                      <a:lnTo>
                        <a:pt x="121" y="68"/>
                      </a:lnTo>
                      <a:lnTo>
                        <a:pt x="121" y="77"/>
                      </a:lnTo>
                      <a:lnTo>
                        <a:pt x="120" y="83"/>
                      </a:lnTo>
                      <a:lnTo>
                        <a:pt x="119" y="86"/>
                      </a:lnTo>
                      <a:lnTo>
                        <a:pt x="118" y="89"/>
                      </a:lnTo>
                      <a:lnTo>
                        <a:pt x="116" y="96"/>
                      </a:lnTo>
                      <a:lnTo>
                        <a:pt x="116" y="103"/>
                      </a:lnTo>
                      <a:lnTo>
                        <a:pt x="113" y="109"/>
                      </a:lnTo>
                      <a:lnTo>
                        <a:pt x="111" y="115"/>
                      </a:lnTo>
                      <a:lnTo>
                        <a:pt x="106" y="127"/>
                      </a:lnTo>
                      <a:lnTo>
                        <a:pt x="103" y="131"/>
                      </a:lnTo>
                      <a:lnTo>
                        <a:pt x="101" y="137"/>
                      </a:lnTo>
                      <a:lnTo>
                        <a:pt x="99" y="138"/>
                      </a:lnTo>
                      <a:lnTo>
                        <a:pt x="97" y="141"/>
                      </a:lnTo>
                      <a:lnTo>
                        <a:pt x="95" y="146"/>
                      </a:lnTo>
                      <a:lnTo>
                        <a:pt x="90" y="150"/>
                      </a:lnTo>
                      <a:lnTo>
                        <a:pt x="87" y="154"/>
                      </a:lnTo>
                      <a:lnTo>
                        <a:pt x="85" y="156"/>
                      </a:lnTo>
                      <a:lnTo>
                        <a:pt x="83" y="158"/>
                      </a:lnTo>
                      <a:lnTo>
                        <a:pt x="80" y="162"/>
                      </a:lnTo>
                      <a:lnTo>
                        <a:pt x="64" y="177"/>
                      </a:lnTo>
                      <a:lnTo>
                        <a:pt x="49" y="192"/>
                      </a:lnTo>
                      <a:lnTo>
                        <a:pt x="38" y="204"/>
                      </a:lnTo>
                      <a:lnTo>
                        <a:pt x="32" y="210"/>
                      </a:lnTo>
                      <a:lnTo>
                        <a:pt x="25" y="219"/>
                      </a:lnTo>
                      <a:lnTo>
                        <a:pt x="18" y="228"/>
                      </a:lnTo>
                      <a:lnTo>
                        <a:pt x="11" y="241"/>
                      </a:lnTo>
                      <a:lnTo>
                        <a:pt x="4" y="254"/>
                      </a:lnTo>
                      <a:lnTo>
                        <a:pt x="2" y="260"/>
                      </a:lnTo>
                      <a:lnTo>
                        <a:pt x="0" y="266"/>
                      </a:lnTo>
                      <a:lnTo>
                        <a:pt x="0" y="267"/>
                      </a:lnTo>
                      <a:lnTo>
                        <a:pt x="0" y="271"/>
                      </a:lnTo>
                      <a:lnTo>
                        <a:pt x="0" y="276"/>
                      </a:lnTo>
                      <a:lnTo>
                        <a:pt x="1" y="281"/>
                      </a:lnTo>
                      <a:lnTo>
                        <a:pt x="3" y="287"/>
                      </a:lnTo>
                      <a:lnTo>
                        <a:pt x="5" y="291"/>
                      </a:lnTo>
                      <a:lnTo>
                        <a:pt x="9" y="297"/>
                      </a:lnTo>
                      <a:lnTo>
                        <a:pt x="18" y="299"/>
                      </a:lnTo>
                      <a:lnTo>
                        <a:pt x="28" y="300"/>
                      </a:lnTo>
                      <a:lnTo>
                        <a:pt x="32" y="300"/>
                      </a:lnTo>
                      <a:lnTo>
                        <a:pt x="37" y="300"/>
                      </a:lnTo>
                      <a:lnTo>
                        <a:pt x="42" y="299"/>
                      </a:lnTo>
                      <a:lnTo>
                        <a:pt x="47" y="297"/>
                      </a:lnTo>
                      <a:lnTo>
                        <a:pt x="48" y="296"/>
                      </a:lnTo>
                      <a:lnTo>
                        <a:pt x="50" y="295"/>
                      </a:lnTo>
                      <a:lnTo>
                        <a:pt x="53" y="294"/>
                      </a:lnTo>
                      <a:lnTo>
                        <a:pt x="60" y="291"/>
                      </a:lnTo>
                      <a:lnTo>
                        <a:pt x="67" y="288"/>
                      </a:lnTo>
                      <a:lnTo>
                        <a:pt x="70" y="285"/>
                      </a:lnTo>
                      <a:lnTo>
                        <a:pt x="74" y="283"/>
                      </a:lnTo>
                      <a:lnTo>
                        <a:pt x="76" y="281"/>
                      </a:lnTo>
                      <a:lnTo>
                        <a:pt x="80" y="279"/>
                      </a:lnTo>
                      <a:lnTo>
                        <a:pt x="82" y="276"/>
                      </a:lnTo>
                      <a:lnTo>
                        <a:pt x="85" y="274"/>
                      </a:lnTo>
                      <a:lnTo>
                        <a:pt x="91" y="269"/>
                      </a:lnTo>
                      <a:lnTo>
                        <a:pt x="94" y="267"/>
                      </a:lnTo>
                      <a:lnTo>
                        <a:pt x="95" y="266"/>
                      </a:lnTo>
                      <a:lnTo>
                        <a:pt x="95" y="265"/>
                      </a:lnTo>
                      <a:lnTo>
                        <a:pt x="96" y="264"/>
                      </a:lnTo>
                      <a:lnTo>
                        <a:pt x="97" y="264"/>
                      </a:lnTo>
                      <a:lnTo>
                        <a:pt x="104" y="255"/>
                      </a:lnTo>
                      <a:lnTo>
                        <a:pt x="113" y="247"/>
                      </a:lnTo>
                      <a:lnTo>
                        <a:pt x="117" y="240"/>
                      </a:lnTo>
                      <a:lnTo>
                        <a:pt x="118" y="237"/>
                      </a:lnTo>
                      <a:lnTo>
                        <a:pt x="118" y="236"/>
                      </a:lnTo>
                      <a:lnTo>
                        <a:pt x="119" y="235"/>
                      </a:lnTo>
                      <a:lnTo>
                        <a:pt x="122" y="232"/>
                      </a:lnTo>
                      <a:lnTo>
                        <a:pt x="130" y="211"/>
                      </a:lnTo>
                      <a:lnTo>
                        <a:pt x="133" y="199"/>
                      </a:lnTo>
                      <a:lnTo>
                        <a:pt x="135" y="194"/>
                      </a:lnTo>
                      <a:lnTo>
                        <a:pt x="137" y="189"/>
                      </a:lnTo>
                      <a:lnTo>
                        <a:pt x="139" y="178"/>
                      </a:lnTo>
                      <a:lnTo>
                        <a:pt x="140" y="169"/>
                      </a:lnTo>
                      <a:lnTo>
                        <a:pt x="141" y="161"/>
                      </a:lnTo>
                      <a:lnTo>
                        <a:pt x="142" y="153"/>
                      </a:lnTo>
                      <a:lnTo>
                        <a:pt x="144" y="145"/>
                      </a:lnTo>
                      <a:lnTo>
                        <a:pt x="146" y="138"/>
                      </a:lnTo>
                      <a:lnTo>
                        <a:pt x="150" y="131"/>
                      </a:lnTo>
                      <a:lnTo>
                        <a:pt x="153" y="125"/>
                      </a:lnTo>
                      <a:lnTo>
                        <a:pt x="158" y="119"/>
                      </a:lnTo>
                      <a:lnTo>
                        <a:pt x="163" y="113"/>
                      </a:lnTo>
                      <a:lnTo>
                        <a:pt x="168" y="114"/>
                      </a:lnTo>
                      <a:lnTo>
                        <a:pt x="172" y="116"/>
                      </a:lnTo>
                      <a:lnTo>
                        <a:pt x="177" y="117"/>
                      </a:lnTo>
                      <a:lnTo>
                        <a:pt x="180" y="120"/>
                      </a:lnTo>
                      <a:lnTo>
                        <a:pt x="184" y="123"/>
                      </a:lnTo>
                      <a:lnTo>
                        <a:pt x="187" y="126"/>
                      </a:lnTo>
                      <a:lnTo>
                        <a:pt x="190" y="130"/>
                      </a:lnTo>
                      <a:lnTo>
                        <a:pt x="193" y="135"/>
                      </a:lnTo>
                      <a:lnTo>
                        <a:pt x="196" y="141"/>
                      </a:lnTo>
                      <a:lnTo>
                        <a:pt x="200" y="147"/>
                      </a:lnTo>
                      <a:lnTo>
                        <a:pt x="203" y="152"/>
                      </a:lnTo>
                      <a:lnTo>
                        <a:pt x="207" y="158"/>
                      </a:lnTo>
                      <a:lnTo>
                        <a:pt x="215" y="174"/>
                      </a:lnTo>
                      <a:lnTo>
                        <a:pt x="225" y="190"/>
                      </a:lnTo>
                      <a:lnTo>
                        <a:pt x="235" y="204"/>
                      </a:lnTo>
                      <a:lnTo>
                        <a:pt x="245" y="217"/>
                      </a:lnTo>
                      <a:lnTo>
                        <a:pt x="250" y="223"/>
                      </a:lnTo>
                      <a:lnTo>
                        <a:pt x="257" y="230"/>
                      </a:lnTo>
                      <a:lnTo>
                        <a:pt x="270" y="242"/>
                      </a:lnTo>
                      <a:lnTo>
                        <a:pt x="327" y="293"/>
                      </a:lnTo>
                      <a:lnTo>
                        <a:pt x="357" y="317"/>
                      </a:lnTo>
                      <a:lnTo>
                        <a:pt x="373" y="329"/>
                      </a:lnTo>
                      <a:lnTo>
                        <a:pt x="389" y="341"/>
                      </a:lnTo>
                      <a:lnTo>
                        <a:pt x="400" y="349"/>
                      </a:lnTo>
                      <a:lnTo>
                        <a:pt x="412" y="358"/>
                      </a:lnTo>
                      <a:lnTo>
                        <a:pt x="422" y="367"/>
                      </a:lnTo>
                      <a:lnTo>
                        <a:pt x="433" y="377"/>
                      </a:lnTo>
                      <a:lnTo>
                        <a:pt x="436" y="381"/>
                      </a:lnTo>
                      <a:lnTo>
                        <a:pt x="440" y="385"/>
                      </a:lnTo>
                      <a:lnTo>
                        <a:pt x="446" y="394"/>
                      </a:lnTo>
                      <a:lnTo>
                        <a:pt x="450" y="403"/>
                      </a:lnTo>
                      <a:lnTo>
                        <a:pt x="454" y="413"/>
                      </a:lnTo>
                      <a:lnTo>
                        <a:pt x="462" y="419"/>
                      </a:lnTo>
                      <a:lnTo>
                        <a:pt x="470" y="425"/>
                      </a:lnTo>
                      <a:lnTo>
                        <a:pt x="479" y="428"/>
                      </a:lnTo>
                      <a:lnTo>
                        <a:pt x="489" y="432"/>
                      </a:lnTo>
                      <a:lnTo>
                        <a:pt x="496" y="432"/>
                      </a:lnTo>
                      <a:lnTo>
                        <a:pt x="500" y="432"/>
                      </a:lnTo>
                      <a:lnTo>
                        <a:pt x="503" y="432"/>
                      </a:lnTo>
                      <a:lnTo>
                        <a:pt x="510" y="431"/>
                      </a:lnTo>
                      <a:lnTo>
                        <a:pt x="514" y="429"/>
                      </a:lnTo>
                      <a:lnTo>
                        <a:pt x="517" y="427"/>
                      </a:lnTo>
                      <a:lnTo>
                        <a:pt x="523" y="424"/>
                      </a:lnTo>
                      <a:lnTo>
                        <a:pt x="529" y="421"/>
                      </a:lnTo>
                      <a:lnTo>
                        <a:pt x="540" y="414"/>
                      </a:lnTo>
                      <a:lnTo>
                        <a:pt x="551" y="406"/>
                      </a:lnTo>
                      <a:lnTo>
                        <a:pt x="561" y="399"/>
                      </a:lnTo>
                      <a:lnTo>
                        <a:pt x="570" y="391"/>
                      </a:lnTo>
                      <a:lnTo>
                        <a:pt x="573" y="387"/>
                      </a:lnTo>
                      <a:lnTo>
                        <a:pt x="576" y="385"/>
                      </a:lnTo>
                      <a:lnTo>
                        <a:pt x="576" y="384"/>
                      </a:lnTo>
                      <a:lnTo>
                        <a:pt x="577" y="384"/>
                      </a:lnTo>
                      <a:lnTo>
                        <a:pt x="578" y="384"/>
                      </a:lnTo>
                      <a:lnTo>
                        <a:pt x="587" y="375"/>
                      </a:lnTo>
                      <a:lnTo>
                        <a:pt x="595" y="367"/>
                      </a:lnTo>
                      <a:lnTo>
                        <a:pt x="621" y="338"/>
                      </a:lnTo>
                      <a:lnTo>
                        <a:pt x="646" y="310"/>
                      </a:lnTo>
                      <a:lnTo>
                        <a:pt x="653" y="301"/>
                      </a:lnTo>
                      <a:lnTo>
                        <a:pt x="658" y="295"/>
                      </a:lnTo>
                      <a:lnTo>
                        <a:pt x="662" y="291"/>
                      </a:lnTo>
                      <a:lnTo>
                        <a:pt x="677" y="273"/>
                      </a:lnTo>
                      <a:lnTo>
                        <a:pt x="693" y="253"/>
                      </a:lnTo>
                      <a:lnTo>
                        <a:pt x="700" y="243"/>
                      </a:lnTo>
                      <a:lnTo>
                        <a:pt x="704" y="239"/>
                      </a:lnTo>
                      <a:lnTo>
                        <a:pt x="708" y="233"/>
                      </a:lnTo>
                      <a:lnTo>
                        <a:pt x="713" y="227"/>
                      </a:lnTo>
                      <a:lnTo>
                        <a:pt x="714" y="225"/>
                      </a:lnTo>
                      <a:lnTo>
                        <a:pt x="717" y="221"/>
                      </a:lnTo>
                      <a:lnTo>
                        <a:pt x="726" y="210"/>
                      </a:lnTo>
                      <a:lnTo>
                        <a:pt x="734" y="198"/>
                      </a:lnTo>
                      <a:lnTo>
                        <a:pt x="742" y="185"/>
                      </a:lnTo>
                      <a:lnTo>
                        <a:pt x="753" y="165"/>
                      </a:lnTo>
                      <a:lnTo>
                        <a:pt x="763" y="146"/>
                      </a:lnTo>
                      <a:lnTo>
                        <a:pt x="766" y="141"/>
                      </a:lnTo>
                      <a:lnTo>
                        <a:pt x="768" y="136"/>
                      </a:lnTo>
                      <a:lnTo>
                        <a:pt x="773" y="126"/>
                      </a:lnTo>
                      <a:lnTo>
                        <a:pt x="782" y="10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52263" name="Text Box 63"/>
            <p:cNvSpPr txBox="1">
              <a:spLocks noChangeArrowheads="1"/>
            </p:cNvSpPr>
            <p:nvPr/>
          </p:nvSpPr>
          <p:spPr bwMode="auto">
            <a:xfrm>
              <a:off x="367" y="1440"/>
              <a:ext cx="354"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400" i="0">
                  <a:solidFill>
                    <a:schemeClr val="bg2"/>
                  </a:solidFill>
                </a:rPr>
                <a:t>0</a:t>
              </a:r>
              <a:endParaRPr lang="en-CA" altLang="en-US" sz="1400" i="0">
                <a:solidFill>
                  <a:schemeClr val="bg2"/>
                </a:solidFill>
              </a:endParaRPr>
            </a:p>
          </p:txBody>
        </p:sp>
        <p:grpSp>
          <p:nvGrpSpPr>
            <p:cNvPr id="52264" name="Group 64"/>
            <p:cNvGrpSpPr>
              <a:grpSpLocks/>
            </p:cNvGrpSpPr>
            <p:nvPr/>
          </p:nvGrpSpPr>
          <p:grpSpPr bwMode="auto">
            <a:xfrm rot="-2627108">
              <a:off x="1911" y="1129"/>
              <a:ext cx="881" cy="603"/>
              <a:chOff x="1320" y="1966"/>
              <a:chExt cx="698" cy="603"/>
            </a:xfrm>
          </p:grpSpPr>
          <p:grpSp>
            <p:nvGrpSpPr>
              <p:cNvPr id="52266" name="Group 65"/>
              <p:cNvGrpSpPr>
                <a:grpSpLocks noChangeAspect="1"/>
              </p:cNvGrpSpPr>
              <p:nvPr/>
            </p:nvGrpSpPr>
            <p:grpSpPr bwMode="auto">
              <a:xfrm>
                <a:off x="1320" y="1966"/>
                <a:ext cx="647" cy="603"/>
                <a:chOff x="2836" y="2439"/>
                <a:chExt cx="1451" cy="1352"/>
              </a:xfrm>
            </p:grpSpPr>
            <p:sp>
              <p:nvSpPr>
                <p:cNvPr id="52271" name="Freeform 66"/>
                <p:cNvSpPr>
                  <a:spLocks noChangeAspect="1"/>
                </p:cNvSpPr>
                <p:nvPr/>
              </p:nvSpPr>
              <p:spPr bwMode="auto">
                <a:xfrm>
                  <a:off x="3551" y="2439"/>
                  <a:ext cx="406" cy="277"/>
                </a:xfrm>
                <a:custGeom>
                  <a:avLst/>
                  <a:gdLst>
                    <a:gd name="T0" fmla="*/ 360 w 406"/>
                    <a:gd name="T1" fmla="*/ 13 h 277"/>
                    <a:gd name="T2" fmla="*/ 319 w 406"/>
                    <a:gd name="T3" fmla="*/ 4 h 277"/>
                    <a:gd name="T4" fmla="*/ 256 w 406"/>
                    <a:gd name="T5" fmla="*/ 4 h 277"/>
                    <a:gd name="T6" fmla="*/ 215 w 406"/>
                    <a:gd name="T7" fmla="*/ 22 h 277"/>
                    <a:gd name="T8" fmla="*/ 193 w 406"/>
                    <a:gd name="T9" fmla="*/ 40 h 277"/>
                    <a:gd name="T10" fmla="*/ 147 w 406"/>
                    <a:gd name="T11" fmla="*/ 96 h 277"/>
                    <a:gd name="T12" fmla="*/ 130 w 406"/>
                    <a:gd name="T13" fmla="*/ 118 h 277"/>
                    <a:gd name="T14" fmla="*/ 121 w 406"/>
                    <a:gd name="T15" fmla="*/ 121 h 277"/>
                    <a:gd name="T16" fmla="*/ 97 w 406"/>
                    <a:gd name="T17" fmla="*/ 127 h 277"/>
                    <a:gd name="T18" fmla="*/ 95 w 406"/>
                    <a:gd name="T19" fmla="*/ 127 h 277"/>
                    <a:gd name="T20" fmla="*/ 73 w 406"/>
                    <a:gd name="T21" fmla="*/ 128 h 277"/>
                    <a:gd name="T22" fmla="*/ 62 w 406"/>
                    <a:gd name="T23" fmla="*/ 128 h 277"/>
                    <a:gd name="T24" fmla="*/ 39 w 406"/>
                    <a:gd name="T25" fmla="*/ 127 h 277"/>
                    <a:gd name="T26" fmla="*/ 18 w 406"/>
                    <a:gd name="T27" fmla="*/ 132 h 277"/>
                    <a:gd name="T28" fmla="*/ 4 w 406"/>
                    <a:gd name="T29" fmla="*/ 143 h 277"/>
                    <a:gd name="T30" fmla="*/ 0 w 406"/>
                    <a:gd name="T31" fmla="*/ 155 h 277"/>
                    <a:gd name="T32" fmla="*/ 4 w 406"/>
                    <a:gd name="T33" fmla="*/ 172 h 277"/>
                    <a:gd name="T34" fmla="*/ 11 w 406"/>
                    <a:gd name="T35" fmla="*/ 178 h 277"/>
                    <a:gd name="T36" fmla="*/ 39 w 406"/>
                    <a:gd name="T37" fmla="*/ 183 h 277"/>
                    <a:gd name="T38" fmla="*/ 41 w 406"/>
                    <a:gd name="T39" fmla="*/ 183 h 277"/>
                    <a:gd name="T40" fmla="*/ 72 w 406"/>
                    <a:gd name="T41" fmla="*/ 183 h 277"/>
                    <a:gd name="T42" fmla="*/ 97 w 406"/>
                    <a:gd name="T43" fmla="*/ 176 h 277"/>
                    <a:gd name="T44" fmla="*/ 119 w 406"/>
                    <a:gd name="T45" fmla="*/ 169 h 277"/>
                    <a:gd name="T46" fmla="*/ 128 w 406"/>
                    <a:gd name="T47" fmla="*/ 182 h 277"/>
                    <a:gd name="T48" fmla="*/ 130 w 406"/>
                    <a:gd name="T49" fmla="*/ 218 h 277"/>
                    <a:gd name="T50" fmla="*/ 134 w 406"/>
                    <a:gd name="T51" fmla="*/ 231 h 277"/>
                    <a:gd name="T52" fmla="*/ 146 w 406"/>
                    <a:gd name="T53" fmla="*/ 252 h 277"/>
                    <a:gd name="T54" fmla="*/ 161 w 406"/>
                    <a:gd name="T55" fmla="*/ 264 h 277"/>
                    <a:gd name="T56" fmla="*/ 181 w 406"/>
                    <a:gd name="T57" fmla="*/ 272 h 277"/>
                    <a:gd name="T58" fmla="*/ 221 w 406"/>
                    <a:gd name="T59" fmla="*/ 277 h 277"/>
                    <a:gd name="T60" fmla="*/ 250 w 406"/>
                    <a:gd name="T61" fmla="*/ 273 h 277"/>
                    <a:gd name="T62" fmla="*/ 279 w 406"/>
                    <a:gd name="T63" fmla="*/ 264 h 277"/>
                    <a:gd name="T64" fmla="*/ 298 w 406"/>
                    <a:gd name="T65" fmla="*/ 254 h 277"/>
                    <a:gd name="T66" fmla="*/ 324 w 406"/>
                    <a:gd name="T67" fmla="*/ 235 h 277"/>
                    <a:gd name="T68" fmla="*/ 333 w 406"/>
                    <a:gd name="T69" fmla="*/ 226 h 277"/>
                    <a:gd name="T70" fmla="*/ 342 w 406"/>
                    <a:gd name="T71" fmla="*/ 217 h 277"/>
                    <a:gd name="T72" fmla="*/ 365 w 406"/>
                    <a:gd name="T73" fmla="*/ 187 h 277"/>
                    <a:gd name="T74" fmla="*/ 388 w 406"/>
                    <a:gd name="T75" fmla="*/ 154 h 277"/>
                    <a:gd name="T76" fmla="*/ 395 w 406"/>
                    <a:gd name="T77" fmla="*/ 142 h 277"/>
                    <a:gd name="T78" fmla="*/ 403 w 406"/>
                    <a:gd name="T79" fmla="*/ 116 h 277"/>
                    <a:gd name="T80" fmla="*/ 406 w 406"/>
                    <a:gd name="T81" fmla="*/ 98 h 277"/>
                    <a:gd name="T82" fmla="*/ 406 w 406"/>
                    <a:gd name="T83" fmla="*/ 89 h 277"/>
                    <a:gd name="T84" fmla="*/ 400 w 406"/>
                    <a:gd name="T85" fmla="*/ 57 h 277"/>
                    <a:gd name="T86" fmla="*/ 384 w 406"/>
                    <a:gd name="T87" fmla="*/ 31 h 2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6"/>
                    <a:gd name="T133" fmla="*/ 0 h 277"/>
                    <a:gd name="T134" fmla="*/ 406 w 406"/>
                    <a:gd name="T135" fmla="*/ 277 h 2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6" h="277">
                      <a:moveTo>
                        <a:pt x="368" y="17"/>
                      </a:moveTo>
                      <a:lnTo>
                        <a:pt x="364" y="15"/>
                      </a:lnTo>
                      <a:lnTo>
                        <a:pt x="360" y="13"/>
                      </a:lnTo>
                      <a:lnTo>
                        <a:pt x="356" y="11"/>
                      </a:lnTo>
                      <a:lnTo>
                        <a:pt x="352" y="10"/>
                      </a:lnTo>
                      <a:lnTo>
                        <a:pt x="319" y="4"/>
                      </a:lnTo>
                      <a:lnTo>
                        <a:pt x="286" y="0"/>
                      </a:lnTo>
                      <a:lnTo>
                        <a:pt x="270" y="2"/>
                      </a:lnTo>
                      <a:lnTo>
                        <a:pt x="256" y="4"/>
                      </a:lnTo>
                      <a:lnTo>
                        <a:pt x="242" y="9"/>
                      </a:lnTo>
                      <a:lnTo>
                        <a:pt x="228" y="15"/>
                      </a:lnTo>
                      <a:lnTo>
                        <a:pt x="215" y="22"/>
                      </a:lnTo>
                      <a:lnTo>
                        <a:pt x="204" y="31"/>
                      </a:lnTo>
                      <a:lnTo>
                        <a:pt x="198" y="35"/>
                      </a:lnTo>
                      <a:lnTo>
                        <a:pt x="193" y="40"/>
                      </a:lnTo>
                      <a:lnTo>
                        <a:pt x="182" y="51"/>
                      </a:lnTo>
                      <a:lnTo>
                        <a:pt x="165" y="73"/>
                      </a:lnTo>
                      <a:lnTo>
                        <a:pt x="147" y="96"/>
                      </a:lnTo>
                      <a:lnTo>
                        <a:pt x="140" y="106"/>
                      </a:lnTo>
                      <a:lnTo>
                        <a:pt x="136" y="116"/>
                      </a:lnTo>
                      <a:lnTo>
                        <a:pt x="130" y="118"/>
                      </a:lnTo>
                      <a:lnTo>
                        <a:pt x="125" y="120"/>
                      </a:lnTo>
                      <a:lnTo>
                        <a:pt x="123" y="121"/>
                      </a:lnTo>
                      <a:lnTo>
                        <a:pt x="121" y="121"/>
                      </a:lnTo>
                      <a:lnTo>
                        <a:pt x="111" y="124"/>
                      </a:lnTo>
                      <a:lnTo>
                        <a:pt x="102" y="126"/>
                      </a:lnTo>
                      <a:lnTo>
                        <a:pt x="97" y="127"/>
                      </a:lnTo>
                      <a:lnTo>
                        <a:pt x="95" y="127"/>
                      </a:lnTo>
                      <a:lnTo>
                        <a:pt x="92" y="128"/>
                      </a:lnTo>
                      <a:lnTo>
                        <a:pt x="82" y="128"/>
                      </a:lnTo>
                      <a:lnTo>
                        <a:pt x="73" y="128"/>
                      </a:lnTo>
                      <a:lnTo>
                        <a:pt x="70" y="128"/>
                      </a:lnTo>
                      <a:lnTo>
                        <a:pt x="67" y="128"/>
                      </a:lnTo>
                      <a:lnTo>
                        <a:pt x="62" y="128"/>
                      </a:lnTo>
                      <a:lnTo>
                        <a:pt x="53" y="128"/>
                      </a:lnTo>
                      <a:lnTo>
                        <a:pt x="46" y="127"/>
                      </a:lnTo>
                      <a:lnTo>
                        <a:pt x="39" y="127"/>
                      </a:lnTo>
                      <a:lnTo>
                        <a:pt x="32" y="128"/>
                      </a:lnTo>
                      <a:lnTo>
                        <a:pt x="26" y="129"/>
                      </a:lnTo>
                      <a:lnTo>
                        <a:pt x="18" y="132"/>
                      </a:lnTo>
                      <a:lnTo>
                        <a:pt x="12" y="135"/>
                      </a:lnTo>
                      <a:lnTo>
                        <a:pt x="7" y="139"/>
                      </a:lnTo>
                      <a:lnTo>
                        <a:pt x="4" y="143"/>
                      </a:lnTo>
                      <a:lnTo>
                        <a:pt x="1" y="148"/>
                      </a:lnTo>
                      <a:lnTo>
                        <a:pt x="0" y="151"/>
                      </a:lnTo>
                      <a:lnTo>
                        <a:pt x="0" y="155"/>
                      </a:lnTo>
                      <a:lnTo>
                        <a:pt x="1" y="161"/>
                      </a:lnTo>
                      <a:lnTo>
                        <a:pt x="3" y="169"/>
                      </a:lnTo>
                      <a:lnTo>
                        <a:pt x="4" y="172"/>
                      </a:lnTo>
                      <a:lnTo>
                        <a:pt x="5" y="175"/>
                      </a:lnTo>
                      <a:lnTo>
                        <a:pt x="8" y="176"/>
                      </a:lnTo>
                      <a:lnTo>
                        <a:pt x="11" y="178"/>
                      </a:lnTo>
                      <a:lnTo>
                        <a:pt x="23" y="182"/>
                      </a:lnTo>
                      <a:lnTo>
                        <a:pt x="35" y="183"/>
                      </a:lnTo>
                      <a:lnTo>
                        <a:pt x="39" y="183"/>
                      </a:lnTo>
                      <a:lnTo>
                        <a:pt x="40" y="183"/>
                      </a:lnTo>
                      <a:lnTo>
                        <a:pt x="41" y="183"/>
                      </a:lnTo>
                      <a:lnTo>
                        <a:pt x="47" y="184"/>
                      </a:lnTo>
                      <a:lnTo>
                        <a:pt x="60" y="184"/>
                      </a:lnTo>
                      <a:lnTo>
                        <a:pt x="72" y="183"/>
                      </a:lnTo>
                      <a:lnTo>
                        <a:pt x="85" y="181"/>
                      </a:lnTo>
                      <a:lnTo>
                        <a:pt x="90" y="178"/>
                      </a:lnTo>
                      <a:lnTo>
                        <a:pt x="97" y="176"/>
                      </a:lnTo>
                      <a:lnTo>
                        <a:pt x="109" y="172"/>
                      </a:lnTo>
                      <a:lnTo>
                        <a:pt x="115" y="169"/>
                      </a:lnTo>
                      <a:lnTo>
                        <a:pt x="119" y="169"/>
                      </a:lnTo>
                      <a:lnTo>
                        <a:pt x="129" y="170"/>
                      </a:lnTo>
                      <a:lnTo>
                        <a:pt x="128" y="176"/>
                      </a:lnTo>
                      <a:lnTo>
                        <a:pt x="128" y="182"/>
                      </a:lnTo>
                      <a:lnTo>
                        <a:pt x="128" y="193"/>
                      </a:lnTo>
                      <a:lnTo>
                        <a:pt x="129" y="205"/>
                      </a:lnTo>
                      <a:lnTo>
                        <a:pt x="130" y="218"/>
                      </a:lnTo>
                      <a:lnTo>
                        <a:pt x="130" y="222"/>
                      </a:lnTo>
                      <a:lnTo>
                        <a:pt x="132" y="227"/>
                      </a:lnTo>
                      <a:lnTo>
                        <a:pt x="134" y="231"/>
                      </a:lnTo>
                      <a:lnTo>
                        <a:pt x="136" y="237"/>
                      </a:lnTo>
                      <a:lnTo>
                        <a:pt x="140" y="245"/>
                      </a:lnTo>
                      <a:lnTo>
                        <a:pt x="146" y="252"/>
                      </a:lnTo>
                      <a:lnTo>
                        <a:pt x="153" y="259"/>
                      </a:lnTo>
                      <a:lnTo>
                        <a:pt x="157" y="261"/>
                      </a:lnTo>
                      <a:lnTo>
                        <a:pt x="161" y="264"/>
                      </a:lnTo>
                      <a:lnTo>
                        <a:pt x="165" y="266"/>
                      </a:lnTo>
                      <a:lnTo>
                        <a:pt x="170" y="268"/>
                      </a:lnTo>
                      <a:lnTo>
                        <a:pt x="181" y="272"/>
                      </a:lnTo>
                      <a:lnTo>
                        <a:pt x="194" y="274"/>
                      </a:lnTo>
                      <a:lnTo>
                        <a:pt x="208" y="276"/>
                      </a:lnTo>
                      <a:lnTo>
                        <a:pt x="221" y="277"/>
                      </a:lnTo>
                      <a:lnTo>
                        <a:pt x="235" y="276"/>
                      </a:lnTo>
                      <a:lnTo>
                        <a:pt x="243" y="275"/>
                      </a:lnTo>
                      <a:lnTo>
                        <a:pt x="250" y="273"/>
                      </a:lnTo>
                      <a:lnTo>
                        <a:pt x="257" y="272"/>
                      </a:lnTo>
                      <a:lnTo>
                        <a:pt x="265" y="270"/>
                      </a:lnTo>
                      <a:lnTo>
                        <a:pt x="279" y="264"/>
                      </a:lnTo>
                      <a:lnTo>
                        <a:pt x="293" y="258"/>
                      </a:lnTo>
                      <a:lnTo>
                        <a:pt x="296" y="256"/>
                      </a:lnTo>
                      <a:lnTo>
                        <a:pt x="298" y="254"/>
                      </a:lnTo>
                      <a:lnTo>
                        <a:pt x="304" y="251"/>
                      </a:lnTo>
                      <a:lnTo>
                        <a:pt x="314" y="243"/>
                      </a:lnTo>
                      <a:lnTo>
                        <a:pt x="324" y="235"/>
                      </a:lnTo>
                      <a:lnTo>
                        <a:pt x="326" y="232"/>
                      </a:lnTo>
                      <a:lnTo>
                        <a:pt x="328" y="231"/>
                      </a:lnTo>
                      <a:lnTo>
                        <a:pt x="333" y="226"/>
                      </a:lnTo>
                      <a:lnTo>
                        <a:pt x="338" y="221"/>
                      </a:lnTo>
                      <a:lnTo>
                        <a:pt x="340" y="219"/>
                      </a:lnTo>
                      <a:lnTo>
                        <a:pt x="342" y="217"/>
                      </a:lnTo>
                      <a:lnTo>
                        <a:pt x="350" y="207"/>
                      </a:lnTo>
                      <a:lnTo>
                        <a:pt x="358" y="197"/>
                      </a:lnTo>
                      <a:lnTo>
                        <a:pt x="365" y="187"/>
                      </a:lnTo>
                      <a:lnTo>
                        <a:pt x="375" y="171"/>
                      </a:lnTo>
                      <a:lnTo>
                        <a:pt x="385" y="158"/>
                      </a:lnTo>
                      <a:lnTo>
                        <a:pt x="388" y="154"/>
                      </a:lnTo>
                      <a:lnTo>
                        <a:pt x="389" y="152"/>
                      </a:lnTo>
                      <a:lnTo>
                        <a:pt x="390" y="150"/>
                      </a:lnTo>
                      <a:lnTo>
                        <a:pt x="395" y="142"/>
                      </a:lnTo>
                      <a:lnTo>
                        <a:pt x="398" y="134"/>
                      </a:lnTo>
                      <a:lnTo>
                        <a:pt x="402" y="126"/>
                      </a:lnTo>
                      <a:lnTo>
                        <a:pt x="403" y="116"/>
                      </a:lnTo>
                      <a:lnTo>
                        <a:pt x="405" y="107"/>
                      </a:lnTo>
                      <a:lnTo>
                        <a:pt x="405" y="103"/>
                      </a:lnTo>
                      <a:lnTo>
                        <a:pt x="406" y="98"/>
                      </a:lnTo>
                      <a:lnTo>
                        <a:pt x="406" y="93"/>
                      </a:lnTo>
                      <a:lnTo>
                        <a:pt x="406" y="91"/>
                      </a:lnTo>
                      <a:lnTo>
                        <a:pt x="406" y="89"/>
                      </a:lnTo>
                      <a:lnTo>
                        <a:pt x="405" y="77"/>
                      </a:lnTo>
                      <a:lnTo>
                        <a:pt x="403" y="67"/>
                      </a:lnTo>
                      <a:lnTo>
                        <a:pt x="400" y="57"/>
                      </a:lnTo>
                      <a:lnTo>
                        <a:pt x="396" y="48"/>
                      </a:lnTo>
                      <a:lnTo>
                        <a:pt x="390" y="39"/>
                      </a:lnTo>
                      <a:lnTo>
                        <a:pt x="384" y="31"/>
                      </a:lnTo>
                      <a:lnTo>
                        <a:pt x="376" y="24"/>
                      </a:lnTo>
                      <a:lnTo>
                        <a:pt x="368" y="1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72" name="Freeform 67"/>
                <p:cNvSpPr>
                  <a:spLocks noChangeAspect="1"/>
                </p:cNvSpPr>
                <p:nvPr/>
              </p:nvSpPr>
              <p:spPr bwMode="auto">
                <a:xfrm>
                  <a:off x="3450" y="2729"/>
                  <a:ext cx="368" cy="512"/>
                </a:xfrm>
                <a:custGeom>
                  <a:avLst/>
                  <a:gdLst>
                    <a:gd name="T0" fmla="*/ 188 w 368"/>
                    <a:gd name="T1" fmla="*/ 19 h 512"/>
                    <a:gd name="T2" fmla="*/ 161 w 368"/>
                    <a:gd name="T3" fmla="*/ 38 h 512"/>
                    <a:gd name="T4" fmla="*/ 96 w 368"/>
                    <a:gd name="T5" fmla="*/ 104 h 512"/>
                    <a:gd name="T6" fmla="*/ 63 w 368"/>
                    <a:gd name="T7" fmla="*/ 150 h 512"/>
                    <a:gd name="T8" fmla="*/ 43 w 368"/>
                    <a:gd name="T9" fmla="*/ 189 h 512"/>
                    <a:gd name="T10" fmla="*/ 39 w 368"/>
                    <a:gd name="T11" fmla="*/ 203 h 512"/>
                    <a:gd name="T12" fmla="*/ 16 w 368"/>
                    <a:gd name="T13" fmla="*/ 271 h 512"/>
                    <a:gd name="T14" fmla="*/ 14 w 368"/>
                    <a:gd name="T15" fmla="*/ 282 h 512"/>
                    <a:gd name="T16" fmla="*/ 2 w 368"/>
                    <a:gd name="T17" fmla="*/ 337 h 512"/>
                    <a:gd name="T18" fmla="*/ 0 w 368"/>
                    <a:gd name="T19" fmla="*/ 398 h 512"/>
                    <a:gd name="T20" fmla="*/ 3 w 368"/>
                    <a:gd name="T21" fmla="*/ 418 h 512"/>
                    <a:gd name="T22" fmla="*/ 16 w 368"/>
                    <a:gd name="T23" fmla="*/ 456 h 512"/>
                    <a:gd name="T24" fmla="*/ 31 w 368"/>
                    <a:gd name="T25" fmla="*/ 477 h 512"/>
                    <a:gd name="T26" fmla="*/ 51 w 368"/>
                    <a:gd name="T27" fmla="*/ 497 h 512"/>
                    <a:gd name="T28" fmla="*/ 83 w 368"/>
                    <a:gd name="T29" fmla="*/ 509 h 512"/>
                    <a:gd name="T30" fmla="*/ 117 w 368"/>
                    <a:gd name="T31" fmla="*/ 512 h 512"/>
                    <a:gd name="T32" fmla="*/ 146 w 368"/>
                    <a:gd name="T33" fmla="*/ 507 h 512"/>
                    <a:gd name="T34" fmla="*/ 154 w 368"/>
                    <a:gd name="T35" fmla="*/ 504 h 512"/>
                    <a:gd name="T36" fmla="*/ 167 w 368"/>
                    <a:gd name="T37" fmla="*/ 498 h 512"/>
                    <a:gd name="T38" fmla="*/ 178 w 368"/>
                    <a:gd name="T39" fmla="*/ 491 h 512"/>
                    <a:gd name="T40" fmla="*/ 183 w 368"/>
                    <a:gd name="T41" fmla="*/ 488 h 512"/>
                    <a:gd name="T42" fmla="*/ 197 w 368"/>
                    <a:gd name="T43" fmla="*/ 475 h 512"/>
                    <a:gd name="T44" fmla="*/ 206 w 368"/>
                    <a:gd name="T45" fmla="*/ 464 h 512"/>
                    <a:gd name="T46" fmla="*/ 209 w 368"/>
                    <a:gd name="T47" fmla="*/ 461 h 512"/>
                    <a:gd name="T48" fmla="*/ 211 w 368"/>
                    <a:gd name="T49" fmla="*/ 456 h 512"/>
                    <a:gd name="T50" fmla="*/ 218 w 368"/>
                    <a:gd name="T51" fmla="*/ 445 h 512"/>
                    <a:gd name="T52" fmla="*/ 227 w 368"/>
                    <a:gd name="T53" fmla="*/ 423 h 512"/>
                    <a:gd name="T54" fmla="*/ 231 w 368"/>
                    <a:gd name="T55" fmla="*/ 406 h 512"/>
                    <a:gd name="T56" fmla="*/ 230 w 368"/>
                    <a:gd name="T57" fmla="*/ 379 h 512"/>
                    <a:gd name="T58" fmla="*/ 227 w 368"/>
                    <a:gd name="T59" fmla="*/ 359 h 512"/>
                    <a:gd name="T60" fmla="*/ 220 w 368"/>
                    <a:gd name="T61" fmla="*/ 342 h 512"/>
                    <a:gd name="T62" fmla="*/ 216 w 368"/>
                    <a:gd name="T63" fmla="*/ 319 h 512"/>
                    <a:gd name="T64" fmla="*/ 218 w 368"/>
                    <a:gd name="T65" fmla="*/ 297 h 512"/>
                    <a:gd name="T66" fmla="*/ 229 w 368"/>
                    <a:gd name="T67" fmla="*/ 270 h 512"/>
                    <a:gd name="T68" fmla="*/ 251 w 368"/>
                    <a:gd name="T69" fmla="*/ 248 h 512"/>
                    <a:gd name="T70" fmla="*/ 278 w 368"/>
                    <a:gd name="T71" fmla="*/ 233 h 512"/>
                    <a:gd name="T72" fmla="*/ 301 w 368"/>
                    <a:gd name="T73" fmla="*/ 216 h 512"/>
                    <a:gd name="T74" fmla="*/ 315 w 368"/>
                    <a:gd name="T75" fmla="*/ 203 h 512"/>
                    <a:gd name="T76" fmla="*/ 325 w 368"/>
                    <a:gd name="T77" fmla="*/ 192 h 512"/>
                    <a:gd name="T78" fmla="*/ 334 w 368"/>
                    <a:gd name="T79" fmla="*/ 182 h 512"/>
                    <a:gd name="T80" fmla="*/ 345 w 368"/>
                    <a:gd name="T81" fmla="*/ 166 h 512"/>
                    <a:gd name="T82" fmla="*/ 354 w 368"/>
                    <a:gd name="T83" fmla="*/ 148 h 512"/>
                    <a:gd name="T84" fmla="*/ 366 w 368"/>
                    <a:gd name="T85" fmla="*/ 119 h 512"/>
                    <a:gd name="T86" fmla="*/ 368 w 368"/>
                    <a:gd name="T87" fmla="*/ 88 h 512"/>
                    <a:gd name="T88" fmla="*/ 362 w 368"/>
                    <a:gd name="T89" fmla="*/ 60 h 512"/>
                    <a:gd name="T90" fmla="*/ 350 w 368"/>
                    <a:gd name="T91" fmla="*/ 35 h 512"/>
                    <a:gd name="T92" fmla="*/ 337 w 368"/>
                    <a:gd name="T93" fmla="*/ 21 h 512"/>
                    <a:gd name="T94" fmla="*/ 322 w 368"/>
                    <a:gd name="T95" fmla="*/ 11 h 512"/>
                    <a:gd name="T96" fmla="*/ 300 w 368"/>
                    <a:gd name="T97" fmla="*/ 5 h 512"/>
                    <a:gd name="T98" fmla="*/ 273 w 368"/>
                    <a:gd name="T99" fmla="*/ 1 h 512"/>
                    <a:gd name="T100" fmla="*/ 236 w 368"/>
                    <a:gd name="T101" fmla="*/ 2 h 5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8"/>
                    <a:gd name="T154" fmla="*/ 0 h 512"/>
                    <a:gd name="T155" fmla="*/ 368 w 368"/>
                    <a:gd name="T156" fmla="*/ 512 h 5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8" h="512">
                      <a:moveTo>
                        <a:pt x="208" y="11"/>
                      </a:moveTo>
                      <a:lnTo>
                        <a:pt x="194" y="16"/>
                      </a:lnTo>
                      <a:lnTo>
                        <a:pt x="188" y="19"/>
                      </a:lnTo>
                      <a:lnTo>
                        <a:pt x="183" y="22"/>
                      </a:lnTo>
                      <a:lnTo>
                        <a:pt x="171" y="30"/>
                      </a:lnTo>
                      <a:lnTo>
                        <a:pt x="161" y="38"/>
                      </a:lnTo>
                      <a:lnTo>
                        <a:pt x="133" y="64"/>
                      </a:lnTo>
                      <a:lnTo>
                        <a:pt x="108" y="91"/>
                      </a:lnTo>
                      <a:lnTo>
                        <a:pt x="96" y="104"/>
                      </a:lnTo>
                      <a:lnTo>
                        <a:pt x="85" y="119"/>
                      </a:lnTo>
                      <a:lnTo>
                        <a:pt x="74" y="134"/>
                      </a:lnTo>
                      <a:lnTo>
                        <a:pt x="63" y="150"/>
                      </a:lnTo>
                      <a:lnTo>
                        <a:pt x="55" y="168"/>
                      </a:lnTo>
                      <a:lnTo>
                        <a:pt x="47" y="184"/>
                      </a:lnTo>
                      <a:lnTo>
                        <a:pt x="43" y="189"/>
                      </a:lnTo>
                      <a:lnTo>
                        <a:pt x="40" y="194"/>
                      </a:lnTo>
                      <a:lnTo>
                        <a:pt x="39" y="200"/>
                      </a:lnTo>
                      <a:lnTo>
                        <a:pt x="39" y="203"/>
                      </a:lnTo>
                      <a:lnTo>
                        <a:pt x="36" y="209"/>
                      </a:lnTo>
                      <a:lnTo>
                        <a:pt x="26" y="239"/>
                      </a:lnTo>
                      <a:lnTo>
                        <a:pt x="16" y="271"/>
                      </a:lnTo>
                      <a:lnTo>
                        <a:pt x="15" y="274"/>
                      </a:lnTo>
                      <a:lnTo>
                        <a:pt x="15" y="279"/>
                      </a:lnTo>
                      <a:lnTo>
                        <a:pt x="14" y="282"/>
                      </a:lnTo>
                      <a:lnTo>
                        <a:pt x="12" y="287"/>
                      </a:lnTo>
                      <a:lnTo>
                        <a:pt x="7" y="312"/>
                      </a:lnTo>
                      <a:lnTo>
                        <a:pt x="2" y="337"/>
                      </a:lnTo>
                      <a:lnTo>
                        <a:pt x="0" y="364"/>
                      </a:lnTo>
                      <a:lnTo>
                        <a:pt x="0" y="391"/>
                      </a:lnTo>
                      <a:lnTo>
                        <a:pt x="0" y="398"/>
                      </a:lnTo>
                      <a:lnTo>
                        <a:pt x="1" y="404"/>
                      </a:lnTo>
                      <a:lnTo>
                        <a:pt x="1" y="411"/>
                      </a:lnTo>
                      <a:lnTo>
                        <a:pt x="3" y="418"/>
                      </a:lnTo>
                      <a:lnTo>
                        <a:pt x="7" y="431"/>
                      </a:lnTo>
                      <a:lnTo>
                        <a:pt x="11" y="443"/>
                      </a:lnTo>
                      <a:lnTo>
                        <a:pt x="16" y="456"/>
                      </a:lnTo>
                      <a:lnTo>
                        <a:pt x="20" y="461"/>
                      </a:lnTo>
                      <a:lnTo>
                        <a:pt x="23" y="467"/>
                      </a:lnTo>
                      <a:lnTo>
                        <a:pt x="31" y="477"/>
                      </a:lnTo>
                      <a:lnTo>
                        <a:pt x="41" y="489"/>
                      </a:lnTo>
                      <a:lnTo>
                        <a:pt x="46" y="492"/>
                      </a:lnTo>
                      <a:lnTo>
                        <a:pt x="51" y="497"/>
                      </a:lnTo>
                      <a:lnTo>
                        <a:pt x="62" y="501"/>
                      </a:lnTo>
                      <a:lnTo>
                        <a:pt x="72" y="505"/>
                      </a:lnTo>
                      <a:lnTo>
                        <a:pt x="83" y="509"/>
                      </a:lnTo>
                      <a:lnTo>
                        <a:pt x="94" y="511"/>
                      </a:lnTo>
                      <a:lnTo>
                        <a:pt x="105" y="512"/>
                      </a:lnTo>
                      <a:lnTo>
                        <a:pt x="117" y="512"/>
                      </a:lnTo>
                      <a:lnTo>
                        <a:pt x="128" y="511"/>
                      </a:lnTo>
                      <a:lnTo>
                        <a:pt x="140" y="509"/>
                      </a:lnTo>
                      <a:lnTo>
                        <a:pt x="146" y="507"/>
                      </a:lnTo>
                      <a:lnTo>
                        <a:pt x="149" y="505"/>
                      </a:lnTo>
                      <a:lnTo>
                        <a:pt x="152" y="505"/>
                      </a:lnTo>
                      <a:lnTo>
                        <a:pt x="154" y="504"/>
                      </a:lnTo>
                      <a:lnTo>
                        <a:pt x="157" y="503"/>
                      </a:lnTo>
                      <a:lnTo>
                        <a:pt x="162" y="500"/>
                      </a:lnTo>
                      <a:lnTo>
                        <a:pt x="167" y="498"/>
                      </a:lnTo>
                      <a:lnTo>
                        <a:pt x="173" y="495"/>
                      </a:lnTo>
                      <a:lnTo>
                        <a:pt x="178" y="491"/>
                      </a:lnTo>
                      <a:lnTo>
                        <a:pt x="179" y="490"/>
                      </a:lnTo>
                      <a:lnTo>
                        <a:pt x="180" y="490"/>
                      </a:lnTo>
                      <a:lnTo>
                        <a:pt x="183" y="488"/>
                      </a:lnTo>
                      <a:lnTo>
                        <a:pt x="187" y="484"/>
                      </a:lnTo>
                      <a:lnTo>
                        <a:pt x="193" y="479"/>
                      </a:lnTo>
                      <a:lnTo>
                        <a:pt x="197" y="475"/>
                      </a:lnTo>
                      <a:lnTo>
                        <a:pt x="201" y="470"/>
                      </a:lnTo>
                      <a:lnTo>
                        <a:pt x="205" y="466"/>
                      </a:lnTo>
                      <a:lnTo>
                        <a:pt x="206" y="464"/>
                      </a:lnTo>
                      <a:lnTo>
                        <a:pt x="206" y="463"/>
                      </a:lnTo>
                      <a:lnTo>
                        <a:pt x="207" y="463"/>
                      </a:lnTo>
                      <a:lnTo>
                        <a:pt x="209" y="461"/>
                      </a:lnTo>
                      <a:lnTo>
                        <a:pt x="210" y="458"/>
                      </a:lnTo>
                      <a:lnTo>
                        <a:pt x="211" y="457"/>
                      </a:lnTo>
                      <a:lnTo>
                        <a:pt x="211" y="456"/>
                      </a:lnTo>
                      <a:lnTo>
                        <a:pt x="212" y="456"/>
                      </a:lnTo>
                      <a:lnTo>
                        <a:pt x="215" y="451"/>
                      </a:lnTo>
                      <a:lnTo>
                        <a:pt x="218" y="445"/>
                      </a:lnTo>
                      <a:lnTo>
                        <a:pt x="221" y="441"/>
                      </a:lnTo>
                      <a:lnTo>
                        <a:pt x="225" y="429"/>
                      </a:lnTo>
                      <a:lnTo>
                        <a:pt x="227" y="423"/>
                      </a:lnTo>
                      <a:lnTo>
                        <a:pt x="229" y="418"/>
                      </a:lnTo>
                      <a:lnTo>
                        <a:pt x="229" y="411"/>
                      </a:lnTo>
                      <a:lnTo>
                        <a:pt x="231" y="406"/>
                      </a:lnTo>
                      <a:lnTo>
                        <a:pt x="231" y="399"/>
                      </a:lnTo>
                      <a:lnTo>
                        <a:pt x="231" y="392"/>
                      </a:lnTo>
                      <a:lnTo>
                        <a:pt x="230" y="379"/>
                      </a:lnTo>
                      <a:lnTo>
                        <a:pt x="229" y="372"/>
                      </a:lnTo>
                      <a:lnTo>
                        <a:pt x="229" y="365"/>
                      </a:lnTo>
                      <a:lnTo>
                        <a:pt x="227" y="359"/>
                      </a:lnTo>
                      <a:lnTo>
                        <a:pt x="224" y="353"/>
                      </a:lnTo>
                      <a:lnTo>
                        <a:pt x="222" y="348"/>
                      </a:lnTo>
                      <a:lnTo>
                        <a:pt x="220" y="342"/>
                      </a:lnTo>
                      <a:lnTo>
                        <a:pt x="218" y="330"/>
                      </a:lnTo>
                      <a:lnTo>
                        <a:pt x="217" y="325"/>
                      </a:lnTo>
                      <a:lnTo>
                        <a:pt x="216" y="319"/>
                      </a:lnTo>
                      <a:lnTo>
                        <a:pt x="216" y="313"/>
                      </a:lnTo>
                      <a:lnTo>
                        <a:pt x="217" y="308"/>
                      </a:lnTo>
                      <a:lnTo>
                        <a:pt x="218" y="297"/>
                      </a:lnTo>
                      <a:lnTo>
                        <a:pt x="221" y="288"/>
                      </a:lnTo>
                      <a:lnTo>
                        <a:pt x="224" y="278"/>
                      </a:lnTo>
                      <a:lnTo>
                        <a:pt x="229" y="270"/>
                      </a:lnTo>
                      <a:lnTo>
                        <a:pt x="236" y="262"/>
                      </a:lnTo>
                      <a:lnTo>
                        <a:pt x="243" y="255"/>
                      </a:lnTo>
                      <a:lnTo>
                        <a:pt x="251" y="248"/>
                      </a:lnTo>
                      <a:lnTo>
                        <a:pt x="262" y="243"/>
                      </a:lnTo>
                      <a:lnTo>
                        <a:pt x="270" y="238"/>
                      </a:lnTo>
                      <a:lnTo>
                        <a:pt x="278" y="233"/>
                      </a:lnTo>
                      <a:lnTo>
                        <a:pt x="286" y="227"/>
                      </a:lnTo>
                      <a:lnTo>
                        <a:pt x="294" y="222"/>
                      </a:lnTo>
                      <a:lnTo>
                        <a:pt x="301" y="216"/>
                      </a:lnTo>
                      <a:lnTo>
                        <a:pt x="309" y="210"/>
                      </a:lnTo>
                      <a:lnTo>
                        <a:pt x="312" y="206"/>
                      </a:lnTo>
                      <a:lnTo>
                        <a:pt x="315" y="203"/>
                      </a:lnTo>
                      <a:lnTo>
                        <a:pt x="319" y="199"/>
                      </a:lnTo>
                      <a:lnTo>
                        <a:pt x="322" y="196"/>
                      </a:lnTo>
                      <a:lnTo>
                        <a:pt x="325" y="192"/>
                      </a:lnTo>
                      <a:lnTo>
                        <a:pt x="328" y="189"/>
                      </a:lnTo>
                      <a:lnTo>
                        <a:pt x="331" y="185"/>
                      </a:lnTo>
                      <a:lnTo>
                        <a:pt x="334" y="182"/>
                      </a:lnTo>
                      <a:lnTo>
                        <a:pt x="336" y="177"/>
                      </a:lnTo>
                      <a:lnTo>
                        <a:pt x="340" y="174"/>
                      </a:lnTo>
                      <a:lnTo>
                        <a:pt x="345" y="166"/>
                      </a:lnTo>
                      <a:lnTo>
                        <a:pt x="347" y="161"/>
                      </a:lnTo>
                      <a:lnTo>
                        <a:pt x="349" y="157"/>
                      </a:lnTo>
                      <a:lnTo>
                        <a:pt x="354" y="148"/>
                      </a:lnTo>
                      <a:lnTo>
                        <a:pt x="358" y="140"/>
                      </a:lnTo>
                      <a:lnTo>
                        <a:pt x="362" y="131"/>
                      </a:lnTo>
                      <a:lnTo>
                        <a:pt x="366" y="119"/>
                      </a:lnTo>
                      <a:lnTo>
                        <a:pt x="368" y="107"/>
                      </a:lnTo>
                      <a:lnTo>
                        <a:pt x="368" y="97"/>
                      </a:lnTo>
                      <a:lnTo>
                        <a:pt x="368" y="88"/>
                      </a:lnTo>
                      <a:lnTo>
                        <a:pt x="367" y="78"/>
                      </a:lnTo>
                      <a:lnTo>
                        <a:pt x="365" y="70"/>
                      </a:lnTo>
                      <a:lnTo>
                        <a:pt x="362" y="60"/>
                      </a:lnTo>
                      <a:lnTo>
                        <a:pt x="359" y="51"/>
                      </a:lnTo>
                      <a:lnTo>
                        <a:pt x="354" y="43"/>
                      </a:lnTo>
                      <a:lnTo>
                        <a:pt x="350" y="35"/>
                      </a:lnTo>
                      <a:lnTo>
                        <a:pt x="346" y="29"/>
                      </a:lnTo>
                      <a:lnTo>
                        <a:pt x="341" y="25"/>
                      </a:lnTo>
                      <a:lnTo>
                        <a:pt x="337" y="21"/>
                      </a:lnTo>
                      <a:lnTo>
                        <a:pt x="333" y="17"/>
                      </a:lnTo>
                      <a:lnTo>
                        <a:pt x="327" y="14"/>
                      </a:lnTo>
                      <a:lnTo>
                        <a:pt x="322" y="11"/>
                      </a:lnTo>
                      <a:lnTo>
                        <a:pt x="316" y="9"/>
                      </a:lnTo>
                      <a:lnTo>
                        <a:pt x="310" y="7"/>
                      </a:lnTo>
                      <a:lnTo>
                        <a:pt x="300" y="5"/>
                      </a:lnTo>
                      <a:lnTo>
                        <a:pt x="292" y="3"/>
                      </a:lnTo>
                      <a:lnTo>
                        <a:pt x="282" y="2"/>
                      </a:lnTo>
                      <a:lnTo>
                        <a:pt x="273" y="1"/>
                      </a:lnTo>
                      <a:lnTo>
                        <a:pt x="254" y="0"/>
                      </a:lnTo>
                      <a:lnTo>
                        <a:pt x="244" y="1"/>
                      </a:lnTo>
                      <a:lnTo>
                        <a:pt x="236" y="2"/>
                      </a:lnTo>
                      <a:lnTo>
                        <a:pt x="222" y="6"/>
                      </a:lnTo>
                      <a:lnTo>
                        <a:pt x="208" y="1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73" name="Freeform 68"/>
                <p:cNvSpPr>
                  <a:spLocks noChangeAspect="1"/>
                </p:cNvSpPr>
                <p:nvPr/>
              </p:nvSpPr>
              <p:spPr bwMode="auto">
                <a:xfrm>
                  <a:off x="3743" y="2767"/>
                  <a:ext cx="544" cy="306"/>
                </a:xfrm>
                <a:custGeom>
                  <a:avLst/>
                  <a:gdLst>
                    <a:gd name="T0" fmla="*/ 41 w 544"/>
                    <a:gd name="T1" fmla="*/ 158 h 306"/>
                    <a:gd name="T2" fmla="*/ 58 w 544"/>
                    <a:gd name="T3" fmla="*/ 184 h 306"/>
                    <a:gd name="T4" fmla="*/ 96 w 544"/>
                    <a:gd name="T5" fmla="*/ 230 h 306"/>
                    <a:gd name="T6" fmla="*/ 119 w 544"/>
                    <a:gd name="T7" fmla="*/ 270 h 306"/>
                    <a:gd name="T8" fmla="*/ 126 w 544"/>
                    <a:gd name="T9" fmla="*/ 289 h 306"/>
                    <a:gd name="T10" fmla="*/ 139 w 544"/>
                    <a:gd name="T11" fmla="*/ 296 h 306"/>
                    <a:gd name="T12" fmla="*/ 197 w 544"/>
                    <a:gd name="T13" fmla="*/ 296 h 306"/>
                    <a:gd name="T14" fmla="*/ 343 w 544"/>
                    <a:gd name="T15" fmla="*/ 272 h 306"/>
                    <a:gd name="T16" fmla="*/ 353 w 544"/>
                    <a:gd name="T17" fmla="*/ 284 h 306"/>
                    <a:gd name="T18" fmla="*/ 374 w 544"/>
                    <a:gd name="T19" fmla="*/ 300 h 306"/>
                    <a:gd name="T20" fmla="*/ 395 w 544"/>
                    <a:gd name="T21" fmla="*/ 304 h 306"/>
                    <a:gd name="T22" fmla="*/ 399 w 544"/>
                    <a:gd name="T23" fmla="*/ 299 h 306"/>
                    <a:gd name="T24" fmla="*/ 402 w 544"/>
                    <a:gd name="T25" fmla="*/ 291 h 306"/>
                    <a:gd name="T26" fmla="*/ 401 w 544"/>
                    <a:gd name="T27" fmla="*/ 285 h 306"/>
                    <a:gd name="T28" fmla="*/ 416 w 544"/>
                    <a:gd name="T29" fmla="*/ 265 h 306"/>
                    <a:gd name="T30" fmla="*/ 445 w 544"/>
                    <a:gd name="T31" fmla="*/ 291 h 306"/>
                    <a:gd name="T32" fmla="*/ 481 w 544"/>
                    <a:gd name="T33" fmla="*/ 303 h 306"/>
                    <a:gd name="T34" fmla="*/ 484 w 544"/>
                    <a:gd name="T35" fmla="*/ 301 h 306"/>
                    <a:gd name="T36" fmla="*/ 487 w 544"/>
                    <a:gd name="T37" fmla="*/ 299 h 306"/>
                    <a:gd name="T38" fmla="*/ 490 w 544"/>
                    <a:gd name="T39" fmla="*/ 294 h 306"/>
                    <a:gd name="T40" fmla="*/ 490 w 544"/>
                    <a:gd name="T41" fmla="*/ 290 h 306"/>
                    <a:gd name="T42" fmla="*/ 484 w 544"/>
                    <a:gd name="T43" fmla="*/ 273 h 306"/>
                    <a:gd name="T44" fmla="*/ 464 w 544"/>
                    <a:gd name="T45" fmla="*/ 251 h 306"/>
                    <a:gd name="T46" fmla="*/ 458 w 544"/>
                    <a:gd name="T47" fmla="*/ 245 h 306"/>
                    <a:gd name="T48" fmla="*/ 495 w 544"/>
                    <a:gd name="T49" fmla="*/ 256 h 306"/>
                    <a:gd name="T50" fmla="*/ 514 w 544"/>
                    <a:gd name="T51" fmla="*/ 268 h 306"/>
                    <a:gd name="T52" fmla="*/ 527 w 544"/>
                    <a:gd name="T53" fmla="*/ 272 h 306"/>
                    <a:gd name="T54" fmla="*/ 540 w 544"/>
                    <a:gd name="T55" fmla="*/ 267 h 306"/>
                    <a:gd name="T56" fmla="*/ 544 w 544"/>
                    <a:gd name="T57" fmla="*/ 256 h 306"/>
                    <a:gd name="T58" fmla="*/ 531 w 544"/>
                    <a:gd name="T59" fmla="*/ 236 h 306"/>
                    <a:gd name="T60" fmla="*/ 513 w 544"/>
                    <a:gd name="T61" fmla="*/ 219 h 306"/>
                    <a:gd name="T62" fmla="*/ 490 w 544"/>
                    <a:gd name="T63" fmla="*/ 207 h 306"/>
                    <a:gd name="T64" fmla="*/ 463 w 544"/>
                    <a:gd name="T65" fmla="*/ 203 h 306"/>
                    <a:gd name="T66" fmla="*/ 386 w 544"/>
                    <a:gd name="T67" fmla="*/ 216 h 306"/>
                    <a:gd name="T68" fmla="*/ 329 w 544"/>
                    <a:gd name="T69" fmla="*/ 234 h 306"/>
                    <a:gd name="T70" fmla="*/ 313 w 544"/>
                    <a:gd name="T71" fmla="*/ 239 h 306"/>
                    <a:gd name="T72" fmla="*/ 261 w 544"/>
                    <a:gd name="T73" fmla="*/ 248 h 306"/>
                    <a:gd name="T74" fmla="*/ 214 w 544"/>
                    <a:gd name="T75" fmla="*/ 248 h 306"/>
                    <a:gd name="T76" fmla="*/ 198 w 544"/>
                    <a:gd name="T77" fmla="*/ 247 h 306"/>
                    <a:gd name="T78" fmla="*/ 165 w 544"/>
                    <a:gd name="T79" fmla="*/ 226 h 306"/>
                    <a:gd name="T80" fmla="*/ 131 w 544"/>
                    <a:gd name="T81" fmla="*/ 186 h 306"/>
                    <a:gd name="T82" fmla="*/ 106 w 544"/>
                    <a:gd name="T83" fmla="*/ 141 h 306"/>
                    <a:gd name="T84" fmla="*/ 86 w 544"/>
                    <a:gd name="T85" fmla="*/ 54 h 306"/>
                    <a:gd name="T86" fmla="*/ 76 w 544"/>
                    <a:gd name="T87" fmla="*/ 33 h 306"/>
                    <a:gd name="T88" fmla="*/ 60 w 544"/>
                    <a:gd name="T89" fmla="*/ 16 h 306"/>
                    <a:gd name="T90" fmla="*/ 35 w 544"/>
                    <a:gd name="T91" fmla="*/ 3 h 306"/>
                    <a:gd name="T92" fmla="*/ 14 w 544"/>
                    <a:gd name="T93" fmla="*/ 2 h 306"/>
                    <a:gd name="T94" fmla="*/ 7 w 544"/>
                    <a:gd name="T95" fmla="*/ 21 h 306"/>
                    <a:gd name="T96" fmla="*/ 1 w 544"/>
                    <a:gd name="T97" fmla="*/ 44 h 306"/>
                    <a:gd name="T98" fmla="*/ 0 w 544"/>
                    <a:gd name="T99" fmla="*/ 73 h 306"/>
                    <a:gd name="T100" fmla="*/ 14 w 544"/>
                    <a:gd name="T101" fmla="*/ 114 h 3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4"/>
                    <a:gd name="T154" fmla="*/ 0 h 306"/>
                    <a:gd name="T155" fmla="*/ 544 w 544"/>
                    <a:gd name="T156" fmla="*/ 306 h 3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4" h="306">
                      <a:moveTo>
                        <a:pt x="32" y="138"/>
                      </a:moveTo>
                      <a:lnTo>
                        <a:pt x="34" y="145"/>
                      </a:lnTo>
                      <a:lnTo>
                        <a:pt x="37" y="152"/>
                      </a:lnTo>
                      <a:lnTo>
                        <a:pt x="41" y="158"/>
                      </a:lnTo>
                      <a:lnTo>
                        <a:pt x="45" y="165"/>
                      </a:lnTo>
                      <a:lnTo>
                        <a:pt x="49" y="171"/>
                      </a:lnTo>
                      <a:lnTo>
                        <a:pt x="53" y="178"/>
                      </a:lnTo>
                      <a:lnTo>
                        <a:pt x="58" y="184"/>
                      </a:lnTo>
                      <a:lnTo>
                        <a:pt x="64" y="190"/>
                      </a:lnTo>
                      <a:lnTo>
                        <a:pt x="76" y="203"/>
                      </a:lnTo>
                      <a:lnTo>
                        <a:pt x="86" y="216"/>
                      </a:lnTo>
                      <a:lnTo>
                        <a:pt x="96" y="230"/>
                      </a:lnTo>
                      <a:lnTo>
                        <a:pt x="106" y="245"/>
                      </a:lnTo>
                      <a:lnTo>
                        <a:pt x="111" y="253"/>
                      </a:lnTo>
                      <a:lnTo>
                        <a:pt x="115" y="262"/>
                      </a:lnTo>
                      <a:lnTo>
                        <a:pt x="119" y="270"/>
                      </a:lnTo>
                      <a:lnTo>
                        <a:pt x="121" y="279"/>
                      </a:lnTo>
                      <a:lnTo>
                        <a:pt x="122" y="283"/>
                      </a:lnTo>
                      <a:lnTo>
                        <a:pt x="124" y="286"/>
                      </a:lnTo>
                      <a:lnTo>
                        <a:pt x="126" y="289"/>
                      </a:lnTo>
                      <a:lnTo>
                        <a:pt x="128" y="292"/>
                      </a:lnTo>
                      <a:lnTo>
                        <a:pt x="131" y="293"/>
                      </a:lnTo>
                      <a:lnTo>
                        <a:pt x="134" y="295"/>
                      </a:lnTo>
                      <a:lnTo>
                        <a:pt x="139" y="296"/>
                      </a:lnTo>
                      <a:lnTo>
                        <a:pt x="143" y="297"/>
                      </a:lnTo>
                      <a:lnTo>
                        <a:pt x="164" y="298"/>
                      </a:lnTo>
                      <a:lnTo>
                        <a:pt x="186" y="298"/>
                      </a:lnTo>
                      <a:lnTo>
                        <a:pt x="197" y="296"/>
                      </a:lnTo>
                      <a:lnTo>
                        <a:pt x="207" y="296"/>
                      </a:lnTo>
                      <a:lnTo>
                        <a:pt x="229" y="292"/>
                      </a:lnTo>
                      <a:lnTo>
                        <a:pt x="285" y="283"/>
                      </a:lnTo>
                      <a:lnTo>
                        <a:pt x="343" y="272"/>
                      </a:lnTo>
                      <a:lnTo>
                        <a:pt x="346" y="275"/>
                      </a:lnTo>
                      <a:lnTo>
                        <a:pt x="348" y="277"/>
                      </a:lnTo>
                      <a:lnTo>
                        <a:pt x="350" y="278"/>
                      </a:lnTo>
                      <a:lnTo>
                        <a:pt x="353" y="284"/>
                      </a:lnTo>
                      <a:lnTo>
                        <a:pt x="359" y="289"/>
                      </a:lnTo>
                      <a:lnTo>
                        <a:pt x="363" y="293"/>
                      </a:lnTo>
                      <a:lnTo>
                        <a:pt x="368" y="298"/>
                      </a:lnTo>
                      <a:lnTo>
                        <a:pt x="374" y="300"/>
                      </a:lnTo>
                      <a:lnTo>
                        <a:pt x="380" y="303"/>
                      </a:lnTo>
                      <a:lnTo>
                        <a:pt x="385" y="305"/>
                      </a:lnTo>
                      <a:lnTo>
                        <a:pt x="392" y="306"/>
                      </a:lnTo>
                      <a:lnTo>
                        <a:pt x="395" y="304"/>
                      </a:lnTo>
                      <a:lnTo>
                        <a:pt x="397" y="302"/>
                      </a:lnTo>
                      <a:lnTo>
                        <a:pt x="398" y="300"/>
                      </a:lnTo>
                      <a:lnTo>
                        <a:pt x="398" y="299"/>
                      </a:lnTo>
                      <a:lnTo>
                        <a:pt x="399" y="299"/>
                      </a:lnTo>
                      <a:lnTo>
                        <a:pt x="401" y="298"/>
                      </a:lnTo>
                      <a:lnTo>
                        <a:pt x="402" y="294"/>
                      </a:lnTo>
                      <a:lnTo>
                        <a:pt x="402" y="292"/>
                      </a:lnTo>
                      <a:lnTo>
                        <a:pt x="402" y="291"/>
                      </a:lnTo>
                      <a:lnTo>
                        <a:pt x="402" y="290"/>
                      </a:lnTo>
                      <a:lnTo>
                        <a:pt x="402" y="289"/>
                      </a:lnTo>
                      <a:lnTo>
                        <a:pt x="401" y="285"/>
                      </a:lnTo>
                      <a:lnTo>
                        <a:pt x="398" y="280"/>
                      </a:lnTo>
                      <a:lnTo>
                        <a:pt x="396" y="275"/>
                      </a:lnTo>
                      <a:lnTo>
                        <a:pt x="389" y="265"/>
                      </a:lnTo>
                      <a:lnTo>
                        <a:pt x="416" y="265"/>
                      </a:lnTo>
                      <a:lnTo>
                        <a:pt x="422" y="272"/>
                      </a:lnTo>
                      <a:lnTo>
                        <a:pt x="430" y="279"/>
                      </a:lnTo>
                      <a:lnTo>
                        <a:pt x="437" y="285"/>
                      </a:lnTo>
                      <a:lnTo>
                        <a:pt x="445" y="291"/>
                      </a:lnTo>
                      <a:lnTo>
                        <a:pt x="454" y="294"/>
                      </a:lnTo>
                      <a:lnTo>
                        <a:pt x="463" y="298"/>
                      </a:lnTo>
                      <a:lnTo>
                        <a:pt x="472" y="301"/>
                      </a:lnTo>
                      <a:lnTo>
                        <a:pt x="481" y="303"/>
                      </a:lnTo>
                      <a:lnTo>
                        <a:pt x="482" y="303"/>
                      </a:lnTo>
                      <a:lnTo>
                        <a:pt x="482" y="302"/>
                      </a:lnTo>
                      <a:lnTo>
                        <a:pt x="484" y="301"/>
                      </a:lnTo>
                      <a:lnTo>
                        <a:pt x="485" y="300"/>
                      </a:lnTo>
                      <a:lnTo>
                        <a:pt x="487" y="299"/>
                      </a:lnTo>
                      <a:lnTo>
                        <a:pt x="487" y="298"/>
                      </a:lnTo>
                      <a:lnTo>
                        <a:pt x="489" y="297"/>
                      </a:lnTo>
                      <a:lnTo>
                        <a:pt x="490" y="294"/>
                      </a:lnTo>
                      <a:lnTo>
                        <a:pt x="490" y="292"/>
                      </a:lnTo>
                      <a:lnTo>
                        <a:pt x="491" y="291"/>
                      </a:lnTo>
                      <a:lnTo>
                        <a:pt x="490" y="290"/>
                      </a:lnTo>
                      <a:lnTo>
                        <a:pt x="490" y="289"/>
                      </a:lnTo>
                      <a:lnTo>
                        <a:pt x="490" y="287"/>
                      </a:lnTo>
                      <a:lnTo>
                        <a:pt x="487" y="280"/>
                      </a:lnTo>
                      <a:lnTo>
                        <a:pt x="484" y="273"/>
                      </a:lnTo>
                      <a:lnTo>
                        <a:pt x="480" y="267"/>
                      </a:lnTo>
                      <a:lnTo>
                        <a:pt x="475" y="261"/>
                      </a:lnTo>
                      <a:lnTo>
                        <a:pt x="470" y="256"/>
                      </a:lnTo>
                      <a:lnTo>
                        <a:pt x="464" y="251"/>
                      </a:lnTo>
                      <a:lnTo>
                        <a:pt x="458" y="247"/>
                      </a:lnTo>
                      <a:lnTo>
                        <a:pt x="451" y="243"/>
                      </a:lnTo>
                      <a:lnTo>
                        <a:pt x="454" y="243"/>
                      </a:lnTo>
                      <a:lnTo>
                        <a:pt x="458" y="245"/>
                      </a:lnTo>
                      <a:lnTo>
                        <a:pt x="466" y="249"/>
                      </a:lnTo>
                      <a:lnTo>
                        <a:pt x="476" y="252"/>
                      </a:lnTo>
                      <a:lnTo>
                        <a:pt x="486" y="255"/>
                      </a:lnTo>
                      <a:lnTo>
                        <a:pt x="495" y="256"/>
                      </a:lnTo>
                      <a:lnTo>
                        <a:pt x="498" y="258"/>
                      </a:lnTo>
                      <a:lnTo>
                        <a:pt x="509" y="262"/>
                      </a:lnTo>
                      <a:lnTo>
                        <a:pt x="512" y="265"/>
                      </a:lnTo>
                      <a:lnTo>
                        <a:pt x="514" y="268"/>
                      </a:lnTo>
                      <a:lnTo>
                        <a:pt x="516" y="270"/>
                      </a:lnTo>
                      <a:lnTo>
                        <a:pt x="518" y="270"/>
                      </a:lnTo>
                      <a:lnTo>
                        <a:pt x="522" y="272"/>
                      </a:lnTo>
                      <a:lnTo>
                        <a:pt x="527" y="272"/>
                      </a:lnTo>
                      <a:lnTo>
                        <a:pt x="534" y="272"/>
                      </a:lnTo>
                      <a:lnTo>
                        <a:pt x="536" y="270"/>
                      </a:lnTo>
                      <a:lnTo>
                        <a:pt x="538" y="269"/>
                      </a:lnTo>
                      <a:lnTo>
                        <a:pt x="540" y="267"/>
                      </a:lnTo>
                      <a:lnTo>
                        <a:pt x="543" y="265"/>
                      </a:lnTo>
                      <a:lnTo>
                        <a:pt x="544" y="262"/>
                      </a:lnTo>
                      <a:lnTo>
                        <a:pt x="544" y="259"/>
                      </a:lnTo>
                      <a:lnTo>
                        <a:pt x="544" y="256"/>
                      </a:lnTo>
                      <a:lnTo>
                        <a:pt x="543" y="254"/>
                      </a:lnTo>
                      <a:lnTo>
                        <a:pt x="539" y="248"/>
                      </a:lnTo>
                      <a:lnTo>
                        <a:pt x="536" y="242"/>
                      </a:lnTo>
                      <a:lnTo>
                        <a:pt x="531" y="236"/>
                      </a:lnTo>
                      <a:lnTo>
                        <a:pt x="527" y="231"/>
                      </a:lnTo>
                      <a:lnTo>
                        <a:pt x="523" y="227"/>
                      </a:lnTo>
                      <a:lnTo>
                        <a:pt x="518" y="222"/>
                      </a:lnTo>
                      <a:lnTo>
                        <a:pt x="513" y="219"/>
                      </a:lnTo>
                      <a:lnTo>
                        <a:pt x="508" y="215"/>
                      </a:lnTo>
                      <a:lnTo>
                        <a:pt x="502" y="212"/>
                      </a:lnTo>
                      <a:lnTo>
                        <a:pt x="496" y="210"/>
                      </a:lnTo>
                      <a:lnTo>
                        <a:pt x="490" y="207"/>
                      </a:lnTo>
                      <a:lnTo>
                        <a:pt x="484" y="206"/>
                      </a:lnTo>
                      <a:lnTo>
                        <a:pt x="477" y="204"/>
                      </a:lnTo>
                      <a:lnTo>
                        <a:pt x="470" y="203"/>
                      </a:lnTo>
                      <a:lnTo>
                        <a:pt x="463" y="203"/>
                      </a:lnTo>
                      <a:lnTo>
                        <a:pt x="455" y="203"/>
                      </a:lnTo>
                      <a:lnTo>
                        <a:pt x="439" y="204"/>
                      </a:lnTo>
                      <a:lnTo>
                        <a:pt x="424" y="206"/>
                      </a:lnTo>
                      <a:lnTo>
                        <a:pt x="386" y="216"/>
                      </a:lnTo>
                      <a:lnTo>
                        <a:pt x="367" y="222"/>
                      </a:lnTo>
                      <a:lnTo>
                        <a:pt x="348" y="228"/>
                      </a:lnTo>
                      <a:lnTo>
                        <a:pt x="331" y="234"/>
                      </a:lnTo>
                      <a:lnTo>
                        <a:pt x="329" y="234"/>
                      </a:lnTo>
                      <a:lnTo>
                        <a:pt x="328" y="235"/>
                      </a:lnTo>
                      <a:lnTo>
                        <a:pt x="325" y="235"/>
                      </a:lnTo>
                      <a:lnTo>
                        <a:pt x="322" y="236"/>
                      </a:lnTo>
                      <a:lnTo>
                        <a:pt x="313" y="239"/>
                      </a:lnTo>
                      <a:lnTo>
                        <a:pt x="296" y="242"/>
                      </a:lnTo>
                      <a:lnTo>
                        <a:pt x="287" y="244"/>
                      </a:lnTo>
                      <a:lnTo>
                        <a:pt x="279" y="246"/>
                      </a:lnTo>
                      <a:lnTo>
                        <a:pt x="261" y="248"/>
                      </a:lnTo>
                      <a:lnTo>
                        <a:pt x="243" y="249"/>
                      </a:lnTo>
                      <a:lnTo>
                        <a:pt x="225" y="249"/>
                      </a:lnTo>
                      <a:lnTo>
                        <a:pt x="216" y="249"/>
                      </a:lnTo>
                      <a:lnTo>
                        <a:pt x="214" y="248"/>
                      </a:lnTo>
                      <a:lnTo>
                        <a:pt x="213" y="248"/>
                      </a:lnTo>
                      <a:lnTo>
                        <a:pt x="211" y="248"/>
                      </a:lnTo>
                      <a:lnTo>
                        <a:pt x="207" y="248"/>
                      </a:lnTo>
                      <a:lnTo>
                        <a:pt x="198" y="247"/>
                      </a:lnTo>
                      <a:lnTo>
                        <a:pt x="191" y="244"/>
                      </a:lnTo>
                      <a:lnTo>
                        <a:pt x="183" y="241"/>
                      </a:lnTo>
                      <a:lnTo>
                        <a:pt x="177" y="235"/>
                      </a:lnTo>
                      <a:lnTo>
                        <a:pt x="165" y="226"/>
                      </a:lnTo>
                      <a:lnTo>
                        <a:pt x="154" y="215"/>
                      </a:lnTo>
                      <a:lnTo>
                        <a:pt x="144" y="204"/>
                      </a:lnTo>
                      <a:lnTo>
                        <a:pt x="135" y="192"/>
                      </a:lnTo>
                      <a:lnTo>
                        <a:pt x="131" y="186"/>
                      </a:lnTo>
                      <a:lnTo>
                        <a:pt x="127" y="180"/>
                      </a:lnTo>
                      <a:lnTo>
                        <a:pt x="120" y="167"/>
                      </a:lnTo>
                      <a:lnTo>
                        <a:pt x="113" y="154"/>
                      </a:lnTo>
                      <a:lnTo>
                        <a:pt x="106" y="141"/>
                      </a:lnTo>
                      <a:lnTo>
                        <a:pt x="103" y="118"/>
                      </a:lnTo>
                      <a:lnTo>
                        <a:pt x="99" y="96"/>
                      </a:lnTo>
                      <a:lnTo>
                        <a:pt x="92" y="75"/>
                      </a:lnTo>
                      <a:lnTo>
                        <a:pt x="86" y="54"/>
                      </a:lnTo>
                      <a:lnTo>
                        <a:pt x="84" y="48"/>
                      </a:lnTo>
                      <a:lnTo>
                        <a:pt x="81" y="43"/>
                      </a:lnTo>
                      <a:lnTo>
                        <a:pt x="78" y="37"/>
                      </a:lnTo>
                      <a:lnTo>
                        <a:pt x="76" y="33"/>
                      </a:lnTo>
                      <a:lnTo>
                        <a:pt x="72" y="28"/>
                      </a:lnTo>
                      <a:lnTo>
                        <a:pt x="69" y="23"/>
                      </a:lnTo>
                      <a:lnTo>
                        <a:pt x="64" y="20"/>
                      </a:lnTo>
                      <a:lnTo>
                        <a:pt x="60" y="16"/>
                      </a:lnTo>
                      <a:lnTo>
                        <a:pt x="56" y="13"/>
                      </a:lnTo>
                      <a:lnTo>
                        <a:pt x="51" y="10"/>
                      </a:lnTo>
                      <a:lnTo>
                        <a:pt x="41" y="6"/>
                      </a:lnTo>
                      <a:lnTo>
                        <a:pt x="35" y="3"/>
                      </a:lnTo>
                      <a:lnTo>
                        <a:pt x="29" y="2"/>
                      </a:lnTo>
                      <a:lnTo>
                        <a:pt x="23" y="1"/>
                      </a:lnTo>
                      <a:lnTo>
                        <a:pt x="17" y="0"/>
                      </a:lnTo>
                      <a:lnTo>
                        <a:pt x="14" y="2"/>
                      </a:lnTo>
                      <a:lnTo>
                        <a:pt x="11" y="5"/>
                      </a:lnTo>
                      <a:lnTo>
                        <a:pt x="9" y="8"/>
                      </a:lnTo>
                      <a:lnTo>
                        <a:pt x="8" y="13"/>
                      </a:lnTo>
                      <a:lnTo>
                        <a:pt x="7" y="21"/>
                      </a:lnTo>
                      <a:lnTo>
                        <a:pt x="6" y="22"/>
                      </a:lnTo>
                      <a:lnTo>
                        <a:pt x="6" y="24"/>
                      </a:lnTo>
                      <a:lnTo>
                        <a:pt x="5" y="28"/>
                      </a:lnTo>
                      <a:lnTo>
                        <a:pt x="1" y="44"/>
                      </a:lnTo>
                      <a:lnTo>
                        <a:pt x="0" y="51"/>
                      </a:lnTo>
                      <a:lnTo>
                        <a:pt x="0" y="59"/>
                      </a:lnTo>
                      <a:lnTo>
                        <a:pt x="0" y="66"/>
                      </a:lnTo>
                      <a:lnTo>
                        <a:pt x="0" y="73"/>
                      </a:lnTo>
                      <a:lnTo>
                        <a:pt x="4" y="87"/>
                      </a:lnTo>
                      <a:lnTo>
                        <a:pt x="7" y="100"/>
                      </a:lnTo>
                      <a:lnTo>
                        <a:pt x="10" y="107"/>
                      </a:lnTo>
                      <a:lnTo>
                        <a:pt x="14" y="114"/>
                      </a:lnTo>
                      <a:lnTo>
                        <a:pt x="21" y="126"/>
                      </a:lnTo>
                      <a:lnTo>
                        <a:pt x="26" y="132"/>
                      </a:lnTo>
                      <a:lnTo>
                        <a:pt x="32" y="13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74" name="Freeform 69"/>
                <p:cNvSpPr>
                  <a:spLocks noChangeAspect="1"/>
                </p:cNvSpPr>
                <p:nvPr/>
              </p:nvSpPr>
              <p:spPr bwMode="auto">
                <a:xfrm>
                  <a:off x="2836" y="3137"/>
                  <a:ext cx="760" cy="438"/>
                </a:xfrm>
                <a:custGeom>
                  <a:avLst/>
                  <a:gdLst>
                    <a:gd name="T0" fmla="*/ 753 w 760"/>
                    <a:gd name="T1" fmla="*/ 23 h 438"/>
                    <a:gd name="T2" fmla="*/ 731 w 760"/>
                    <a:gd name="T3" fmla="*/ 4 h 438"/>
                    <a:gd name="T4" fmla="*/ 704 w 760"/>
                    <a:gd name="T5" fmla="*/ 0 h 438"/>
                    <a:gd name="T6" fmla="*/ 659 w 760"/>
                    <a:gd name="T7" fmla="*/ 16 h 438"/>
                    <a:gd name="T8" fmla="*/ 632 w 760"/>
                    <a:gd name="T9" fmla="*/ 46 h 438"/>
                    <a:gd name="T10" fmla="*/ 576 w 760"/>
                    <a:gd name="T11" fmla="*/ 208 h 438"/>
                    <a:gd name="T12" fmla="*/ 532 w 760"/>
                    <a:gd name="T13" fmla="*/ 313 h 438"/>
                    <a:gd name="T14" fmla="*/ 517 w 760"/>
                    <a:gd name="T15" fmla="*/ 341 h 438"/>
                    <a:gd name="T16" fmla="*/ 499 w 760"/>
                    <a:gd name="T17" fmla="*/ 357 h 438"/>
                    <a:gd name="T18" fmla="*/ 484 w 760"/>
                    <a:gd name="T19" fmla="*/ 364 h 438"/>
                    <a:gd name="T20" fmla="*/ 467 w 760"/>
                    <a:gd name="T21" fmla="*/ 364 h 438"/>
                    <a:gd name="T22" fmla="*/ 432 w 760"/>
                    <a:gd name="T23" fmla="*/ 330 h 438"/>
                    <a:gd name="T24" fmla="*/ 378 w 760"/>
                    <a:gd name="T25" fmla="*/ 283 h 438"/>
                    <a:gd name="T26" fmla="*/ 322 w 760"/>
                    <a:gd name="T27" fmla="*/ 250 h 438"/>
                    <a:gd name="T28" fmla="*/ 292 w 760"/>
                    <a:gd name="T29" fmla="*/ 224 h 438"/>
                    <a:gd name="T30" fmla="*/ 262 w 760"/>
                    <a:gd name="T31" fmla="*/ 182 h 438"/>
                    <a:gd name="T32" fmla="*/ 246 w 760"/>
                    <a:gd name="T33" fmla="*/ 126 h 438"/>
                    <a:gd name="T34" fmla="*/ 231 w 760"/>
                    <a:gd name="T35" fmla="*/ 97 h 438"/>
                    <a:gd name="T36" fmla="*/ 196 w 760"/>
                    <a:gd name="T37" fmla="*/ 89 h 438"/>
                    <a:gd name="T38" fmla="*/ 164 w 760"/>
                    <a:gd name="T39" fmla="*/ 111 h 438"/>
                    <a:gd name="T40" fmla="*/ 106 w 760"/>
                    <a:gd name="T41" fmla="*/ 174 h 438"/>
                    <a:gd name="T42" fmla="*/ 66 w 760"/>
                    <a:gd name="T43" fmla="*/ 208 h 438"/>
                    <a:gd name="T44" fmla="*/ 47 w 760"/>
                    <a:gd name="T45" fmla="*/ 219 h 438"/>
                    <a:gd name="T46" fmla="*/ 32 w 760"/>
                    <a:gd name="T47" fmla="*/ 225 h 438"/>
                    <a:gd name="T48" fmla="*/ 13 w 760"/>
                    <a:gd name="T49" fmla="*/ 237 h 438"/>
                    <a:gd name="T50" fmla="*/ 2 w 760"/>
                    <a:gd name="T51" fmla="*/ 269 h 438"/>
                    <a:gd name="T52" fmla="*/ 4 w 760"/>
                    <a:gd name="T53" fmla="*/ 314 h 438"/>
                    <a:gd name="T54" fmla="*/ 15 w 760"/>
                    <a:gd name="T55" fmla="*/ 336 h 438"/>
                    <a:gd name="T56" fmla="*/ 38 w 760"/>
                    <a:gd name="T57" fmla="*/ 352 h 438"/>
                    <a:gd name="T58" fmla="*/ 63 w 760"/>
                    <a:gd name="T59" fmla="*/ 356 h 438"/>
                    <a:gd name="T60" fmla="*/ 88 w 760"/>
                    <a:gd name="T61" fmla="*/ 344 h 438"/>
                    <a:gd name="T62" fmla="*/ 89 w 760"/>
                    <a:gd name="T63" fmla="*/ 341 h 438"/>
                    <a:gd name="T64" fmla="*/ 129 w 760"/>
                    <a:gd name="T65" fmla="*/ 258 h 438"/>
                    <a:gd name="T66" fmla="*/ 140 w 760"/>
                    <a:gd name="T67" fmla="*/ 239 h 438"/>
                    <a:gd name="T68" fmla="*/ 169 w 760"/>
                    <a:gd name="T69" fmla="*/ 204 h 438"/>
                    <a:gd name="T70" fmla="*/ 222 w 760"/>
                    <a:gd name="T71" fmla="*/ 234 h 438"/>
                    <a:gd name="T72" fmla="*/ 294 w 760"/>
                    <a:gd name="T73" fmla="*/ 334 h 438"/>
                    <a:gd name="T74" fmla="*/ 338 w 760"/>
                    <a:gd name="T75" fmla="*/ 381 h 438"/>
                    <a:gd name="T76" fmla="*/ 387 w 760"/>
                    <a:gd name="T77" fmla="*/ 412 h 438"/>
                    <a:gd name="T78" fmla="*/ 457 w 760"/>
                    <a:gd name="T79" fmla="*/ 435 h 438"/>
                    <a:gd name="T80" fmla="*/ 501 w 760"/>
                    <a:gd name="T81" fmla="*/ 435 h 438"/>
                    <a:gd name="T82" fmla="*/ 529 w 760"/>
                    <a:gd name="T83" fmla="*/ 426 h 438"/>
                    <a:gd name="T84" fmla="*/ 542 w 760"/>
                    <a:gd name="T85" fmla="*/ 419 h 438"/>
                    <a:gd name="T86" fmla="*/ 588 w 760"/>
                    <a:gd name="T87" fmla="*/ 377 h 438"/>
                    <a:gd name="T88" fmla="*/ 623 w 760"/>
                    <a:gd name="T89" fmla="*/ 332 h 438"/>
                    <a:gd name="T90" fmla="*/ 666 w 760"/>
                    <a:gd name="T91" fmla="*/ 264 h 438"/>
                    <a:gd name="T92" fmla="*/ 687 w 760"/>
                    <a:gd name="T93" fmla="*/ 224 h 438"/>
                    <a:gd name="T94" fmla="*/ 730 w 760"/>
                    <a:gd name="T95" fmla="*/ 159 h 438"/>
                    <a:gd name="T96" fmla="*/ 733 w 760"/>
                    <a:gd name="T97" fmla="*/ 157 h 438"/>
                    <a:gd name="T98" fmla="*/ 749 w 760"/>
                    <a:gd name="T99" fmla="*/ 123 h 438"/>
                    <a:gd name="T100" fmla="*/ 751 w 760"/>
                    <a:gd name="T101" fmla="*/ 113 h 438"/>
                    <a:gd name="T102" fmla="*/ 758 w 760"/>
                    <a:gd name="T103" fmla="*/ 79 h 438"/>
                    <a:gd name="T104" fmla="*/ 760 w 760"/>
                    <a:gd name="T105" fmla="*/ 59 h 4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0"/>
                    <a:gd name="T160" fmla="*/ 0 h 438"/>
                    <a:gd name="T161" fmla="*/ 760 w 760"/>
                    <a:gd name="T162" fmla="*/ 438 h 4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0" h="438">
                      <a:moveTo>
                        <a:pt x="759" y="39"/>
                      </a:moveTo>
                      <a:lnTo>
                        <a:pt x="757" y="34"/>
                      </a:lnTo>
                      <a:lnTo>
                        <a:pt x="756" y="30"/>
                      </a:lnTo>
                      <a:lnTo>
                        <a:pt x="755" y="26"/>
                      </a:lnTo>
                      <a:lnTo>
                        <a:pt x="753" y="23"/>
                      </a:lnTo>
                      <a:lnTo>
                        <a:pt x="749" y="16"/>
                      </a:lnTo>
                      <a:lnTo>
                        <a:pt x="744" y="11"/>
                      </a:lnTo>
                      <a:lnTo>
                        <a:pt x="737" y="6"/>
                      </a:lnTo>
                      <a:lnTo>
                        <a:pt x="734" y="4"/>
                      </a:lnTo>
                      <a:lnTo>
                        <a:pt x="731" y="4"/>
                      </a:lnTo>
                      <a:lnTo>
                        <a:pt x="727" y="2"/>
                      </a:lnTo>
                      <a:lnTo>
                        <a:pt x="723" y="1"/>
                      </a:lnTo>
                      <a:lnTo>
                        <a:pt x="719" y="0"/>
                      </a:lnTo>
                      <a:lnTo>
                        <a:pt x="714" y="0"/>
                      </a:lnTo>
                      <a:lnTo>
                        <a:pt x="704" y="0"/>
                      </a:lnTo>
                      <a:lnTo>
                        <a:pt x="694" y="2"/>
                      </a:lnTo>
                      <a:lnTo>
                        <a:pt x="685" y="4"/>
                      </a:lnTo>
                      <a:lnTo>
                        <a:pt x="676" y="7"/>
                      </a:lnTo>
                      <a:lnTo>
                        <a:pt x="668" y="11"/>
                      </a:lnTo>
                      <a:lnTo>
                        <a:pt x="659" y="16"/>
                      </a:lnTo>
                      <a:lnTo>
                        <a:pt x="652" y="21"/>
                      </a:lnTo>
                      <a:lnTo>
                        <a:pt x="645" y="29"/>
                      </a:lnTo>
                      <a:lnTo>
                        <a:pt x="640" y="34"/>
                      </a:lnTo>
                      <a:lnTo>
                        <a:pt x="636" y="40"/>
                      </a:lnTo>
                      <a:lnTo>
                        <a:pt x="632" y="46"/>
                      </a:lnTo>
                      <a:lnTo>
                        <a:pt x="630" y="53"/>
                      </a:lnTo>
                      <a:lnTo>
                        <a:pt x="617" y="88"/>
                      </a:lnTo>
                      <a:lnTo>
                        <a:pt x="605" y="123"/>
                      </a:lnTo>
                      <a:lnTo>
                        <a:pt x="591" y="166"/>
                      </a:lnTo>
                      <a:lnTo>
                        <a:pt x="576" y="208"/>
                      </a:lnTo>
                      <a:lnTo>
                        <a:pt x="553" y="269"/>
                      </a:lnTo>
                      <a:lnTo>
                        <a:pt x="545" y="287"/>
                      </a:lnTo>
                      <a:lnTo>
                        <a:pt x="541" y="296"/>
                      </a:lnTo>
                      <a:lnTo>
                        <a:pt x="538" y="305"/>
                      </a:lnTo>
                      <a:lnTo>
                        <a:pt x="532" y="313"/>
                      </a:lnTo>
                      <a:lnTo>
                        <a:pt x="531" y="317"/>
                      </a:lnTo>
                      <a:lnTo>
                        <a:pt x="528" y="321"/>
                      </a:lnTo>
                      <a:lnTo>
                        <a:pt x="518" y="339"/>
                      </a:lnTo>
                      <a:lnTo>
                        <a:pt x="517" y="339"/>
                      </a:lnTo>
                      <a:lnTo>
                        <a:pt x="517" y="341"/>
                      </a:lnTo>
                      <a:lnTo>
                        <a:pt x="516" y="343"/>
                      </a:lnTo>
                      <a:lnTo>
                        <a:pt x="513" y="346"/>
                      </a:lnTo>
                      <a:lnTo>
                        <a:pt x="510" y="350"/>
                      </a:lnTo>
                      <a:lnTo>
                        <a:pt x="506" y="353"/>
                      </a:lnTo>
                      <a:lnTo>
                        <a:pt x="499" y="357"/>
                      </a:lnTo>
                      <a:lnTo>
                        <a:pt x="496" y="360"/>
                      </a:lnTo>
                      <a:lnTo>
                        <a:pt x="492" y="362"/>
                      </a:lnTo>
                      <a:lnTo>
                        <a:pt x="488" y="363"/>
                      </a:lnTo>
                      <a:lnTo>
                        <a:pt x="486" y="364"/>
                      </a:lnTo>
                      <a:lnTo>
                        <a:pt x="484" y="364"/>
                      </a:lnTo>
                      <a:lnTo>
                        <a:pt x="475" y="364"/>
                      </a:lnTo>
                      <a:lnTo>
                        <a:pt x="473" y="364"/>
                      </a:lnTo>
                      <a:lnTo>
                        <a:pt x="471" y="364"/>
                      </a:lnTo>
                      <a:lnTo>
                        <a:pt x="467" y="364"/>
                      </a:lnTo>
                      <a:lnTo>
                        <a:pt x="462" y="364"/>
                      </a:lnTo>
                      <a:lnTo>
                        <a:pt x="458" y="363"/>
                      </a:lnTo>
                      <a:lnTo>
                        <a:pt x="445" y="346"/>
                      </a:lnTo>
                      <a:lnTo>
                        <a:pt x="438" y="338"/>
                      </a:lnTo>
                      <a:lnTo>
                        <a:pt x="432" y="330"/>
                      </a:lnTo>
                      <a:lnTo>
                        <a:pt x="424" y="323"/>
                      </a:lnTo>
                      <a:lnTo>
                        <a:pt x="417" y="316"/>
                      </a:lnTo>
                      <a:lnTo>
                        <a:pt x="402" y="302"/>
                      </a:lnTo>
                      <a:lnTo>
                        <a:pt x="386" y="289"/>
                      </a:lnTo>
                      <a:lnTo>
                        <a:pt x="378" y="283"/>
                      </a:lnTo>
                      <a:lnTo>
                        <a:pt x="370" y="278"/>
                      </a:lnTo>
                      <a:lnTo>
                        <a:pt x="353" y="266"/>
                      </a:lnTo>
                      <a:lnTo>
                        <a:pt x="344" y="262"/>
                      </a:lnTo>
                      <a:lnTo>
                        <a:pt x="335" y="257"/>
                      </a:lnTo>
                      <a:lnTo>
                        <a:pt x="322" y="250"/>
                      </a:lnTo>
                      <a:lnTo>
                        <a:pt x="316" y="245"/>
                      </a:lnTo>
                      <a:lnTo>
                        <a:pt x="310" y="241"/>
                      </a:lnTo>
                      <a:lnTo>
                        <a:pt x="304" y="236"/>
                      </a:lnTo>
                      <a:lnTo>
                        <a:pt x="298" y="230"/>
                      </a:lnTo>
                      <a:lnTo>
                        <a:pt x="292" y="224"/>
                      </a:lnTo>
                      <a:lnTo>
                        <a:pt x="287" y="219"/>
                      </a:lnTo>
                      <a:lnTo>
                        <a:pt x="282" y="214"/>
                      </a:lnTo>
                      <a:lnTo>
                        <a:pt x="278" y="208"/>
                      </a:lnTo>
                      <a:lnTo>
                        <a:pt x="270" y="195"/>
                      </a:lnTo>
                      <a:lnTo>
                        <a:pt x="262" y="182"/>
                      </a:lnTo>
                      <a:lnTo>
                        <a:pt x="259" y="175"/>
                      </a:lnTo>
                      <a:lnTo>
                        <a:pt x="257" y="169"/>
                      </a:lnTo>
                      <a:lnTo>
                        <a:pt x="252" y="155"/>
                      </a:lnTo>
                      <a:lnTo>
                        <a:pt x="250" y="140"/>
                      </a:lnTo>
                      <a:lnTo>
                        <a:pt x="246" y="126"/>
                      </a:lnTo>
                      <a:lnTo>
                        <a:pt x="243" y="114"/>
                      </a:lnTo>
                      <a:lnTo>
                        <a:pt x="241" y="109"/>
                      </a:lnTo>
                      <a:lnTo>
                        <a:pt x="238" y="104"/>
                      </a:lnTo>
                      <a:lnTo>
                        <a:pt x="235" y="101"/>
                      </a:lnTo>
                      <a:lnTo>
                        <a:pt x="231" y="97"/>
                      </a:lnTo>
                      <a:lnTo>
                        <a:pt x="227" y="95"/>
                      </a:lnTo>
                      <a:lnTo>
                        <a:pt x="222" y="93"/>
                      </a:lnTo>
                      <a:lnTo>
                        <a:pt x="212" y="90"/>
                      </a:lnTo>
                      <a:lnTo>
                        <a:pt x="204" y="89"/>
                      </a:lnTo>
                      <a:lnTo>
                        <a:pt x="196" y="89"/>
                      </a:lnTo>
                      <a:lnTo>
                        <a:pt x="189" y="91"/>
                      </a:lnTo>
                      <a:lnTo>
                        <a:pt x="181" y="95"/>
                      </a:lnTo>
                      <a:lnTo>
                        <a:pt x="175" y="98"/>
                      </a:lnTo>
                      <a:lnTo>
                        <a:pt x="169" y="104"/>
                      </a:lnTo>
                      <a:lnTo>
                        <a:pt x="164" y="111"/>
                      </a:lnTo>
                      <a:lnTo>
                        <a:pt x="153" y="124"/>
                      </a:lnTo>
                      <a:lnTo>
                        <a:pt x="142" y="138"/>
                      </a:lnTo>
                      <a:lnTo>
                        <a:pt x="130" y="150"/>
                      </a:lnTo>
                      <a:lnTo>
                        <a:pt x="118" y="162"/>
                      </a:lnTo>
                      <a:lnTo>
                        <a:pt x="106" y="174"/>
                      </a:lnTo>
                      <a:lnTo>
                        <a:pt x="99" y="180"/>
                      </a:lnTo>
                      <a:lnTo>
                        <a:pt x="93" y="186"/>
                      </a:lnTo>
                      <a:lnTo>
                        <a:pt x="80" y="197"/>
                      </a:lnTo>
                      <a:lnTo>
                        <a:pt x="73" y="202"/>
                      </a:lnTo>
                      <a:lnTo>
                        <a:pt x="66" y="208"/>
                      </a:lnTo>
                      <a:lnTo>
                        <a:pt x="61" y="210"/>
                      </a:lnTo>
                      <a:lnTo>
                        <a:pt x="59" y="212"/>
                      </a:lnTo>
                      <a:lnTo>
                        <a:pt x="56" y="214"/>
                      </a:lnTo>
                      <a:lnTo>
                        <a:pt x="52" y="216"/>
                      </a:lnTo>
                      <a:lnTo>
                        <a:pt x="47" y="219"/>
                      </a:lnTo>
                      <a:lnTo>
                        <a:pt x="42" y="221"/>
                      </a:lnTo>
                      <a:lnTo>
                        <a:pt x="37" y="223"/>
                      </a:lnTo>
                      <a:lnTo>
                        <a:pt x="34" y="223"/>
                      </a:lnTo>
                      <a:lnTo>
                        <a:pt x="32" y="224"/>
                      </a:lnTo>
                      <a:lnTo>
                        <a:pt x="32" y="225"/>
                      </a:lnTo>
                      <a:lnTo>
                        <a:pt x="27" y="227"/>
                      </a:lnTo>
                      <a:lnTo>
                        <a:pt x="24" y="228"/>
                      </a:lnTo>
                      <a:lnTo>
                        <a:pt x="21" y="229"/>
                      </a:lnTo>
                      <a:lnTo>
                        <a:pt x="17" y="232"/>
                      </a:lnTo>
                      <a:lnTo>
                        <a:pt x="13" y="237"/>
                      </a:lnTo>
                      <a:lnTo>
                        <a:pt x="11" y="239"/>
                      </a:lnTo>
                      <a:lnTo>
                        <a:pt x="10" y="242"/>
                      </a:lnTo>
                      <a:lnTo>
                        <a:pt x="6" y="251"/>
                      </a:lnTo>
                      <a:lnTo>
                        <a:pt x="4" y="260"/>
                      </a:lnTo>
                      <a:lnTo>
                        <a:pt x="2" y="269"/>
                      </a:lnTo>
                      <a:lnTo>
                        <a:pt x="1" y="279"/>
                      </a:lnTo>
                      <a:lnTo>
                        <a:pt x="0" y="287"/>
                      </a:lnTo>
                      <a:lnTo>
                        <a:pt x="1" y="296"/>
                      </a:lnTo>
                      <a:lnTo>
                        <a:pt x="2" y="306"/>
                      </a:lnTo>
                      <a:lnTo>
                        <a:pt x="4" y="314"/>
                      </a:lnTo>
                      <a:lnTo>
                        <a:pt x="5" y="319"/>
                      </a:lnTo>
                      <a:lnTo>
                        <a:pt x="8" y="323"/>
                      </a:lnTo>
                      <a:lnTo>
                        <a:pt x="10" y="328"/>
                      </a:lnTo>
                      <a:lnTo>
                        <a:pt x="12" y="332"/>
                      </a:lnTo>
                      <a:lnTo>
                        <a:pt x="15" y="336"/>
                      </a:lnTo>
                      <a:lnTo>
                        <a:pt x="18" y="339"/>
                      </a:lnTo>
                      <a:lnTo>
                        <a:pt x="22" y="343"/>
                      </a:lnTo>
                      <a:lnTo>
                        <a:pt x="27" y="346"/>
                      </a:lnTo>
                      <a:lnTo>
                        <a:pt x="34" y="350"/>
                      </a:lnTo>
                      <a:lnTo>
                        <a:pt x="38" y="352"/>
                      </a:lnTo>
                      <a:lnTo>
                        <a:pt x="39" y="353"/>
                      </a:lnTo>
                      <a:lnTo>
                        <a:pt x="41" y="354"/>
                      </a:lnTo>
                      <a:lnTo>
                        <a:pt x="48" y="356"/>
                      </a:lnTo>
                      <a:lnTo>
                        <a:pt x="56" y="357"/>
                      </a:lnTo>
                      <a:lnTo>
                        <a:pt x="63" y="356"/>
                      </a:lnTo>
                      <a:lnTo>
                        <a:pt x="67" y="355"/>
                      </a:lnTo>
                      <a:lnTo>
                        <a:pt x="70" y="355"/>
                      </a:lnTo>
                      <a:lnTo>
                        <a:pt x="77" y="351"/>
                      </a:lnTo>
                      <a:lnTo>
                        <a:pt x="85" y="347"/>
                      </a:lnTo>
                      <a:lnTo>
                        <a:pt x="88" y="344"/>
                      </a:lnTo>
                      <a:lnTo>
                        <a:pt x="88" y="343"/>
                      </a:lnTo>
                      <a:lnTo>
                        <a:pt x="89" y="341"/>
                      </a:lnTo>
                      <a:lnTo>
                        <a:pt x="100" y="311"/>
                      </a:lnTo>
                      <a:lnTo>
                        <a:pt x="105" y="297"/>
                      </a:lnTo>
                      <a:lnTo>
                        <a:pt x="111" y="284"/>
                      </a:lnTo>
                      <a:lnTo>
                        <a:pt x="119" y="271"/>
                      </a:lnTo>
                      <a:lnTo>
                        <a:pt x="129" y="258"/>
                      </a:lnTo>
                      <a:lnTo>
                        <a:pt x="131" y="253"/>
                      </a:lnTo>
                      <a:lnTo>
                        <a:pt x="133" y="251"/>
                      </a:lnTo>
                      <a:lnTo>
                        <a:pt x="135" y="249"/>
                      </a:lnTo>
                      <a:lnTo>
                        <a:pt x="137" y="244"/>
                      </a:lnTo>
                      <a:lnTo>
                        <a:pt x="140" y="239"/>
                      </a:lnTo>
                      <a:lnTo>
                        <a:pt x="144" y="230"/>
                      </a:lnTo>
                      <a:lnTo>
                        <a:pt x="150" y="223"/>
                      </a:lnTo>
                      <a:lnTo>
                        <a:pt x="156" y="215"/>
                      </a:lnTo>
                      <a:lnTo>
                        <a:pt x="162" y="209"/>
                      </a:lnTo>
                      <a:lnTo>
                        <a:pt x="169" y="204"/>
                      </a:lnTo>
                      <a:lnTo>
                        <a:pt x="177" y="200"/>
                      </a:lnTo>
                      <a:lnTo>
                        <a:pt x="186" y="195"/>
                      </a:lnTo>
                      <a:lnTo>
                        <a:pt x="195" y="193"/>
                      </a:lnTo>
                      <a:lnTo>
                        <a:pt x="208" y="214"/>
                      </a:lnTo>
                      <a:lnTo>
                        <a:pt x="222" y="234"/>
                      </a:lnTo>
                      <a:lnTo>
                        <a:pt x="236" y="255"/>
                      </a:lnTo>
                      <a:lnTo>
                        <a:pt x="250" y="275"/>
                      </a:lnTo>
                      <a:lnTo>
                        <a:pt x="264" y="294"/>
                      </a:lnTo>
                      <a:lnTo>
                        <a:pt x="278" y="314"/>
                      </a:lnTo>
                      <a:lnTo>
                        <a:pt x="294" y="334"/>
                      </a:lnTo>
                      <a:lnTo>
                        <a:pt x="310" y="353"/>
                      </a:lnTo>
                      <a:lnTo>
                        <a:pt x="317" y="361"/>
                      </a:lnTo>
                      <a:lnTo>
                        <a:pt x="324" y="368"/>
                      </a:lnTo>
                      <a:lnTo>
                        <a:pt x="331" y="374"/>
                      </a:lnTo>
                      <a:lnTo>
                        <a:pt x="338" y="381"/>
                      </a:lnTo>
                      <a:lnTo>
                        <a:pt x="348" y="388"/>
                      </a:lnTo>
                      <a:lnTo>
                        <a:pt x="357" y="394"/>
                      </a:lnTo>
                      <a:lnTo>
                        <a:pt x="367" y="400"/>
                      </a:lnTo>
                      <a:lnTo>
                        <a:pt x="377" y="406"/>
                      </a:lnTo>
                      <a:lnTo>
                        <a:pt x="387" y="412"/>
                      </a:lnTo>
                      <a:lnTo>
                        <a:pt x="398" y="417"/>
                      </a:lnTo>
                      <a:lnTo>
                        <a:pt x="409" y="421"/>
                      </a:lnTo>
                      <a:lnTo>
                        <a:pt x="420" y="426"/>
                      </a:lnTo>
                      <a:lnTo>
                        <a:pt x="434" y="429"/>
                      </a:lnTo>
                      <a:lnTo>
                        <a:pt x="457" y="435"/>
                      </a:lnTo>
                      <a:lnTo>
                        <a:pt x="465" y="437"/>
                      </a:lnTo>
                      <a:lnTo>
                        <a:pt x="473" y="438"/>
                      </a:lnTo>
                      <a:lnTo>
                        <a:pt x="481" y="438"/>
                      </a:lnTo>
                      <a:lnTo>
                        <a:pt x="489" y="437"/>
                      </a:lnTo>
                      <a:lnTo>
                        <a:pt x="501" y="435"/>
                      </a:lnTo>
                      <a:lnTo>
                        <a:pt x="506" y="434"/>
                      </a:lnTo>
                      <a:lnTo>
                        <a:pt x="512" y="432"/>
                      </a:lnTo>
                      <a:lnTo>
                        <a:pt x="524" y="428"/>
                      </a:lnTo>
                      <a:lnTo>
                        <a:pt x="526" y="427"/>
                      </a:lnTo>
                      <a:lnTo>
                        <a:pt x="529" y="426"/>
                      </a:lnTo>
                      <a:lnTo>
                        <a:pt x="534" y="423"/>
                      </a:lnTo>
                      <a:lnTo>
                        <a:pt x="539" y="420"/>
                      </a:lnTo>
                      <a:lnTo>
                        <a:pt x="540" y="420"/>
                      </a:lnTo>
                      <a:lnTo>
                        <a:pt x="542" y="419"/>
                      </a:lnTo>
                      <a:lnTo>
                        <a:pt x="545" y="417"/>
                      </a:lnTo>
                      <a:lnTo>
                        <a:pt x="554" y="411"/>
                      </a:lnTo>
                      <a:lnTo>
                        <a:pt x="564" y="403"/>
                      </a:lnTo>
                      <a:lnTo>
                        <a:pt x="573" y="394"/>
                      </a:lnTo>
                      <a:lnTo>
                        <a:pt x="588" y="377"/>
                      </a:lnTo>
                      <a:lnTo>
                        <a:pt x="595" y="368"/>
                      </a:lnTo>
                      <a:lnTo>
                        <a:pt x="602" y="359"/>
                      </a:lnTo>
                      <a:lnTo>
                        <a:pt x="616" y="341"/>
                      </a:lnTo>
                      <a:lnTo>
                        <a:pt x="620" y="336"/>
                      </a:lnTo>
                      <a:lnTo>
                        <a:pt x="623" y="332"/>
                      </a:lnTo>
                      <a:lnTo>
                        <a:pt x="630" y="322"/>
                      </a:lnTo>
                      <a:lnTo>
                        <a:pt x="643" y="303"/>
                      </a:lnTo>
                      <a:lnTo>
                        <a:pt x="655" y="284"/>
                      </a:lnTo>
                      <a:lnTo>
                        <a:pt x="661" y="273"/>
                      </a:lnTo>
                      <a:lnTo>
                        <a:pt x="666" y="264"/>
                      </a:lnTo>
                      <a:lnTo>
                        <a:pt x="668" y="261"/>
                      </a:lnTo>
                      <a:lnTo>
                        <a:pt x="669" y="258"/>
                      </a:lnTo>
                      <a:lnTo>
                        <a:pt x="672" y="254"/>
                      </a:lnTo>
                      <a:lnTo>
                        <a:pt x="678" y="244"/>
                      </a:lnTo>
                      <a:lnTo>
                        <a:pt x="687" y="224"/>
                      </a:lnTo>
                      <a:lnTo>
                        <a:pt x="699" y="206"/>
                      </a:lnTo>
                      <a:lnTo>
                        <a:pt x="711" y="187"/>
                      </a:lnTo>
                      <a:lnTo>
                        <a:pt x="724" y="170"/>
                      </a:lnTo>
                      <a:lnTo>
                        <a:pt x="728" y="163"/>
                      </a:lnTo>
                      <a:lnTo>
                        <a:pt x="730" y="159"/>
                      </a:lnTo>
                      <a:lnTo>
                        <a:pt x="731" y="159"/>
                      </a:lnTo>
                      <a:lnTo>
                        <a:pt x="732" y="158"/>
                      </a:lnTo>
                      <a:lnTo>
                        <a:pt x="733" y="157"/>
                      </a:lnTo>
                      <a:lnTo>
                        <a:pt x="737" y="150"/>
                      </a:lnTo>
                      <a:lnTo>
                        <a:pt x="741" y="143"/>
                      </a:lnTo>
                      <a:lnTo>
                        <a:pt x="746" y="130"/>
                      </a:lnTo>
                      <a:lnTo>
                        <a:pt x="749" y="124"/>
                      </a:lnTo>
                      <a:lnTo>
                        <a:pt x="749" y="123"/>
                      </a:lnTo>
                      <a:lnTo>
                        <a:pt x="749" y="122"/>
                      </a:lnTo>
                      <a:lnTo>
                        <a:pt x="749" y="121"/>
                      </a:lnTo>
                      <a:lnTo>
                        <a:pt x="751" y="117"/>
                      </a:lnTo>
                      <a:lnTo>
                        <a:pt x="751" y="114"/>
                      </a:lnTo>
                      <a:lnTo>
                        <a:pt x="751" y="113"/>
                      </a:lnTo>
                      <a:lnTo>
                        <a:pt x="752" y="112"/>
                      </a:lnTo>
                      <a:lnTo>
                        <a:pt x="753" y="111"/>
                      </a:lnTo>
                      <a:lnTo>
                        <a:pt x="755" y="105"/>
                      </a:lnTo>
                      <a:lnTo>
                        <a:pt x="757" y="92"/>
                      </a:lnTo>
                      <a:lnTo>
                        <a:pt x="758" y="79"/>
                      </a:lnTo>
                      <a:lnTo>
                        <a:pt x="758" y="75"/>
                      </a:lnTo>
                      <a:lnTo>
                        <a:pt x="758" y="74"/>
                      </a:lnTo>
                      <a:lnTo>
                        <a:pt x="759" y="73"/>
                      </a:lnTo>
                      <a:lnTo>
                        <a:pt x="760" y="66"/>
                      </a:lnTo>
                      <a:lnTo>
                        <a:pt x="760" y="59"/>
                      </a:lnTo>
                      <a:lnTo>
                        <a:pt x="760" y="53"/>
                      </a:lnTo>
                      <a:lnTo>
                        <a:pt x="759" y="3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75" name="Freeform 70"/>
                <p:cNvSpPr>
                  <a:spLocks noChangeAspect="1"/>
                </p:cNvSpPr>
                <p:nvPr/>
              </p:nvSpPr>
              <p:spPr bwMode="auto">
                <a:xfrm>
                  <a:off x="3004" y="2741"/>
                  <a:ext cx="682" cy="256"/>
                </a:xfrm>
                <a:custGeom>
                  <a:avLst/>
                  <a:gdLst>
                    <a:gd name="T0" fmla="*/ 635 w 682"/>
                    <a:gd name="T1" fmla="*/ 0 h 256"/>
                    <a:gd name="T2" fmla="*/ 605 w 682"/>
                    <a:gd name="T3" fmla="*/ 4 h 256"/>
                    <a:gd name="T4" fmla="*/ 552 w 682"/>
                    <a:gd name="T5" fmla="*/ 31 h 256"/>
                    <a:gd name="T6" fmla="*/ 472 w 682"/>
                    <a:gd name="T7" fmla="*/ 81 h 256"/>
                    <a:gd name="T8" fmla="*/ 343 w 682"/>
                    <a:gd name="T9" fmla="*/ 172 h 256"/>
                    <a:gd name="T10" fmla="*/ 314 w 682"/>
                    <a:gd name="T11" fmla="*/ 191 h 256"/>
                    <a:gd name="T12" fmla="*/ 306 w 682"/>
                    <a:gd name="T13" fmla="*/ 195 h 256"/>
                    <a:gd name="T14" fmla="*/ 298 w 682"/>
                    <a:gd name="T15" fmla="*/ 197 h 256"/>
                    <a:gd name="T16" fmla="*/ 295 w 682"/>
                    <a:gd name="T17" fmla="*/ 198 h 256"/>
                    <a:gd name="T18" fmla="*/ 269 w 682"/>
                    <a:gd name="T19" fmla="*/ 199 h 256"/>
                    <a:gd name="T20" fmla="*/ 227 w 682"/>
                    <a:gd name="T21" fmla="*/ 186 h 256"/>
                    <a:gd name="T22" fmla="*/ 181 w 682"/>
                    <a:gd name="T23" fmla="*/ 174 h 256"/>
                    <a:gd name="T24" fmla="*/ 142 w 682"/>
                    <a:gd name="T25" fmla="*/ 168 h 256"/>
                    <a:gd name="T26" fmla="*/ 98 w 682"/>
                    <a:gd name="T27" fmla="*/ 159 h 256"/>
                    <a:gd name="T28" fmla="*/ 90 w 682"/>
                    <a:gd name="T29" fmla="*/ 153 h 256"/>
                    <a:gd name="T30" fmla="*/ 90 w 682"/>
                    <a:gd name="T31" fmla="*/ 132 h 256"/>
                    <a:gd name="T32" fmla="*/ 91 w 682"/>
                    <a:gd name="T33" fmla="*/ 105 h 256"/>
                    <a:gd name="T34" fmla="*/ 87 w 682"/>
                    <a:gd name="T35" fmla="*/ 81 h 256"/>
                    <a:gd name="T36" fmla="*/ 78 w 682"/>
                    <a:gd name="T37" fmla="*/ 65 h 256"/>
                    <a:gd name="T38" fmla="*/ 65 w 682"/>
                    <a:gd name="T39" fmla="*/ 56 h 256"/>
                    <a:gd name="T40" fmla="*/ 50 w 682"/>
                    <a:gd name="T41" fmla="*/ 53 h 256"/>
                    <a:gd name="T42" fmla="*/ 38 w 682"/>
                    <a:gd name="T43" fmla="*/ 60 h 256"/>
                    <a:gd name="T44" fmla="*/ 33 w 682"/>
                    <a:gd name="T45" fmla="*/ 70 h 256"/>
                    <a:gd name="T46" fmla="*/ 37 w 682"/>
                    <a:gd name="T47" fmla="*/ 160 h 256"/>
                    <a:gd name="T48" fmla="*/ 4 w 682"/>
                    <a:gd name="T49" fmla="*/ 203 h 256"/>
                    <a:gd name="T50" fmla="*/ 1 w 682"/>
                    <a:gd name="T51" fmla="*/ 215 h 256"/>
                    <a:gd name="T52" fmla="*/ 10 w 682"/>
                    <a:gd name="T53" fmla="*/ 226 h 256"/>
                    <a:gd name="T54" fmla="*/ 87 w 682"/>
                    <a:gd name="T55" fmla="*/ 204 h 256"/>
                    <a:gd name="T56" fmla="*/ 135 w 682"/>
                    <a:gd name="T57" fmla="*/ 213 h 256"/>
                    <a:gd name="T58" fmla="*/ 207 w 682"/>
                    <a:gd name="T59" fmla="*/ 237 h 256"/>
                    <a:gd name="T60" fmla="*/ 284 w 682"/>
                    <a:gd name="T61" fmla="*/ 256 h 256"/>
                    <a:gd name="T62" fmla="*/ 305 w 682"/>
                    <a:gd name="T63" fmla="*/ 255 h 256"/>
                    <a:gd name="T64" fmla="*/ 326 w 682"/>
                    <a:gd name="T65" fmla="*/ 248 h 256"/>
                    <a:gd name="T66" fmla="*/ 345 w 682"/>
                    <a:gd name="T67" fmla="*/ 238 h 256"/>
                    <a:gd name="T68" fmla="*/ 399 w 682"/>
                    <a:gd name="T69" fmla="*/ 203 h 256"/>
                    <a:gd name="T70" fmla="*/ 469 w 682"/>
                    <a:gd name="T71" fmla="*/ 172 h 256"/>
                    <a:gd name="T72" fmla="*/ 571 w 682"/>
                    <a:gd name="T73" fmla="*/ 133 h 256"/>
                    <a:gd name="T74" fmla="*/ 595 w 682"/>
                    <a:gd name="T75" fmla="*/ 123 h 256"/>
                    <a:gd name="T76" fmla="*/ 620 w 682"/>
                    <a:gd name="T77" fmla="*/ 107 h 256"/>
                    <a:gd name="T78" fmla="*/ 638 w 682"/>
                    <a:gd name="T79" fmla="*/ 94 h 256"/>
                    <a:gd name="T80" fmla="*/ 656 w 682"/>
                    <a:gd name="T81" fmla="*/ 76 h 256"/>
                    <a:gd name="T82" fmla="*/ 675 w 682"/>
                    <a:gd name="T83" fmla="*/ 57 h 256"/>
                    <a:gd name="T84" fmla="*/ 681 w 682"/>
                    <a:gd name="T85" fmla="*/ 45 h 256"/>
                    <a:gd name="T86" fmla="*/ 682 w 682"/>
                    <a:gd name="T87" fmla="*/ 39 h 256"/>
                    <a:gd name="T88" fmla="*/ 682 w 682"/>
                    <a:gd name="T89" fmla="*/ 31 h 256"/>
                    <a:gd name="T90" fmla="*/ 681 w 682"/>
                    <a:gd name="T91" fmla="*/ 24 h 256"/>
                    <a:gd name="T92" fmla="*/ 675 w 682"/>
                    <a:gd name="T93" fmla="*/ 14 h 256"/>
                    <a:gd name="T94" fmla="*/ 666 w 682"/>
                    <a:gd name="T95" fmla="*/ 7 h 256"/>
                    <a:gd name="T96" fmla="*/ 647 w 682"/>
                    <a:gd name="T97" fmla="*/ 4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2"/>
                    <a:gd name="T148" fmla="*/ 0 h 256"/>
                    <a:gd name="T149" fmla="*/ 682 w 682"/>
                    <a:gd name="T150" fmla="*/ 256 h 2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2" h="256">
                      <a:moveTo>
                        <a:pt x="647" y="4"/>
                      </a:moveTo>
                      <a:lnTo>
                        <a:pt x="641" y="1"/>
                      </a:lnTo>
                      <a:lnTo>
                        <a:pt x="635" y="0"/>
                      </a:lnTo>
                      <a:lnTo>
                        <a:pt x="623" y="0"/>
                      </a:lnTo>
                      <a:lnTo>
                        <a:pt x="611" y="2"/>
                      </a:lnTo>
                      <a:lnTo>
                        <a:pt x="605" y="4"/>
                      </a:lnTo>
                      <a:lnTo>
                        <a:pt x="599" y="6"/>
                      </a:lnTo>
                      <a:lnTo>
                        <a:pt x="575" y="18"/>
                      </a:lnTo>
                      <a:lnTo>
                        <a:pt x="552" y="31"/>
                      </a:lnTo>
                      <a:lnTo>
                        <a:pt x="528" y="44"/>
                      </a:lnTo>
                      <a:lnTo>
                        <a:pt x="506" y="59"/>
                      </a:lnTo>
                      <a:lnTo>
                        <a:pt x="472" y="81"/>
                      </a:lnTo>
                      <a:lnTo>
                        <a:pt x="440" y="103"/>
                      </a:lnTo>
                      <a:lnTo>
                        <a:pt x="352" y="165"/>
                      </a:lnTo>
                      <a:lnTo>
                        <a:pt x="343" y="172"/>
                      </a:lnTo>
                      <a:lnTo>
                        <a:pt x="337" y="174"/>
                      </a:lnTo>
                      <a:lnTo>
                        <a:pt x="333" y="178"/>
                      </a:lnTo>
                      <a:lnTo>
                        <a:pt x="314" y="191"/>
                      </a:lnTo>
                      <a:lnTo>
                        <a:pt x="308" y="194"/>
                      </a:lnTo>
                      <a:lnTo>
                        <a:pt x="307" y="194"/>
                      </a:lnTo>
                      <a:lnTo>
                        <a:pt x="306" y="195"/>
                      </a:lnTo>
                      <a:lnTo>
                        <a:pt x="305" y="195"/>
                      </a:lnTo>
                      <a:lnTo>
                        <a:pt x="302" y="196"/>
                      </a:lnTo>
                      <a:lnTo>
                        <a:pt x="298" y="197"/>
                      </a:lnTo>
                      <a:lnTo>
                        <a:pt x="297" y="197"/>
                      </a:lnTo>
                      <a:lnTo>
                        <a:pt x="296" y="197"/>
                      </a:lnTo>
                      <a:lnTo>
                        <a:pt x="295" y="198"/>
                      </a:lnTo>
                      <a:lnTo>
                        <a:pt x="288" y="200"/>
                      </a:lnTo>
                      <a:lnTo>
                        <a:pt x="279" y="200"/>
                      </a:lnTo>
                      <a:lnTo>
                        <a:pt x="269" y="199"/>
                      </a:lnTo>
                      <a:lnTo>
                        <a:pt x="260" y="197"/>
                      </a:lnTo>
                      <a:lnTo>
                        <a:pt x="251" y="195"/>
                      </a:lnTo>
                      <a:lnTo>
                        <a:pt x="227" y="186"/>
                      </a:lnTo>
                      <a:lnTo>
                        <a:pt x="204" y="180"/>
                      </a:lnTo>
                      <a:lnTo>
                        <a:pt x="192" y="177"/>
                      </a:lnTo>
                      <a:lnTo>
                        <a:pt x="181" y="174"/>
                      </a:lnTo>
                      <a:lnTo>
                        <a:pt x="169" y="173"/>
                      </a:lnTo>
                      <a:lnTo>
                        <a:pt x="158" y="171"/>
                      </a:lnTo>
                      <a:lnTo>
                        <a:pt x="142" y="168"/>
                      </a:lnTo>
                      <a:lnTo>
                        <a:pt x="127" y="166"/>
                      </a:lnTo>
                      <a:lnTo>
                        <a:pt x="112" y="162"/>
                      </a:lnTo>
                      <a:lnTo>
                        <a:pt x="98" y="159"/>
                      </a:lnTo>
                      <a:lnTo>
                        <a:pt x="93" y="157"/>
                      </a:lnTo>
                      <a:lnTo>
                        <a:pt x="91" y="155"/>
                      </a:lnTo>
                      <a:lnTo>
                        <a:pt x="90" y="153"/>
                      </a:lnTo>
                      <a:lnTo>
                        <a:pt x="86" y="149"/>
                      </a:lnTo>
                      <a:lnTo>
                        <a:pt x="88" y="139"/>
                      </a:lnTo>
                      <a:lnTo>
                        <a:pt x="90" y="132"/>
                      </a:lnTo>
                      <a:lnTo>
                        <a:pt x="91" y="123"/>
                      </a:lnTo>
                      <a:lnTo>
                        <a:pt x="91" y="114"/>
                      </a:lnTo>
                      <a:lnTo>
                        <a:pt x="91" y="105"/>
                      </a:lnTo>
                      <a:lnTo>
                        <a:pt x="90" y="97"/>
                      </a:lnTo>
                      <a:lnTo>
                        <a:pt x="89" y="89"/>
                      </a:lnTo>
                      <a:lnTo>
                        <a:pt x="87" y="81"/>
                      </a:lnTo>
                      <a:lnTo>
                        <a:pt x="84" y="74"/>
                      </a:lnTo>
                      <a:lnTo>
                        <a:pt x="80" y="68"/>
                      </a:lnTo>
                      <a:lnTo>
                        <a:pt x="78" y="65"/>
                      </a:lnTo>
                      <a:lnTo>
                        <a:pt x="76" y="62"/>
                      </a:lnTo>
                      <a:lnTo>
                        <a:pt x="71" y="59"/>
                      </a:lnTo>
                      <a:lnTo>
                        <a:pt x="65" y="56"/>
                      </a:lnTo>
                      <a:lnTo>
                        <a:pt x="60" y="54"/>
                      </a:lnTo>
                      <a:lnTo>
                        <a:pt x="55" y="53"/>
                      </a:lnTo>
                      <a:lnTo>
                        <a:pt x="50" y="53"/>
                      </a:lnTo>
                      <a:lnTo>
                        <a:pt x="45" y="55"/>
                      </a:lnTo>
                      <a:lnTo>
                        <a:pt x="42" y="58"/>
                      </a:lnTo>
                      <a:lnTo>
                        <a:pt x="38" y="60"/>
                      </a:lnTo>
                      <a:lnTo>
                        <a:pt x="35" y="63"/>
                      </a:lnTo>
                      <a:lnTo>
                        <a:pt x="34" y="66"/>
                      </a:lnTo>
                      <a:lnTo>
                        <a:pt x="33" y="70"/>
                      </a:lnTo>
                      <a:lnTo>
                        <a:pt x="56" y="132"/>
                      </a:lnTo>
                      <a:lnTo>
                        <a:pt x="50" y="147"/>
                      </a:lnTo>
                      <a:lnTo>
                        <a:pt x="37" y="160"/>
                      </a:lnTo>
                      <a:lnTo>
                        <a:pt x="26" y="174"/>
                      </a:lnTo>
                      <a:lnTo>
                        <a:pt x="14" y="188"/>
                      </a:lnTo>
                      <a:lnTo>
                        <a:pt x="4" y="203"/>
                      </a:lnTo>
                      <a:lnTo>
                        <a:pt x="1" y="206"/>
                      </a:lnTo>
                      <a:lnTo>
                        <a:pt x="0" y="210"/>
                      </a:lnTo>
                      <a:lnTo>
                        <a:pt x="1" y="215"/>
                      </a:lnTo>
                      <a:lnTo>
                        <a:pt x="3" y="218"/>
                      </a:lnTo>
                      <a:lnTo>
                        <a:pt x="7" y="222"/>
                      </a:lnTo>
                      <a:lnTo>
                        <a:pt x="10" y="226"/>
                      </a:lnTo>
                      <a:lnTo>
                        <a:pt x="55" y="202"/>
                      </a:lnTo>
                      <a:lnTo>
                        <a:pt x="70" y="203"/>
                      </a:lnTo>
                      <a:lnTo>
                        <a:pt x="87" y="204"/>
                      </a:lnTo>
                      <a:lnTo>
                        <a:pt x="103" y="207"/>
                      </a:lnTo>
                      <a:lnTo>
                        <a:pt x="120" y="210"/>
                      </a:lnTo>
                      <a:lnTo>
                        <a:pt x="135" y="213"/>
                      </a:lnTo>
                      <a:lnTo>
                        <a:pt x="151" y="217"/>
                      </a:lnTo>
                      <a:lnTo>
                        <a:pt x="183" y="228"/>
                      </a:lnTo>
                      <a:lnTo>
                        <a:pt x="207" y="237"/>
                      </a:lnTo>
                      <a:lnTo>
                        <a:pt x="232" y="245"/>
                      </a:lnTo>
                      <a:lnTo>
                        <a:pt x="258" y="251"/>
                      </a:lnTo>
                      <a:lnTo>
                        <a:pt x="284" y="256"/>
                      </a:lnTo>
                      <a:lnTo>
                        <a:pt x="295" y="256"/>
                      </a:lnTo>
                      <a:lnTo>
                        <a:pt x="300" y="256"/>
                      </a:lnTo>
                      <a:lnTo>
                        <a:pt x="305" y="255"/>
                      </a:lnTo>
                      <a:lnTo>
                        <a:pt x="312" y="253"/>
                      </a:lnTo>
                      <a:lnTo>
                        <a:pt x="320" y="252"/>
                      </a:lnTo>
                      <a:lnTo>
                        <a:pt x="326" y="248"/>
                      </a:lnTo>
                      <a:lnTo>
                        <a:pt x="333" y="245"/>
                      </a:lnTo>
                      <a:lnTo>
                        <a:pt x="338" y="241"/>
                      </a:lnTo>
                      <a:lnTo>
                        <a:pt x="345" y="238"/>
                      </a:lnTo>
                      <a:lnTo>
                        <a:pt x="362" y="225"/>
                      </a:lnTo>
                      <a:lnTo>
                        <a:pt x="380" y="214"/>
                      </a:lnTo>
                      <a:lnTo>
                        <a:pt x="399" y="203"/>
                      </a:lnTo>
                      <a:lnTo>
                        <a:pt x="418" y="193"/>
                      </a:lnTo>
                      <a:lnTo>
                        <a:pt x="443" y="181"/>
                      </a:lnTo>
                      <a:lnTo>
                        <a:pt x="469" y="172"/>
                      </a:lnTo>
                      <a:lnTo>
                        <a:pt x="516" y="154"/>
                      </a:lnTo>
                      <a:lnTo>
                        <a:pt x="563" y="137"/>
                      </a:lnTo>
                      <a:lnTo>
                        <a:pt x="571" y="133"/>
                      </a:lnTo>
                      <a:lnTo>
                        <a:pt x="579" y="130"/>
                      </a:lnTo>
                      <a:lnTo>
                        <a:pt x="587" y="126"/>
                      </a:lnTo>
                      <a:lnTo>
                        <a:pt x="595" y="123"/>
                      </a:lnTo>
                      <a:lnTo>
                        <a:pt x="610" y="114"/>
                      </a:lnTo>
                      <a:lnTo>
                        <a:pt x="617" y="109"/>
                      </a:lnTo>
                      <a:lnTo>
                        <a:pt x="620" y="107"/>
                      </a:lnTo>
                      <a:lnTo>
                        <a:pt x="624" y="104"/>
                      </a:lnTo>
                      <a:lnTo>
                        <a:pt x="631" y="99"/>
                      </a:lnTo>
                      <a:lnTo>
                        <a:pt x="638" y="94"/>
                      </a:lnTo>
                      <a:lnTo>
                        <a:pt x="644" y="88"/>
                      </a:lnTo>
                      <a:lnTo>
                        <a:pt x="651" y="82"/>
                      </a:lnTo>
                      <a:lnTo>
                        <a:pt x="656" y="76"/>
                      </a:lnTo>
                      <a:lnTo>
                        <a:pt x="663" y="70"/>
                      </a:lnTo>
                      <a:lnTo>
                        <a:pt x="668" y="63"/>
                      </a:lnTo>
                      <a:lnTo>
                        <a:pt x="675" y="57"/>
                      </a:lnTo>
                      <a:lnTo>
                        <a:pt x="677" y="53"/>
                      </a:lnTo>
                      <a:lnTo>
                        <a:pt x="679" y="49"/>
                      </a:lnTo>
                      <a:lnTo>
                        <a:pt x="681" y="45"/>
                      </a:lnTo>
                      <a:lnTo>
                        <a:pt x="681" y="43"/>
                      </a:lnTo>
                      <a:lnTo>
                        <a:pt x="682" y="41"/>
                      </a:lnTo>
                      <a:lnTo>
                        <a:pt x="682" y="39"/>
                      </a:lnTo>
                      <a:lnTo>
                        <a:pt x="682" y="36"/>
                      </a:lnTo>
                      <a:lnTo>
                        <a:pt x="682" y="32"/>
                      </a:lnTo>
                      <a:lnTo>
                        <a:pt x="682" y="31"/>
                      </a:lnTo>
                      <a:lnTo>
                        <a:pt x="682" y="30"/>
                      </a:lnTo>
                      <a:lnTo>
                        <a:pt x="682" y="27"/>
                      </a:lnTo>
                      <a:lnTo>
                        <a:pt x="681" y="24"/>
                      </a:lnTo>
                      <a:lnTo>
                        <a:pt x="679" y="20"/>
                      </a:lnTo>
                      <a:lnTo>
                        <a:pt x="678" y="18"/>
                      </a:lnTo>
                      <a:lnTo>
                        <a:pt x="675" y="14"/>
                      </a:lnTo>
                      <a:lnTo>
                        <a:pt x="674" y="12"/>
                      </a:lnTo>
                      <a:lnTo>
                        <a:pt x="669" y="9"/>
                      </a:lnTo>
                      <a:lnTo>
                        <a:pt x="666" y="7"/>
                      </a:lnTo>
                      <a:lnTo>
                        <a:pt x="663" y="6"/>
                      </a:lnTo>
                      <a:lnTo>
                        <a:pt x="655" y="4"/>
                      </a:lnTo>
                      <a:lnTo>
                        <a:pt x="647" y="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76" name="Freeform 71"/>
                <p:cNvSpPr>
                  <a:spLocks noChangeAspect="1"/>
                </p:cNvSpPr>
                <p:nvPr/>
              </p:nvSpPr>
              <p:spPr bwMode="auto">
                <a:xfrm>
                  <a:off x="3580" y="3105"/>
                  <a:ext cx="345" cy="686"/>
                </a:xfrm>
                <a:custGeom>
                  <a:avLst/>
                  <a:gdLst>
                    <a:gd name="T0" fmla="*/ 57 w 345"/>
                    <a:gd name="T1" fmla="*/ 2 h 686"/>
                    <a:gd name="T2" fmla="*/ 89 w 345"/>
                    <a:gd name="T3" fmla="*/ 0 h 686"/>
                    <a:gd name="T4" fmla="*/ 113 w 345"/>
                    <a:gd name="T5" fmla="*/ 15 h 686"/>
                    <a:gd name="T6" fmla="*/ 169 w 345"/>
                    <a:gd name="T7" fmla="*/ 64 h 686"/>
                    <a:gd name="T8" fmla="*/ 227 w 345"/>
                    <a:gd name="T9" fmla="*/ 121 h 686"/>
                    <a:gd name="T10" fmla="*/ 278 w 345"/>
                    <a:gd name="T11" fmla="*/ 176 h 686"/>
                    <a:gd name="T12" fmla="*/ 315 w 345"/>
                    <a:gd name="T13" fmla="*/ 225 h 686"/>
                    <a:gd name="T14" fmla="*/ 337 w 345"/>
                    <a:gd name="T15" fmla="*/ 263 h 686"/>
                    <a:gd name="T16" fmla="*/ 345 w 345"/>
                    <a:gd name="T17" fmla="*/ 293 h 686"/>
                    <a:gd name="T18" fmla="*/ 341 w 345"/>
                    <a:gd name="T19" fmla="*/ 321 h 686"/>
                    <a:gd name="T20" fmla="*/ 329 w 345"/>
                    <a:gd name="T21" fmla="*/ 349 h 686"/>
                    <a:gd name="T22" fmla="*/ 302 w 345"/>
                    <a:gd name="T23" fmla="*/ 382 h 686"/>
                    <a:gd name="T24" fmla="*/ 262 w 345"/>
                    <a:gd name="T25" fmla="*/ 416 h 686"/>
                    <a:gd name="T26" fmla="*/ 201 w 345"/>
                    <a:gd name="T27" fmla="*/ 467 h 686"/>
                    <a:gd name="T28" fmla="*/ 154 w 345"/>
                    <a:gd name="T29" fmla="*/ 496 h 686"/>
                    <a:gd name="T30" fmla="*/ 127 w 345"/>
                    <a:gd name="T31" fmla="*/ 521 h 686"/>
                    <a:gd name="T32" fmla="*/ 115 w 345"/>
                    <a:gd name="T33" fmla="*/ 544 h 686"/>
                    <a:gd name="T34" fmla="*/ 117 w 345"/>
                    <a:gd name="T35" fmla="*/ 559 h 686"/>
                    <a:gd name="T36" fmla="*/ 133 w 345"/>
                    <a:gd name="T37" fmla="*/ 575 h 686"/>
                    <a:gd name="T38" fmla="*/ 171 w 345"/>
                    <a:gd name="T39" fmla="*/ 600 h 686"/>
                    <a:gd name="T40" fmla="*/ 203 w 345"/>
                    <a:gd name="T41" fmla="*/ 619 h 686"/>
                    <a:gd name="T42" fmla="*/ 241 w 345"/>
                    <a:gd name="T43" fmla="*/ 631 h 686"/>
                    <a:gd name="T44" fmla="*/ 264 w 345"/>
                    <a:gd name="T45" fmla="*/ 638 h 686"/>
                    <a:gd name="T46" fmla="*/ 269 w 345"/>
                    <a:gd name="T47" fmla="*/ 654 h 686"/>
                    <a:gd name="T48" fmla="*/ 262 w 345"/>
                    <a:gd name="T49" fmla="*/ 664 h 686"/>
                    <a:gd name="T50" fmla="*/ 229 w 345"/>
                    <a:gd name="T51" fmla="*/ 678 h 686"/>
                    <a:gd name="T52" fmla="*/ 224 w 345"/>
                    <a:gd name="T53" fmla="*/ 680 h 686"/>
                    <a:gd name="T54" fmla="*/ 180 w 345"/>
                    <a:gd name="T55" fmla="*/ 686 h 686"/>
                    <a:gd name="T56" fmla="*/ 157 w 345"/>
                    <a:gd name="T57" fmla="*/ 686 h 686"/>
                    <a:gd name="T58" fmla="*/ 134 w 345"/>
                    <a:gd name="T59" fmla="*/ 668 h 686"/>
                    <a:gd name="T60" fmla="*/ 112 w 345"/>
                    <a:gd name="T61" fmla="*/ 635 h 686"/>
                    <a:gd name="T62" fmla="*/ 89 w 345"/>
                    <a:gd name="T63" fmla="*/ 614 h 686"/>
                    <a:gd name="T64" fmla="*/ 56 w 345"/>
                    <a:gd name="T65" fmla="*/ 596 h 686"/>
                    <a:gd name="T66" fmla="*/ 33 w 345"/>
                    <a:gd name="T67" fmla="*/ 575 h 686"/>
                    <a:gd name="T68" fmla="*/ 31 w 345"/>
                    <a:gd name="T69" fmla="*/ 547 h 686"/>
                    <a:gd name="T70" fmla="*/ 36 w 345"/>
                    <a:gd name="T71" fmla="*/ 526 h 686"/>
                    <a:gd name="T72" fmla="*/ 57 w 345"/>
                    <a:gd name="T73" fmla="*/ 505 h 686"/>
                    <a:gd name="T74" fmla="*/ 91 w 345"/>
                    <a:gd name="T75" fmla="*/ 486 h 686"/>
                    <a:gd name="T76" fmla="*/ 119 w 345"/>
                    <a:gd name="T77" fmla="*/ 463 h 686"/>
                    <a:gd name="T78" fmla="*/ 145 w 345"/>
                    <a:gd name="T79" fmla="*/ 424 h 686"/>
                    <a:gd name="T80" fmla="*/ 169 w 345"/>
                    <a:gd name="T81" fmla="*/ 381 h 686"/>
                    <a:gd name="T82" fmla="*/ 201 w 345"/>
                    <a:gd name="T83" fmla="*/ 339 h 686"/>
                    <a:gd name="T84" fmla="*/ 234 w 345"/>
                    <a:gd name="T85" fmla="*/ 314 h 686"/>
                    <a:gd name="T86" fmla="*/ 252 w 345"/>
                    <a:gd name="T87" fmla="*/ 302 h 686"/>
                    <a:gd name="T88" fmla="*/ 255 w 345"/>
                    <a:gd name="T89" fmla="*/ 291 h 686"/>
                    <a:gd name="T90" fmla="*/ 238 w 345"/>
                    <a:gd name="T91" fmla="*/ 279 h 686"/>
                    <a:gd name="T92" fmla="*/ 185 w 345"/>
                    <a:gd name="T93" fmla="*/ 237 h 686"/>
                    <a:gd name="T94" fmla="*/ 115 w 345"/>
                    <a:gd name="T95" fmla="*/ 193 h 686"/>
                    <a:gd name="T96" fmla="*/ 63 w 345"/>
                    <a:gd name="T97" fmla="*/ 153 h 686"/>
                    <a:gd name="T98" fmla="*/ 19 w 345"/>
                    <a:gd name="T99" fmla="*/ 102 h 686"/>
                    <a:gd name="T100" fmla="*/ 0 w 345"/>
                    <a:gd name="T101" fmla="*/ 53 h 686"/>
                    <a:gd name="T102" fmla="*/ 7 w 345"/>
                    <a:gd name="T103" fmla="*/ 27 h 686"/>
                    <a:gd name="T104" fmla="*/ 33 w 345"/>
                    <a:gd name="T105" fmla="*/ 9 h 686"/>
                    <a:gd name="T106" fmla="*/ 57 w 345"/>
                    <a:gd name="T107" fmla="*/ 2 h 68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5"/>
                    <a:gd name="T163" fmla="*/ 0 h 686"/>
                    <a:gd name="T164" fmla="*/ 345 w 345"/>
                    <a:gd name="T165" fmla="*/ 686 h 68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5" h="686">
                      <a:moveTo>
                        <a:pt x="57" y="2"/>
                      </a:moveTo>
                      <a:lnTo>
                        <a:pt x="89" y="0"/>
                      </a:lnTo>
                      <a:lnTo>
                        <a:pt x="113" y="15"/>
                      </a:lnTo>
                      <a:lnTo>
                        <a:pt x="169" y="64"/>
                      </a:lnTo>
                      <a:lnTo>
                        <a:pt x="227" y="121"/>
                      </a:lnTo>
                      <a:lnTo>
                        <a:pt x="278" y="176"/>
                      </a:lnTo>
                      <a:lnTo>
                        <a:pt x="315" y="225"/>
                      </a:lnTo>
                      <a:lnTo>
                        <a:pt x="337" y="263"/>
                      </a:lnTo>
                      <a:lnTo>
                        <a:pt x="345" y="293"/>
                      </a:lnTo>
                      <a:lnTo>
                        <a:pt x="341" y="321"/>
                      </a:lnTo>
                      <a:lnTo>
                        <a:pt x="329" y="349"/>
                      </a:lnTo>
                      <a:lnTo>
                        <a:pt x="302" y="382"/>
                      </a:lnTo>
                      <a:lnTo>
                        <a:pt x="262" y="416"/>
                      </a:lnTo>
                      <a:lnTo>
                        <a:pt x="201" y="467"/>
                      </a:lnTo>
                      <a:lnTo>
                        <a:pt x="154" y="496"/>
                      </a:lnTo>
                      <a:lnTo>
                        <a:pt x="127" y="521"/>
                      </a:lnTo>
                      <a:lnTo>
                        <a:pt x="115" y="544"/>
                      </a:lnTo>
                      <a:lnTo>
                        <a:pt x="117" y="559"/>
                      </a:lnTo>
                      <a:lnTo>
                        <a:pt x="133" y="575"/>
                      </a:lnTo>
                      <a:lnTo>
                        <a:pt x="171" y="600"/>
                      </a:lnTo>
                      <a:lnTo>
                        <a:pt x="203" y="619"/>
                      </a:lnTo>
                      <a:lnTo>
                        <a:pt x="241" y="631"/>
                      </a:lnTo>
                      <a:lnTo>
                        <a:pt x="264" y="638"/>
                      </a:lnTo>
                      <a:lnTo>
                        <a:pt x="269" y="654"/>
                      </a:lnTo>
                      <a:lnTo>
                        <a:pt x="262" y="664"/>
                      </a:lnTo>
                      <a:lnTo>
                        <a:pt x="229" y="678"/>
                      </a:lnTo>
                      <a:lnTo>
                        <a:pt x="224" y="680"/>
                      </a:lnTo>
                      <a:lnTo>
                        <a:pt x="180" y="686"/>
                      </a:lnTo>
                      <a:lnTo>
                        <a:pt x="157" y="686"/>
                      </a:lnTo>
                      <a:lnTo>
                        <a:pt x="134" y="668"/>
                      </a:lnTo>
                      <a:lnTo>
                        <a:pt x="112" y="635"/>
                      </a:lnTo>
                      <a:lnTo>
                        <a:pt x="89" y="614"/>
                      </a:lnTo>
                      <a:lnTo>
                        <a:pt x="56" y="596"/>
                      </a:lnTo>
                      <a:lnTo>
                        <a:pt x="33" y="575"/>
                      </a:lnTo>
                      <a:lnTo>
                        <a:pt x="31" y="547"/>
                      </a:lnTo>
                      <a:lnTo>
                        <a:pt x="36" y="526"/>
                      </a:lnTo>
                      <a:lnTo>
                        <a:pt x="57" y="505"/>
                      </a:lnTo>
                      <a:lnTo>
                        <a:pt x="91" y="486"/>
                      </a:lnTo>
                      <a:lnTo>
                        <a:pt x="119" y="463"/>
                      </a:lnTo>
                      <a:lnTo>
                        <a:pt x="145" y="424"/>
                      </a:lnTo>
                      <a:lnTo>
                        <a:pt x="169" y="381"/>
                      </a:lnTo>
                      <a:lnTo>
                        <a:pt x="201" y="339"/>
                      </a:lnTo>
                      <a:lnTo>
                        <a:pt x="234" y="314"/>
                      </a:lnTo>
                      <a:lnTo>
                        <a:pt x="252" y="302"/>
                      </a:lnTo>
                      <a:lnTo>
                        <a:pt x="255" y="291"/>
                      </a:lnTo>
                      <a:lnTo>
                        <a:pt x="238" y="279"/>
                      </a:lnTo>
                      <a:lnTo>
                        <a:pt x="185" y="237"/>
                      </a:lnTo>
                      <a:lnTo>
                        <a:pt x="115" y="193"/>
                      </a:lnTo>
                      <a:lnTo>
                        <a:pt x="63" y="153"/>
                      </a:lnTo>
                      <a:lnTo>
                        <a:pt x="19" y="102"/>
                      </a:lnTo>
                      <a:lnTo>
                        <a:pt x="0" y="53"/>
                      </a:lnTo>
                      <a:lnTo>
                        <a:pt x="7" y="27"/>
                      </a:lnTo>
                      <a:lnTo>
                        <a:pt x="33" y="9"/>
                      </a:lnTo>
                      <a:lnTo>
                        <a:pt x="57" y="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2267" name="Group 72"/>
              <p:cNvGrpSpPr>
                <a:grpSpLocks noChangeAspect="1"/>
              </p:cNvGrpSpPr>
              <p:nvPr/>
            </p:nvGrpSpPr>
            <p:grpSpPr bwMode="auto">
              <a:xfrm>
                <a:off x="1346" y="2030"/>
                <a:ext cx="144" cy="186"/>
                <a:chOff x="2895" y="2582"/>
                <a:chExt cx="322" cy="418"/>
              </a:xfrm>
            </p:grpSpPr>
            <p:sp>
              <p:nvSpPr>
                <p:cNvPr id="52269" name="Freeform 73"/>
                <p:cNvSpPr>
                  <a:spLocks noChangeAspect="1"/>
                </p:cNvSpPr>
                <p:nvPr/>
              </p:nvSpPr>
              <p:spPr bwMode="auto">
                <a:xfrm>
                  <a:off x="2895" y="2582"/>
                  <a:ext cx="322" cy="418"/>
                </a:xfrm>
                <a:custGeom>
                  <a:avLst/>
                  <a:gdLst>
                    <a:gd name="T0" fmla="*/ 20 w 322"/>
                    <a:gd name="T1" fmla="*/ 319 h 418"/>
                    <a:gd name="T2" fmla="*/ 5 w 322"/>
                    <a:gd name="T3" fmla="*/ 347 h 418"/>
                    <a:gd name="T4" fmla="*/ 1 w 322"/>
                    <a:gd name="T5" fmla="*/ 386 h 418"/>
                    <a:gd name="T6" fmla="*/ 8 w 322"/>
                    <a:gd name="T7" fmla="*/ 398 h 418"/>
                    <a:gd name="T8" fmla="*/ 23 w 322"/>
                    <a:gd name="T9" fmla="*/ 410 h 418"/>
                    <a:gd name="T10" fmla="*/ 54 w 322"/>
                    <a:gd name="T11" fmla="*/ 417 h 418"/>
                    <a:gd name="T12" fmla="*/ 83 w 322"/>
                    <a:gd name="T13" fmla="*/ 413 h 418"/>
                    <a:gd name="T14" fmla="*/ 107 w 322"/>
                    <a:gd name="T15" fmla="*/ 399 h 418"/>
                    <a:gd name="T16" fmla="*/ 120 w 322"/>
                    <a:gd name="T17" fmla="*/ 384 h 418"/>
                    <a:gd name="T18" fmla="*/ 121 w 322"/>
                    <a:gd name="T19" fmla="*/ 378 h 418"/>
                    <a:gd name="T20" fmla="*/ 133 w 322"/>
                    <a:gd name="T21" fmla="*/ 362 h 418"/>
                    <a:gd name="T22" fmla="*/ 150 w 322"/>
                    <a:gd name="T23" fmla="*/ 333 h 418"/>
                    <a:gd name="T24" fmla="*/ 171 w 322"/>
                    <a:gd name="T25" fmla="*/ 288 h 418"/>
                    <a:gd name="T26" fmla="*/ 237 w 322"/>
                    <a:gd name="T27" fmla="*/ 196 h 418"/>
                    <a:gd name="T28" fmla="*/ 315 w 322"/>
                    <a:gd name="T29" fmla="*/ 90 h 418"/>
                    <a:gd name="T30" fmla="*/ 321 w 322"/>
                    <a:gd name="T31" fmla="*/ 76 h 418"/>
                    <a:gd name="T32" fmla="*/ 322 w 322"/>
                    <a:gd name="T33" fmla="*/ 72 h 418"/>
                    <a:gd name="T34" fmla="*/ 319 w 322"/>
                    <a:gd name="T35" fmla="*/ 42 h 418"/>
                    <a:gd name="T36" fmla="*/ 306 w 322"/>
                    <a:gd name="T37" fmla="*/ 20 h 418"/>
                    <a:gd name="T38" fmla="*/ 277 w 322"/>
                    <a:gd name="T39" fmla="*/ 1 h 418"/>
                    <a:gd name="T40" fmla="*/ 211 w 322"/>
                    <a:gd name="T41" fmla="*/ 6 h 418"/>
                    <a:gd name="T42" fmla="*/ 207 w 322"/>
                    <a:gd name="T43" fmla="*/ 24 h 418"/>
                    <a:gd name="T44" fmla="*/ 185 w 322"/>
                    <a:gd name="T45" fmla="*/ 66 h 418"/>
                    <a:gd name="T46" fmla="*/ 163 w 322"/>
                    <a:gd name="T47" fmla="*/ 105 h 418"/>
                    <a:gd name="T48" fmla="*/ 144 w 322"/>
                    <a:gd name="T49" fmla="*/ 140 h 418"/>
                    <a:gd name="T50" fmla="*/ 52 w 322"/>
                    <a:gd name="T51" fmla="*/ 280 h 418"/>
                    <a:gd name="T52" fmla="*/ 37 w 322"/>
                    <a:gd name="T53" fmla="*/ 298 h 418"/>
                    <a:gd name="T54" fmla="*/ 48 w 322"/>
                    <a:gd name="T55" fmla="*/ 318 h 418"/>
                    <a:gd name="T56" fmla="*/ 106 w 322"/>
                    <a:gd name="T57" fmla="*/ 238 h 418"/>
                    <a:gd name="T58" fmla="*/ 170 w 322"/>
                    <a:gd name="T59" fmla="*/ 138 h 418"/>
                    <a:gd name="T60" fmla="*/ 181 w 322"/>
                    <a:gd name="T61" fmla="*/ 117 h 418"/>
                    <a:gd name="T62" fmla="*/ 188 w 322"/>
                    <a:gd name="T63" fmla="*/ 104 h 418"/>
                    <a:gd name="T64" fmla="*/ 226 w 322"/>
                    <a:gd name="T65" fmla="*/ 38 h 418"/>
                    <a:gd name="T66" fmla="*/ 269 w 322"/>
                    <a:gd name="T67" fmla="*/ 21 h 418"/>
                    <a:gd name="T68" fmla="*/ 297 w 322"/>
                    <a:gd name="T69" fmla="*/ 47 h 418"/>
                    <a:gd name="T70" fmla="*/ 291 w 322"/>
                    <a:gd name="T71" fmla="*/ 83 h 418"/>
                    <a:gd name="T72" fmla="*/ 220 w 322"/>
                    <a:gd name="T73" fmla="*/ 181 h 418"/>
                    <a:gd name="T74" fmla="*/ 203 w 322"/>
                    <a:gd name="T75" fmla="*/ 208 h 418"/>
                    <a:gd name="T76" fmla="*/ 165 w 322"/>
                    <a:gd name="T77" fmla="*/ 259 h 418"/>
                    <a:gd name="T78" fmla="*/ 134 w 322"/>
                    <a:gd name="T79" fmla="*/ 316 h 418"/>
                    <a:gd name="T80" fmla="*/ 131 w 322"/>
                    <a:gd name="T81" fmla="*/ 319 h 418"/>
                    <a:gd name="T82" fmla="*/ 120 w 322"/>
                    <a:gd name="T83" fmla="*/ 345 h 418"/>
                    <a:gd name="T84" fmla="*/ 107 w 322"/>
                    <a:gd name="T85" fmla="*/ 364 h 418"/>
                    <a:gd name="T86" fmla="*/ 83 w 322"/>
                    <a:gd name="T87" fmla="*/ 389 h 418"/>
                    <a:gd name="T88" fmla="*/ 55 w 322"/>
                    <a:gd name="T89" fmla="*/ 399 h 418"/>
                    <a:gd name="T90" fmla="*/ 27 w 322"/>
                    <a:gd name="T91" fmla="*/ 387 h 418"/>
                    <a:gd name="T92" fmla="*/ 21 w 322"/>
                    <a:gd name="T93" fmla="*/ 369 h 418"/>
                    <a:gd name="T94" fmla="*/ 37 w 322"/>
                    <a:gd name="T95" fmla="*/ 350 h 418"/>
                    <a:gd name="T96" fmla="*/ 62 w 322"/>
                    <a:gd name="T97" fmla="*/ 350 h 418"/>
                    <a:gd name="T98" fmla="*/ 89 w 322"/>
                    <a:gd name="T99" fmla="*/ 365 h 418"/>
                    <a:gd name="T100" fmla="*/ 90 w 322"/>
                    <a:gd name="T101" fmla="*/ 350 h 418"/>
                    <a:gd name="T102" fmla="*/ 75 w 322"/>
                    <a:gd name="T103" fmla="*/ 330 h 4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2"/>
                    <a:gd name="T157" fmla="*/ 0 h 418"/>
                    <a:gd name="T158" fmla="*/ 322 w 322"/>
                    <a:gd name="T159" fmla="*/ 418 h 4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2" h="418">
                      <a:moveTo>
                        <a:pt x="37" y="298"/>
                      </a:moveTo>
                      <a:lnTo>
                        <a:pt x="35" y="299"/>
                      </a:lnTo>
                      <a:lnTo>
                        <a:pt x="30" y="303"/>
                      </a:lnTo>
                      <a:lnTo>
                        <a:pt x="27" y="308"/>
                      </a:lnTo>
                      <a:lnTo>
                        <a:pt x="20" y="319"/>
                      </a:lnTo>
                      <a:lnTo>
                        <a:pt x="14" y="329"/>
                      </a:lnTo>
                      <a:lnTo>
                        <a:pt x="10" y="341"/>
                      </a:lnTo>
                      <a:lnTo>
                        <a:pt x="7" y="343"/>
                      </a:lnTo>
                      <a:lnTo>
                        <a:pt x="6" y="344"/>
                      </a:lnTo>
                      <a:lnTo>
                        <a:pt x="5" y="347"/>
                      </a:lnTo>
                      <a:lnTo>
                        <a:pt x="2" y="351"/>
                      </a:lnTo>
                      <a:lnTo>
                        <a:pt x="1" y="357"/>
                      </a:lnTo>
                      <a:lnTo>
                        <a:pt x="0" y="363"/>
                      </a:lnTo>
                      <a:lnTo>
                        <a:pt x="1" y="369"/>
                      </a:lnTo>
                      <a:lnTo>
                        <a:pt x="1" y="386"/>
                      </a:lnTo>
                      <a:lnTo>
                        <a:pt x="2" y="387"/>
                      </a:lnTo>
                      <a:lnTo>
                        <a:pt x="3" y="389"/>
                      </a:lnTo>
                      <a:lnTo>
                        <a:pt x="5" y="392"/>
                      </a:lnTo>
                      <a:lnTo>
                        <a:pt x="7" y="393"/>
                      </a:lnTo>
                      <a:lnTo>
                        <a:pt x="8" y="398"/>
                      </a:lnTo>
                      <a:lnTo>
                        <a:pt x="11" y="402"/>
                      </a:lnTo>
                      <a:lnTo>
                        <a:pt x="15" y="406"/>
                      </a:lnTo>
                      <a:lnTo>
                        <a:pt x="21" y="408"/>
                      </a:lnTo>
                      <a:lnTo>
                        <a:pt x="21" y="409"/>
                      </a:lnTo>
                      <a:lnTo>
                        <a:pt x="23" y="410"/>
                      </a:lnTo>
                      <a:lnTo>
                        <a:pt x="27" y="411"/>
                      </a:lnTo>
                      <a:lnTo>
                        <a:pt x="34" y="414"/>
                      </a:lnTo>
                      <a:lnTo>
                        <a:pt x="41" y="415"/>
                      </a:lnTo>
                      <a:lnTo>
                        <a:pt x="48" y="416"/>
                      </a:lnTo>
                      <a:lnTo>
                        <a:pt x="54" y="417"/>
                      </a:lnTo>
                      <a:lnTo>
                        <a:pt x="60" y="418"/>
                      </a:lnTo>
                      <a:lnTo>
                        <a:pt x="66" y="417"/>
                      </a:lnTo>
                      <a:lnTo>
                        <a:pt x="72" y="416"/>
                      </a:lnTo>
                      <a:lnTo>
                        <a:pt x="78" y="415"/>
                      </a:lnTo>
                      <a:lnTo>
                        <a:pt x="83" y="413"/>
                      </a:lnTo>
                      <a:lnTo>
                        <a:pt x="89" y="410"/>
                      </a:lnTo>
                      <a:lnTo>
                        <a:pt x="96" y="407"/>
                      </a:lnTo>
                      <a:lnTo>
                        <a:pt x="101" y="404"/>
                      </a:lnTo>
                      <a:lnTo>
                        <a:pt x="106" y="400"/>
                      </a:lnTo>
                      <a:lnTo>
                        <a:pt x="107" y="399"/>
                      </a:lnTo>
                      <a:lnTo>
                        <a:pt x="109" y="398"/>
                      </a:lnTo>
                      <a:lnTo>
                        <a:pt x="111" y="396"/>
                      </a:lnTo>
                      <a:lnTo>
                        <a:pt x="116" y="391"/>
                      </a:lnTo>
                      <a:lnTo>
                        <a:pt x="119" y="386"/>
                      </a:lnTo>
                      <a:lnTo>
                        <a:pt x="120" y="384"/>
                      </a:lnTo>
                      <a:lnTo>
                        <a:pt x="120" y="383"/>
                      </a:lnTo>
                      <a:lnTo>
                        <a:pt x="120" y="382"/>
                      </a:lnTo>
                      <a:lnTo>
                        <a:pt x="121" y="380"/>
                      </a:lnTo>
                      <a:lnTo>
                        <a:pt x="120" y="379"/>
                      </a:lnTo>
                      <a:lnTo>
                        <a:pt x="121" y="378"/>
                      </a:lnTo>
                      <a:lnTo>
                        <a:pt x="124" y="375"/>
                      </a:lnTo>
                      <a:lnTo>
                        <a:pt x="126" y="373"/>
                      </a:lnTo>
                      <a:lnTo>
                        <a:pt x="127" y="372"/>
                      </a:lnTo>
                      <a:lnTo>
                        <a:pt x="128" y="371"/>
                      </a:lnTo>
                      <a:lnTo>
                        <a:pt x="133" y="362"/>
                      </a:lnTo>
                      <a:lnTo>
                        <a:pt x="136" y="357"/>
                      </a:lnTo>
                      <a:lnTo>
                        <a:pt x="137" y="355"/>
                      </a:lnTo>
                      <a:lnTo>
                        <a:pt x="139" y="352"/>
                      </a:lnTo>
                      <a:lnTo>
                        <a:pt x="144" y="342"/>
                      </a:lnTo>
                      <a:lnTo>
                        <a:pt x="150" y="333"/>
                      </a:lnTo>
                      <a:lnTo>
                        <a:pt x="151" y="331"/>
                      </a:lnTo>
                      <a:lnTo>
                        <a:pt x="151" y="329"/>
                      </a:lnTo>
                      <a:lnTo>
                        <a:pt x="157" y="315"/>
                      </a:lnTo>
                      <a:lnTo>
                        <a:pt x="164" y="301"/>
                      </a:lnTo>
                      <a:lnTo>
                        <a:pt x="171" y="288"/>
                      </a:lnTo>
                      <a:lnTo>
                        <a:pt x="180" y="276"/>
                      </a:lnTo>
                      <a:lnTo>
                        <a:pt x="191" y="262"/>
                      </a:lnTo>
                      <a:lnTo>
                        <a:pt x="203" y="249"/>
                      </a:lnTo>
                      <a:lnTo>
                        <a:pt x="219" y="222"/>
                      </a:lnTo>
                      <a:lnTo>
                        <a:pt x="237" y="196"/>
                      </a:lnTo>
                      <a:lnTo>
                        <a:pt x="295" y="113"/>
                      </a:lnTo>
                      <a:lnTo>
                        <a:pt x="300" y="108"/>
                      </a:lnTo>
                      <a:lnTo>
                        <a:pt x="306" y="102"/>
                      </a:lnTo>
                      <a:lnTo>
                        <a:pt x="310" y="97"/>
                      </a:lnTo>
                      <a:lnTo>
                        <a:pt x="315" y="90"/>
                      </a:lnTo>
                      <a:lnTo>
                        <a:pt x="315" y="89"/>
                      </a:lnTo>
                      <a:lnTo>
                        <a:pt x="316" y="88"/>
                      </a:lnTo>
                      <a:lnTo>
                        <a:pt x="318" y="85"/>
                      </a:lnTo>
                      <a:lnTo>
                        <a:pt x="320" y="81"/>
                      </a:lnTo>
                      <a:lnTo>
                        <a:pt x="321" y="76"/>
                      </a:lnTo>
                      <a:lnTo>
                        <a:pt x="321" y="75"/>
                      </a:lnTo>
                      <a:lnTo>
                        <a:pt x="321" y="74"/>
                      </a:lnTo>
                      <a:lnTo>
                        <a:pt x="322" y="74"/>
                      </a:lnTo>
                      <a:lnTo>
                        <a:pt x="322" y="72"/>
                      </a:lnTo>
                      <a:lnTo>
                        <a:pt x="322" y="65"/>
                      </a:lnTo>
                      <a:lnTo>
                        <a:pt x="322" y="59"/>
                      </a:lnTo>
                      <a:lnTo>
                        <a:pt x="321" y="54"/>
                      </a:lnTo>
                      <a:lnTo>
                        <a:pt x="321" y="48"/>
                      </a:lnTo>
                      <a:lnTo>
                        <a:pt x="319" y="42"/>
                      </a:lnTo>
                      <a:lnTo>
                        <a:pt x="317" y="38"/>
                      </a:lnTo>
                      <a:lnTo>
                        <a:pt x="315" y="32"/>
                      </a:lnTo>
                      <a:lnTo>
                        <a:pt x="312" y="28"/>
                      </a:lnTo>
                      <a:lnTo>
                        <a:pt x="309" y="24"/>
                      </a:lnTo>
                      <a:lnTo>
                        <a:pt x="306" y="20"/>
                      </a:lnTo>
                      <a:lnTo>
                        <a:pt x="301" y="16"/>
                      </a:lnTo>
                      <a:lnTo>
                        <a:pt x="298" y="12"/>
                      </a:lnTo>
                      <a:lnTo>
                        <a:pt x="293" y="9"/>
                      </a:lnTo>
                      <a:lnTo>
                        <a:pt x="288" y="6"/>
                      </a:lnTo>
                      <a:lnTo>
                        <a:pt x="277" y="1"/>
                      </a:lnTo>
                      <a:lnTo>
                        <a:pt x="225" y="0"/>
                      </a:lnTo>
                      <a:lnTo>
                        <a:pt x="222" y="1"/>
                      </a:lnTo>
                      <a:lnTo>
                        <a:pt x="218" y="2"/>
                      </a:lnTo>
                      <a:lnTo>
                        <a:pt x="214" y="4"/>
                      </a:lnTo>
                      <a:lnTo>
                        <a:pt x="211" y="6"/>
                      </a:lnTo>
                      <a:lnTo>
                        <a:pt x="209" y="10"/>
                      </a:lnTo>
                      <a:lnTo>
                        <a:pt x="207" y="12"/>
                      </a:lnTo>
                      <a:lnTo>
                        <a:pt x="207" y="16"/>
                      </a:lnTo>
                      <a:lnTo>
                        <a:pt x="207" y="22"/>
                      </a:lnTo>
                      <a:lnTo>
                        <a:pt x="207" y="24"/>
                      </a:lnTo>
                      <a:lnTo>
                        <a:pt x="203" y="33"/>
                      </a:lnTo>
                      <a:lnTo>
                        <a:pt x="198" y="44"/>
                      </a:lnTo>
                      <a:lnTo>
                        <a:pt x="192" y="54"/>
                      </a:lnTo>
                      <a:lnTo>
                        <a:pt x="187" y="63"/>
                      </a:lnTo>
                      <a:lnTo>
                        <a:pt x="185" y="66"/>
                      </a:lnTo>
                      <a:lnTo>
                        <a:pt x="185" y="68"/>
                      </a:lnTo>
                      <a:lnTo>
                        <a:pt x="182" y="73"/>
                      </a:lnTo>
                      <a:lnTo>
                        <a:pt x="176" y="83"/>
                      </a:lnTo>
                      <a:lnTo>
                        <a:pt x="164" y="103"/>
                      </a:lnTo>
                      <a:lnTo>
                        <a:pt x="163" y="105"/>
                      </a:lnTo>
                      <a:lnTo>
                        <a:pt x="162" y="108"/>
                      </a:lnTo>
                      <a:lnTo>
                        <a:pt x="159" y="115"/>
                      </a:lnTo>
                      <a:lnTo>
                        <a:pt x="157" y="121"/>
                      </a:lnTo>
                      <a:lnTo>
                        <a:pt x="150" y="134"/>
                      </a:lnTo>
                      <a:lnTo>
                        <a:pt x="144" y="140"/>
                      </a:lnTo>
                      <a:lnTo>
                        <a:pt x="139" y="147"/>
                      </a:lnTo>
                      <a:lnTo>
                        <a:pt x="128" y="163"/>
                      </a:lnTo>
                      <a:lnTo>
                        <a:pt x="116" y="180"/>
                      </a:lnTo>
                      <a:lnTo>
                        <a:pt x="96" y="213"/>
                      </a:lnTo>
                      <a:lnTo>
                        <a:pt x="52" y="280"/>
                      </a:lnTo>
                      <a:lnTo>
                        <a:pt x="48" y="282"/>
                      </a:lnTo>
                      <a:lnTo>
                        <a:pt x="43" y="286"/>
                      </a:lnTo>
                      <a:lnTo>
                        <a:pt x="39" y="292"/>
                      </a:lnTo>
                      <a:lnTo>
                        <a:pt x="38" y="296"/>
                      </a:lnTo>
                      <a:lnTo>
                        <a:pt x="37" y="298"/>
                      </a:lnTo>
                      <a:lnTo>
                        <a:pt x="69" y="328"/>
                      </a:lnTo>
                      <a:lnTo>
                        <a:pt x="67" y="327"/>
                      </a:lnTo>
                      <a:lnTo>
                        <a:pt x="65" y="327"/>
                      </a:lnTo>
                      <a:lnTo>
                        <a:pt x="40" y="328"/>
                      </a:lnTo>
                      <a:lnTo>
                        <a:pt x="48" y="318"/>
                      </a:lnTo>
                      <a:lnTo>
                        <a:pt x="66" y="294"/>
                      </a:lnTo>
                      <a:lnTo>
                        <a:pt x="75" y="282"/>
                      </a:lnTo>
                      <a:lnTo>
                        <a:pt x="83" y="270"/>
                      </a:lnTo>
                      <a:lnTo>
                        <a:pt x="95" y="254"/>
                      </a:lnTo>
                      <a:lnTo>
                        <a:pt x="106" y="238"/>
                      </a:lnTo>
                      <a:lnTo>
                        <a:pt x="128" y="205"/>
                      </a:lnTo>
                      <a:lnTo>
                        <a:pt x="138" y="188"/>
                      </a:lnTo>
                      <a:lnTo>
                        <a:pt x="144" y="180"/>
                      </a:lnTo>
                      <a:lnTo>
                        <a:pt x="150" y="172"/>
                      </a:lnTo>
                      <a:lnTo>
                        <a:pt x="170" y="138"/>
                      </a:lnTo>
                      <a:lnTo>
                        <a:pt x="170" y="137"/>
                      </a:lnTo>
                      <a:lnTo>
                        <a:pt x="171" y="136"/>
                      </a:lnTo>
                      <a:lnTo>
                        <a:pt x="172" y="133"/>
                      </a:lnTo>
                      <a:lnTo>
                        <a:pt x="180" y="119"/>
                      </a:lnTo>
                      <a:lnTo>
                        <a:pt x="181" y="117"/>
                      </a:lnTo>
                      <a:lnTo>
                        <a:pt x="181" y="116"/>
                      </a:lnTo>
                      <a:lnTo>
                        <a:pt x="182" y="115"/>
                      </a:lnTo>
                      <a:lnTo>
                        <a:pt x="184" y="112"/>
                      </a:lnTo>
                      <a:lnTo>
                        <a:pt x="188" y="104"/>
                      </a:lnTo>
                      <a:lnTo>
                        <a:pt x="196" y="90"/>
                      </a:lnTo>
                      <a:lnTo>
                        <a:pt x="204" y="76"/>
                      </a:lnTo>
                      <a:lnTo>
                        <a:pt x="218" y="54"/>
                      </a:lnTo>
                      <a:lnTo>
                        <a:pt x="222" y="46"/>
                      </a:lnTo>
                      <a:lnTo>
                        <a:pt x="226" y="38"/>
                      </a:lnTo>
                      <a:lnTo>
                        <a:pt x="228" y="31"/>
                      </a:lnTo>
                      <a:lnTo>
                        <a:pt x="229" y="24"/>
                      </a:lnTo>
                      <a:lnTo>
                        <a:pt x="231" y="21"/>
                      </a:lnTo>
                      <a:lnTo>
                        <a:pt x="268" y="20"/>
                      </a:lnTo>
                      <a:lnTo>
                        <a:pt x="269" y="21"/>
                      </a:lnTo>
                      <a:lnTo>
                        <a:pt x="277" y="26"/>
                      </a:lnTo>
                      <a:lnTo>
                        <a:pt x="286" y="32"/>
                      </a:lnTo>
                      <a:lnTo>
                        <a:pt x="290" y="34"/>
                      </a:lnTo>
                      <a:lnTo>
                        <a:pt x="293" y="40"/>
                      </a:lnTo>
                      <a:lnTo>
                        <a:pt x="297" y="47"/>
                      </a:lnTo>
                      <a:lnTo>
                        <a:pt x="299" y="51"/>
                      </a:lnTo>
                      <a:lnTo>
                        <a:pt x="301" y="54"/>
                      </a:lnTo>
                      <a:lnTo>
                        <a:pt x="303" y="64"/>
                      </a:lnTo>
                      <a:lnTo>
                        <a:pt x="303" y="66"/>
                      </a:lnTo>
                      <a:lnTo>
                        <a:pt x="291" y="83"/>
                      </a:lnTo>
                      <a:lnTo>
                        <a:pt x="268" y="114"/>
                      </a:lnTo>
                      <a:lnTo>
                        <a:pt x="247" y="146"/>
                      </a:lnTo>
                      <a:lnTo>
                        <a:pt x="226" y="178"/>
                      </a:lnTo>
                      <a:lnTo>
                        <a:pt x="222" y="179"/>
                      </a:lnTo>
                      <a:lnTo>
                        <a:pt x="220" y="181"/>
                      </a:lnTo>
                      <a:lnTo>
                        <a:pt x="217" y="184"/>
                      </a:lnTo>
                      <a:lnTo>
                        <a:pt x="212" y="192"/>
                      </a:lnTo>
                      <a:lnTo>
                        <a:pt x="208" y="200"/>
                      </a:lnTo>
                      <a:lnTo>
                        <a:pt x="207" y="202"/>
                      </a:lnTo>
                      <a:lnTo>
                        <a:pt x="203" y="208"/>
                      </a:lnTo>
                      <a:lnTo>
                        <a:pt x="199" y="215"/>
                      </a:lnTo>
                      <a:lnTo>
                        <a:pt x="190" y="227"/>
                      </a:lnTo>
                      <a:lnTo>
                        <a:pt x="180" y="241"/>
                      </a:lnTo>
                      <a:lnTo>
                        <a:pt x="171" y="253"/>
                      </a:lnTo>
                      <a:lnTo>
                        <a:pt x="165" y="259"/>
                      </a:lnTo>
                      <a:lnTo>
                        <a:pt x="161" y="266"/>
                      </a:lnTo>
                      <a:lnTo>
                        <a:pt x="153" y="280"/>
                      </a:lnTo>
                      <a:lnTo>
                        <a:pt x="148" y="285"/>
                      </a:lnTo>
                      <a:lnTo>
                        <a:pt x="145" y="292"/>
                      </a:lnTo>
                      <a:lnTo>
                        <a:pt x="134" y="316"/>
                      </a:lnTo>
                      <a:lnTo>
                        <a:pt x="133" y="317"/>
                      </a:lnTo>
                      <a:lnTo>
                        <a:pt x="132" y="317"/>
                      </a:lnTo>
                      <a:lnTo>
                        <a:pt x="132" y="318"/>
                      </a:lnTo>
                      <a:lnTo>
                        <a:pt x="131" y="319"/>
                      </a:lnTo>
                      <a:lnTo>
                        <a:pt x="130" y="321"/>
                      </a:lnTo>
                      <a:lnTo>
                        <a:pt x="130" y="324"/>
                      </a:lnTo>
                      <a:lnTo>
                        <a:pt x="127" y="331"/>
                      </a:lnTo>
                      <a:lnTo>
                        <a:pt x="123" y="338"/>
                      </a:lnTo>
                      <a:lnTo>
                        <a:pt x="120" y="345"/>
                      </a:lnTo>
                      <a:lnTo>
                        <a:pt x="116" y="351"/>
                      </a:lnTo>
                      <a:lnTo>
                        <a:pt x="113" y="355"/>
                      </a:lnTo>
                      <a:lnTo>
                        <a:pt x="111" y="358"/>
                      </a:lnTo>
                      <a:lnTo>
                        <a:pt x="110" y="361"/>
                      </a:lnTo>
                      <a:lnTo>
                        <a:pt x="107" y="364"/>
                      </a:lnTo>
                      <a:lnTo>
                        <a:pt x="103" y="371"/>
                      </a:lnTo>
                      <a:lnTo>
                        <a:pt x="96" y="377"/>
                      </a:lnTo>
                      <a:lnTo>
                        <a:pt x="93" y="380"/>
                      </a:lnTo>
                      <a:lnTo>
                        <a:pt x="90" y="384"/>
                      </a:lnTo>
                      <a:lnTo>
                        <a:pt x="83" y="389"/>
                      </a:lnTo>
                      <a:lnTo>
                        <a:pt x="79" y="393"/>
                      </a:lnTo>
                      <a:lnTo>
                        <a:pt x="75" y="395"/>
                      </a:lnTo>
                      <a:lnTo>
                        <a:pt x="70" y="397"/>
                      </a:lnTo>
                      <a:lnTo>
                        <a:pt x="65" y="398"/>
                      </a:lnTo>
                      <a:lnTo>
                        <a:pt x="55" y="399"/>
                      </a:lnTo>
                      <a:lnTo>
                        <a:pt x="51" y="398"/>
                      </a:lnTo>
                      <a:lnTo>
                        <a:pt x="46" y="398"/>
                      </a:lnTo>
                      <a:lnTo>
                        <a:pt x="36" y="394"/>
                      </a:lnTo>
                      <a:lnTo>
                        <a:pt x="33" y="393"/>
                      </a:lnTo>
                      <a:lnTo>
                        <a:pt x="27" y="387"/>
                      </a:lnTo>
                      <a:lnTo>
                        <a:pt x="25" y="384"/>
                      </a:lnTo>
                      <a:lnTo>
                        <a:pt x="22" y="380"/>
                      </a:lnTo>
                      <a:lnTo>
                        <a:pt x="21" y="378"/>
                      </a:lnTo>
                      <a:lnTo>
                        <a:pt x="21" y="374"/>
                      </a:lnTo>
                      <a:lnTo>
                        <a:pt x="21" y="369"/>
                      </a:lnTo>
                      <a:lnTo>
                        <a:pt x="21" y="366"/>
                      </a:lnTo>
                      <a:lnTo>
                        <a:pt x="25" y="360"/>
                      </a:lnTo>
                      <a:lnTo>
                        <a:pt x="29" y="356"/>
                      </a:lnTo>
                      <a:lnTo>
                        <a:pt x="34" y="351"/>
                      </a:lnTo>
                      <a:lnTo>
                        <a:pt x="37" y="350"/>
                      </a:lnTo>
                      <a:lnTo>
                        <a:pt x="41" y="349"/>
                      </a:lnTo>
                      <a:lnTo>
                        <a:pt x="47" y="347"/>
                      </a:lnTo>
                      <a:lnTo>
                        <a:pt x="55" y="346"/>
                      </a:lnTo>
                      <a:lnTo>
                        <a:pt x="57" y="348"/>
                      </a:lnTo>
                      <a:lnTo>
                        <a:pt x="62" y="350"/>
                      </a:lnTo>
                      <a:lnTo>
                        <a:pt x="68" y="354"/>
                      </a:lnTo>
                      <a:lnTo>
                        <a:pt x="73" y="358"/>
                      </a:lnTo>
                      <a:lnTo>
                        <a:pt x="77" y="364"/>
                      </a:lnTo>
                      <a:lnTo>
                        <a:pt x="80" y="365"/>
                      </a:lnTo>
                      <a:lnTo>
                        <a:pt x="89" y="365"/>
                      </a:lnTo>
                      <a:lnTo>
                        <a:pt x="89" y="364"/>
                      </a:lnTo>
                      <a:lnTo>
                        <a:pt x="90" y="362"/>
                      </a:lnTo>
                      <a:lnTo>
                        <a:pt x="90" y="361"/>
                      </a:lnTo>
                      <a:lnTo>
                        <a:pt x="91" y="355"/>
                      </a:lnTo>
                      <a:lnTo>
                        <a:pt x="90" y="350"/>
                      </a:lnTo>
                      <a:lnTo>
                        <a:pt x="89" y="345"/>
                      </a:lnTo>
                      <a:lnTo>
                        <a:pt x="87" y="341"/>
                      </a:lnTo>
                      <a:lnTo>
                        <a:pt x="83" y="336"/>
                      </a:lnTo>
                      <a:lnTo>
                        <a:pt x="80" y="334"/>
                      </a:lnTo>
                      <a:lnTo>
                        <a:pt x="75" y="330"/>
                      </a:lnTo>
                      <a:lnTo>
                        <a:pt x="69" y="328"/>
                      </a:lnTo>
                      <a:lnTo>
                        <a:pt x="37" y="29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70" name="Freeform 74"/>
                <p:cNvSpPr>
                  <a:spLocks noChangeAspect="1"/>
                </p:cNvSpPr>
                <p:nvPr/>
              </p:nvSpPr>
              <p:spPr bwMode="auto">
                <a:xfrm>
                  <a:off x="2916" y="2602"/>
                  <a:ext cx="284" cy="378"/>
                </a:xfrm>
                <a:custGeom>
                  <a:avLst/>
                  <a:gdLst>
                    <a:gd name="T0" fmla="*/ 46 w 284"/>
                    <a:gd name="T1" fmla="*/ 307 h 378"/>
                    <a:gd name="T2" fmla="*/ 54 w 284"/>
                    <a:gd name="T3" fmla="*/ 310 h 378"/>
                    <a:gd name="T4" fmla="*/ 63 w 284"/>
                    <a:gd name="T5" fmla="*/ 316 h 378"/>
                    <a:gd name="T6" fmla="*/ 69 w 284"/>
                    <a:gd name="T7" fmla="*/ 325 h 378"/>
                    <a:gd name="T8" fmla="*/ 71 w 284"/>
                    <a:gd name="T9" fmla="*/ 335 h 378"/>
                    <a:gd name="T10" fmla="*/ 70 w 284"/>
                    <a:gd name="T11" fmla="*/ 342 h 378"/>
                    <a:gd name="T12" fmla="*/ 68 w 284"/>
                    <a:gd name="T13" fmla="*/ 345 h 378"/>
                    <a:gd name="T14" fmla="*/ 57 w 284"/>
                    <a:gd name="T15" fmla="*/ 343 h 378"/>
                    <a:gd name="T16" fmla="*/ 47 w 284"/>
                    <a:gd name="T17" fmla="*/ 334 h 378"/>
                    <a:gd name="T18" fmla="*/ 37 w 284"/>
                    <a:gd name="T19" fmla="*/ 328 h 378"/>
                    <a:gd name="T20" fmla="*/ 26 w 284"/>
                    <a:gd name="T21" fmla="*/ 327 h 378"/>
                    <a:gd name="T22" fmla="*/ 17 w 284"/>
                    <a:gd name="T23" fmla="*/ 329 h 378"/>
                    <a:gd name="T24" fmla="*/ 9 w 284"/>
                    <a:gd name="T25" fmla="*/ 335 h 378"/>
                    <a:gd name="T26" fmla="*/ 0 w 284"/>
                    <a:gd name="T27" fmla="*/ 346 h 378"/>
                    <a:gd name="T28" fmla="*/ 0 w 284"/>
                    <a:gd name="T29" fmla="*/ 354 h 378"/>
                    <a:gd name="T30" fmla="*/ 2 w 284"/>
                    <a:gd name="T31" fmla="*/ 360 h 378"/>
                    <a:gd name="T32" fmla="*/ 7 w 284"/>
                    <a:gd name="T33" fmla="*/ 367 h 378"/>
                    <a:gd name="T34" fmla="*/ 16 w 284"/>
                    <a:gd name="T35" fmla="*/ 374 h 378"/>
                    <a:gd name="T36" fmla="*/ 31 w 284"/>
                    <a:gd name="T37" fmla="*/ 378 h 378"/>
                    <a:gd name="T38" fmla="*/ 45 w 284"/>
                    <a:gd name="T39" fmla="*/ 378 h 378"/>
                    <a:gd name="T40" fmla="*/ 55 w 284"/>
                    <a:gd name="T41" fmla="*/ 375 h 378"/>
                    <a:gd name="T42" fmla="*/ 63 w 284"/>
                    <a:gd name="T43" fmla="*/ 369 h 378"/>
                    <a:gd name="T44" fmla="*/ 73 w 284"/>
                    <a:gd name="T45" fmla="*/ 360 h 378"/>
                    <a:gd name="T46" fmla="*/ 82 w 284"/>
                    <a:gd name="T47" fmla="*/ 350 h 378"/>
                    <a:gd name="T48" fmla="*/ 89 w 284"/>
                    <a:gd name="T49" fmla="*/ 341 h 378"/>
                    <a:gd name="T50" fmla="*/ 93 w 284"/>
                    <a:gd name="T51" fmla="*/ 335 h 378"/>
                    <a:gd name="T52" fmla="*/ 100 w 284"/>
                    <a:gd name="T53" fmla="*/ 325 h 378"/>
                    <a:gd name="T54" fmla="*/ 107 w 284"/>
                    <a:gd name="T55" fmla="*/ 311 h 378"/>
                    <a:gd name="T56" fmla="*/ 110 w 284"/>
                    <a:gd name="T57" fmla="*/ 300 h 378"/>
                    <a:gd name="T58" fmla="*/ 112 w 284"/>
                    <a:gd name="T59" fmla="*/ 298 h 378"/>
                    <a:gd name="T60" fmla="*/ 112 w 284"/>
                    <a:gd name="T61" fmla="*/ 297 h 378"/>
                    <a:gd name="T62" fmla="*/ 114 w 284"/>
                    <a:gd name="T63" fmla="*/ 296 h 378"/>
                    <a:gd name="T64" fmla="*/ 128 w 284"/>
                    <a:gd name="T65" fmla="*/ 265 h 378"/>
                    <a:gd name="T66" fmla="*/ 141 w 284"/>
                    <a:gd name="T67" fmla="*/ 246 h 378"/>
                    <a:gd name="T68" fmla="*/ 151 w 284"/>
                    <a:gd name="T69" fmla="*/ 233 h 378"/>
                    <a:gd name="T70" fmla="*/ 170 w 284"/>
                    <a:gd name="T71" fmla="*/ 207 h 378"/>
                    <a:gd name="T72" fmla="*/ 183 w 284"/>
                    <a:gd name="T73" fmla="*/ 188 h 378"/>
                    <a:gd name="T74" fmla="*/ 188 w 284"/>
                    <a:gd name="T75" fmla="*/ 180 h 378"/>
                    <a:gd name="T76" fmla="*/ 197 w 284"/>
                    <a:gd name="T77" fmla="*/ 164 h 378"/>
                    <a:gd name="T78" fmla="*/ 202 w 284"/>
                    <a:gd name="T79" fmla="*/ 159 h 378"/>
                    <a:gd name="T80" fmla="*/ 227 w 284"/>
                    <a:gd name="T81" fmla="*/ 126 h 378"/>
                    <a:gd name="T82" fmla="*/ 272 w 284"/>
                    <a:gd name="T83" fmla="*/ 63 h 378"/>
                    <a:gd name="T84" fmla="*/ 284 w 284"/>
                    <a:gd name="T85" fmla="*/ 44 h 378"/>
                    <a:gd name="T86" fmla="*/ 280 w 284"/>
                    <a:gd name="T87" fmla="*/ 31 h 378"/>
                    <a:gd name="T88" fmla="*/ 273 w 284"/>
                    <a:gd name="T89" fmla="*/ 21 h 378"/>
                    <a:gd name="T90" fmla="*/ 266 w 284"/>
                    <a:gd name="T91" fmla="*/ 13 h 378"/>
                    <a:gd name="T92" fmla="*/ 250 w 284"/>
                    <a:gd name="T93" fmla="*/ 1 h 378"/>
                    <a:gd name="T94" fmla="*/ 211 w 284"/>
                    <a:gd name="T95" fmla="*/ 1 h 378"/>
                    <a:gd name="T96" fmla="*/ 209 w 284"/>
                    <a:gd name="T97" fmla="*/ 11 h 378"/>
                    <a:gd name="T98" fmla="*/ 202 w 284"/>
                    <a:gd name="T99" fmla="*/ 26 h 378"/>
                    <a:gd name="T100" fmla="*/ 184 w 284"/>
                    <a:gd name="T101" fmla="*/ 56 h 378"/>
                    <a:gd name="T102" fmla="*/ 168 w 284"/>
                    <a:gd name="T103" fmla="*/ 85 h 378"/>
                    <a:gd name="T104" fmla="*/ 162 w 284"/>
                    <a:gd name="T105" fmla="*/ 95 h 378"/>
                    <a:gd name="T106" fmla="*/ 161 w 284"/>
                    <a:gd name="T107" fmla="*/ 96 h 378"/>
                    <a:gd name="T108" fmla="*/ 160 w 284"/>
                    <a:gd name="T109" fmla="*/ 99 h 378"/>
                    <a:gd name="T110" fmla="*/ 151 w 284"/>
                    <a:gd name="T111" fmla="*/ 116 h 378"/>
                    <a:gd name="T112" fmla="*/ 150 w 284"/>
                    <a:gd name="T113" fmla="*/ 118 h 378"/>
                    <a:gd name="T114" fmla="*/ 124 w 284"/>
                    <a:gd name="T115" fmla="*/ 160 h 378"/>
                    <a:gd name="T116" fmla="*/ 108 w 284"/>
                    <a:gd name="T117" fmla="*/ 185 h 378"/>
                    <a:gd name="T118" fmla="*/ 75 w 284"/>
                    <a:gd name="T119" fmla="*/ 234 h 378"/>
                    <a:gd name="T120" fmla="*/ 54 w 284"/>
                    <a:gd name="T121" fmla="*/ 262 h 378"/>
                    <a:gd name="T122" fmla="*/ 27 w 284"/>
                    <a:gd name="T123" fmla="*/ 298 h 378"/>
                    <a:gd name="T124" fmla="*/ 45 w 284"/>
                    <a:gd name="T125" fmla="*/ 307 h 3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4"/>
                    <a:gd name="T190" fmla="*/ 0 h 378"/>
                    <a:gd name="T191" fmla="*/ 284 w 284"/>
                    <a:gd name="T192" fmla="*/ 378 h 3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4" h="378">
                      <a:moveTo>
                        <a:pt x="45" y="307"/>
                      </a:moveTo>
                      <a:lnTo>
                        <a:pt x="46" y="307"/>
                      </a:lnTo>
                      <a:lnTo>
                        <a:pt x="48" y="308"/>
                      </a:lnTo>
                      <a:lnTo>
                        <a:pt x="54" y="310"/>
                      </a:lnTo>
                      <a:lnTo>
                        <a:pt x="60" y="314"/>
                      </a:lnTo>
                      <a:lnTo>
                        <a:pt x="63" y="316"/>
                      </a:lnTo>
                      <a:lnTo>
                        <a:pt x="67" y="321"/>
                      </a:lnTo>
                      <a:lnTo>
                        <a:pt x="69" y="325"/>
                      </a:lnTo>
                      <a:lnTo>
                        <a:pt x="70" y="329"/>
                      </a:lnTo>
                      <a:lnTo>
                        <a:pt x="71" y="335"/>
                      </a:lnTo>
                      <a:lnTo>
                        <a:pt x="70" y="341"/>
                      </a:lnTo>
                      <a:lnTo>
                        <a:pt x="70" y="342"/>
                      </a:lnTo>
                      <a:lnTo>
                        <a:pt x="69" y="343"/>
                      </a:lnTo>
                      <a:lnTo>
                        <a:pt x="68" y="345"/>
                      </a:lnTo>
                      <a:lnTo>
                        <a:pt x="60" y="345"/>
                      </a:lnTo>
                      <a:lnTo>
                        <a:pt x="57" y="343"/>
                      </a:lnTo>
                      <a:lnTo>
                        <a:pt x="53" y="338"/>
                      </a:lnTo>
                      <a:lnTo>
                        <a:pt x="47" y="334"/>
                      </a:lnTo>
                      <a:lnTo>
                        <a:pt x="42" y="330"/>
                      </a:lnTo>
                      <a:lnTo>
                        <a:pt x="37" y="328"/>
                      </a:lnTo>
                      <a:lnTo>
                        <a:pt x="34" y="326"/>
                      </a:lnTo>
                      <a:lnTo>
                        <a:pt x="26" y="327"/>
                      </a:lnTo>
                      <a:lnTo>
                        <a:pt x="20" y="328"/>
                      </a:lnTo>
                      <a:lnTo>
                        <a:pt x="17" y="329"/>
                      </a:lnTo>
                      <a:lnTo>
                        <a:pt x="14" y="331"/>
                      </a:lnTo>
                      <a:lnTo>
                        <a:pt x="9" y="335"/>
                      </a:lnTo>
                      <a:lnTo>
                        <a:pt x="4" y="340"/>
                      </a:lnTo>
                      <a:lnTo>
                        <a:pt x="0" y="346"/>
                      </a:lnTo>
                      <a:lnTo>
                        <a:pt x="0" y="349"/>
                      </a:lnTo>
                      <a:lnTo>
                        <a:pt x="0" y="354"/>
                      </a:lnTo>
                      <a:lnTo>
                        <a:pt x="0" y="358"/>
                      </a:lnTo>
                      <a:lnTo>
                        <a:pt x="2" y="360"/>
                      </a:lnTo>
                      <a:lnTo>
                        <a:pt x="4" y="364"/>
                      </a:lnTo>
                      <a:lnTo>
                        <a:pt x="7" y="367"/>
                      </a:lnTo>
                      <a:lnTo>
                        <a:pt x="12" y="373"/>
                      </a:lnTo>
                      <a:lnTo>
                        <a:pt x="16" y="374"/>
                      </a:lnTo>
                      <a:lnTo>
                        <a:pt x="25" y="378"/>
                      </a:lnTo>
                      <a:lnTo>
                        <a:pt x="31" y="378"/>
                      </a:lnTo>
                      <a:lnTo>
                        <a:pt x="35" y="378"/>
                      </a:lnTo>
                      <a:lnTo>
                        <a:pt x="45" y="378"/>
                      </a:lnTo>
                      <a:lnTo>
                        <a:pt x="50" y="377"/>
                      </a:lnTo>
                      <a:lnTo>
                        <a:pt x="55" y="375"/>
                      </a:lnTo>
                      <a:lnTo>
                        <a:pt x="59" y="372"/>
                      </a:lnTo>
                      <a:lnTo>
                        <a:pt x="63" y="369"/>
                      </a:lnTo>
                      <a:lnTo>
                        <a:pt x="70" y="364"/>
                      </a:lnTo>
                      <a:lnTo>
                        <a:pt x="73" y="360"/>
                      </a:lnTo>
                      <a:lnTo>
                        <a:pt x="76" y="357"/>
                      </a:lnTo>
                      <a:lnTo>
                        <a:pt x="82" y="350"/>
                      </a:lnTo>
                      <a:lnTo>
                        <a:pt x="87" y="343"/>
                      </a:lnTo>
                      <a:lnTo>
                        <a:pt x="89" y="341"/>
                      </a:lnTo>
                      <a:lnTo>
                        <a:pt x="91" y="338"/>
                      </a:lnTo>
                      <a:lnTo>
                        <a:pt x="93" y="335"/>
                      </a:lnTo>
                      <a:lnTo>
                        <a:pt x="96" y="331"/>
                      </a:lnTo>
                      <a:lnTo>
                        <a:pt x="100" y="325"/>
                      </a:lnTo>
                      <a:lnTo>
                        <a:pt x="103" y="318"/>
                      </a:lnTo>
                      <a:lnTo>
                        <a:pt x="107" y="311"/>
                      </a:lnTo>
                      <a:lnTo>
                        <a:pt x="110" y="304"/>
                      </a:lnTo>
                      <a:lnTo>
                        <a:pt x="110" y="300"/>
                      </a:lnTo>
                      <a:lnTo>
                        <a:pt x="111" y="299"/>
                      </a:lnTo>
                      <a:lnTo>
                        <a:pt x="112" y="298"/>
                      </a:lnTo>
                      <a:lnTo>
                        <a:pt x="112" y="297"/>
                      </a:lnTo>
                      <a:lnTo>
                        <a:pt x="113" y="297"/>
                      </a:lnTo>
                      <a:lnTo>
                        <a:pt x="114" y="296"/>
                      </a:lnTo>
                      <a:lnTo>
                        <a:pt x="125" y="272"/>
                      </a:lnTo>
                      <a:lnTo>
                        <a:pt x="128" y="265"/>
                      </a:lnTo>
                      <a:lnTo>
                        <a:pt x="133" y="260"/>
                      </a:lnTo>
                      <a:lnTo>
                        <a:pt x="141" y="246"/>
                      </a:lnTo>
                      <a:lnTo>
                        <a:pt x="146" y="239"/>
                      </a:lnTo>
                      <a:lnTo>
                        <a:pt x="151" y="233"/>
                      </a:lnTo>
                      <a:lnTo>
                        <a:pt x="160" y="221"/>
                      </a:lnTo>
                      <a:lnTo>
                        <a:pt x="170" y="207"/>
                      </a:lnTo>
                      <a:lnTo>
                        <a:pt x="179" y="195"/>
                      </a:lnTo>
                      <a:lnTo>
                        <a:pt x="183" y="188"/>
                      </a:lnTo>
                      <a:lnTo>
                        <a:pt x="188" y="182"/>
                      </a:lnTo>
                      <a:lnTo>
                        <a:pt x="188" y="180"/>
                      </a:lnTo>
                      <a:lnTo>
                        <a:pt x="192" y="172"/>
                      </a:lnTo>
                      <a:lnTo>
                        <a:pt x="197" y="164"/>
                      </a:lnTo>
                      <a:lnTo>
                        <a:pt x="201" y="161"/>
                      </a:lnTo>
                      <a:lnTo>
                        <a:pt x="202" y="159"/>
                      </a:lnTo>
                      <a:lnTo>
                        <a:pt x="206" y="158"/>
                      </a:lnTo>
                      <a:lnTo>
                        <a:pt x="227" y="126"/>
                      </a:lnTo>
                      <a:lnTo>
                        <a:pt x="249" y="94"/>
                      </a:lnTo>
                      <a:lnTo>
                        <a:pt x="272" y="63"/>
                      </a:lnTo>
                      <a:lnTo>
                        <a:pt x="284" y="46"/>
                      </a:lnTo>
                      <a:lnTo>
                        <a:pt x="284" y="44"/>
                      </a:lnTo>
                      <a:lnTo>
                        <a:pt x="281" y="35"/>
                      </a:lnTo>
                      <a:lnTo>
                        <a:pt x="280" y="31"/>
                      </a:lnTo>
                      <a:lnTo>
                        <a:pt x="278" y="28"/>
                      </a:lnTo>
                      <a:lnTo>
                        <a:pt x="273" y="21"/>
                      </a:lnTo>
                      <a:lnTo>
                        <a:pt x="271" y="14"/>
                      </a:lnTo>
                      <a:lnTo>
                        <a:pt x="266" y="13"/>
                      </a:lnTo>
                      <a:lnTo>
                        <a:pt x="258" y="7"/>
                      </a:lnTo>
                      <a:lnTo>
                        <a:pt x="250" y="1"/>
                      </a:lnTo>
                      <a:lnTo>
                        <a:pt x="249" y="0"/>
                      </a:lnTo>
                      <a:lnTo>
                        <a:pt x="211" y="1"/>
                      </a:lnTo>
                      <a:lnTo>
                        <a:pt x="209" y="4"/>
                      </a:lnTo>
                      <a:lnTo>
                        <a:pt x="209" y="11"/>
                      </a:lnTo>
                      <a:lnTo>
                        <a:pt x="206" y="18"/>
                      </a:lnTo>
                      <a:lnTo>
                        <a:pt x="202" y="26"/>
                      </a:lnTo>
                      <a:lnTo>
                        <a:pt x="198" y="34"/>
                      </a:lnTo>
                      <a:lnTo>
                        <a:pt x="184" y="56"/>
                      </a:lnTo>
                      <a:lnTo>
                        <a:pt x="176" y="70"/>
                      </a:lnTo>
                      <a:lnTo>
                        <a:pt x="168" y="85"/>
                      </a:lnTo>
                      <a:lnTo>
                        <a:pt x="164" y="92"/>
                      </a:lnTo>
                      <a:lnTo>
                        <a:pt x="162" y="95"/>
                      </a:lnTo>
                      <a:lnTo>
                        <a:pt x="161" y="96"/>
                      </a:lnTo>
                      <a:lnTo>
                        <a:pt x="161" y="97"/>
                      </a:lnTo>
                      <a:lnTo>
                        <a:pt x="160" y="99"/>
                      </a:lnTo>
                      <a:lnTo>
                        <a:pt x="153" y="114"/>
                      </a:lnTo>
                      <a:lnTo>
                        <a:pt x="151" y="116"/>
                      </a:lnTo>
                      <a:lnTo>
                        <a:pt x="150" y="117"/>
                      </a:lnTo>
                      <a:lnTo>
                        <a:pt x="150" y="118"/>
                      </a:lnTo>
                      <a:lnTo>
                        <a:pt x="130" y="152"/>
                      </a:lnTo>
                      <a:lnTo>
                        <a:pt x="124" y="160"/>
                      </a:lnTo>
                      <a:lnTo>
                        <a:pt x="118" y="168"/>
                      </a:lnTo>
                      <a:lnTo>
                        <a:pt x="108" y="185"/>
                      </a:lnTo>
                      <a:lnTo>
                        <a:pt x="86" y="218"/>
                      </a:lnTo>
                      <a:lnTo>
                        <a:pt x="75" y="234"/>
                      </a:lnTo>
                      <a:lnTo>
                        <a:pt x="63" y="250"/>
                      </a:lnTo>
                      <a:lnTo>
                        <a:pt x="54" y="262"/>
                      </a:lnTo>
                      <a:lnTo>
                        <a:pt x="46" y="274"/>
                      </a:lnTo>
                      <a:lnTo>
                        <a:pt x="27" y="298"/>
                      </a:lnTo>
                      <a:lnTo>
                        <a:pt x="19" y="308"/>
                      </a:lnTo>
                      <a:lnTo>
                        <a:pt x="45" y="30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2268" name="Text Box 75"/>
              <p:cNvSpPr txBox="1">
                <a:spLocks noChangeArrowheads="1"/>
              </p:cNvSpPr>
              <p:nvPr/>
            </p:nvSpPr>
            <p:spPr bwMode="auto">
              <a:xfrm>
                <a:off x="1523" y="2137"/>
                <a:ext cx="495"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400" i="0">
                    <a:solidFill>
                      <a:schemeClr val="bg2"/>
                    </a:solidFill>
                  </a:rPr>
                  <a:t>T+1</a:t>
                </a:r>
                <a:endParaRPr lang="en-CA" altLang="en-US" sz="1400" i="0">
                  <a:solidFill>
                    <a:schemeClr val="bg2"/>
                  </a:solidFill>
                </a:endParaRPr>
              </a:p>
            </p:txBody>
          </p:sp>
        </p:grpSp>
        <p:pic>
          <p:nvPicPr>
            <p:cNvPr id="52265" name="Picture 7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0" y="1226"/>
              <a:ext cx="480"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228" name="Text Box 77"/>
          <p:cNvSpPr txBox="1">
            <a:spLocks noChangeArrowheads="1"/>
          </p:cNvSpPr>
          <p:nvPr/>
        </p:nvSpPr>
        <p:spPr bwMode="auto">
          <a:xfrm>
            <a:off x="0" y="2033588"/>
            <a:ext cx="290195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CA" altLang="en-US" sz="2000" i="0"/>
              <a:t>&lt;preCond&gt;          </a:t>
            </a:r>
          </a:p>
          <a:p>
            <a:pPr eaLnBrk="1" hangingPunct="1">
              <a:spcBef>
                <a:spcPct val="0"/>
              </a:spcBef>
              <a:buFontTx/>
              <a:buNone/>
            </a:pPr>
            <a:r>
              <a:rPr lang="en-CA" altLang="en-US" sz="2000" i="0"/>
              <a:t>codeA  </a:t>
            </a:r>
            <a:endParaRPr lang="en-US" altLang="en-US" sz="2000" i="0"/>
          </a:p>
          <a:p>
            <a:pPr eaLnBrk="1" hangingPunct="1">
              <a:spcBef>
                <a:spcPct val="0"/>
              </a:spcBef>
              <a:buFontTx/>
              <a:buNone/>
            </a:pPr>
            <a:r>
              <a:rPr lang="en-CA" altLang="en-US" sz="2000" i="0"/>
              <a:t>loop  </a:t>
            </a:r>
          </a:p>
          <a:p>
            <a:pPr eaLnBrk="1" hangingPunct="1">
              <a:spcBef>
                <a:spcPct val="0"/>
              </a:spcBef>
              <a:buFontTx/>
              <a:buNone/>
            </a:pPr>
            <a:r>
              <a:rPr lang="en-CA" altLang="en-US" sz="2000" i="0"/>
              <a:t>      </a:t>
            </a:r>
            <a:r>
              <a:rPr lang="en-CA" altLang="en-US" sz="2000" i="0">
                <a:solidFill>
                  <a:srgbClr val="33CC33"/>
                </a:solidFill>
              </a:rPr>
              <a:t>&lt;loop-invariant&gt;</a:t>
            </a:r>
          </a:p>
          <a:p>
            <a:pPr eaLnBrk="1" hangingPunct="1">
              <a:spcBef>
                <a:spcPct val="0"/>
              </a:spcBef>
              <a:buFontTx/>
              <a:buNone/>
            </a:pPr>
            <a:r>
              <a:rPr lang="en-CA" altLang="en-US" sz="2000" i="0"/>
              <a:t>      exit when &lt;exit Cond&gt;</a:t>
            </a:r>
          </a:p>
          <a:p>
            <a:pPr eaLnBrk="1" hangingPunct="1">
              <a:spcBef>
                <a:spcPct val="0"/>
              </a:spcBef>
              <a:buFontTx/>
              <a:buNone/>
            </a:pPr>
            <a:r>
              <a:rPr lang="en-CA" altLang="en-US" sz="2000" i="0"/>
              <a:t>      codeB</a:t>
            </a:r>
          </a:p>
          <a:p>
            <a:pPr eaLnBrk="1" hangingPunct="1">
              <a:spcBef>
                <a:spcPct val="0"/>
              </a:spcBef>
              <a:buFontTx/>
              <a:buNone/>
            </a:pPr>
            <a:r>
              <a:rPr lang="en-CA" altLang="en-US" sz="2000" i="0"/>
              <a:t>codeC</a:t>
            </a:r>
          </a:p>
          <a:p>
            <a:pPr eaLnBrk="1" hangingPunct="1">
              <a:spcBef>
                <a:spcPct val="0"/>
              </a:spcBef>
              <a:buFontTx/>
              <a:buNone/>
            </a:pPr>
            <a:r>
              <a:rPr lang="en-CA" altLang="en-US" sz="2000" i="0"/>
              <a:t>&lt;postCond&gt;</a:t>
            </a:r>
          </a:p>
          <a:p>
            <a:pPr eaLnBrk="1" hangingPunct="1">
              <a:spcBef>
                <a:spcPct val="0"/>
              </a:spcBef>
              <a:buFontTx/>
              <a:buNone/>
            </a:pPr>
            <a:endParaRPr lang="en-CA" altLang="en-US" sz="2000" i="0"/>
          </a:p>
        </p:txBody>
      </p:sp>
      <p:grpSp>
        <p:nvGrpSpPr>
          <p:cNvPr id="52229" name="Group 78"/>
          <p:cNvGrpSpPr>
            <a:grpSpLocks noChangeAspect="1"/>
          </p:cNvGrpSpPr>
          <p:nvPr/>
        </p:nvGrpSpPr>
        <p:grpSpPr bwMode="auto">
          <a:xfrm>
            <a:off x="3124200" y="1681162"/>
            <a:ext cx="2879725" cy="1704975"/>
            <a:chOff x="288" y="1208"/>
            <a:chExt cx="5254" cy="3112"/>
          </a:xfrm>
        </p:grpSpPr>
        <p:sp>
          <p:nvSpPr>
            <p:cNvPr id="52233" name="Freeform 79" descr="Green marble"/>
            <p:cNvSpPr>
              <a:spLocks noChangeAspect="1"/>
            </p:cNvSpPr>
            <p:nvPr/>
          </p:nvSpPr>
          <p:spPr bwMode="auto">
            <a:xfrm>
              <a:off x="1224" y="2535"/>
              <a:ext cx="2280" cy="1785"/>
            </a:xfrm>
            <a:custGeom>
              <a:avLst/>
              <a:gdLst>
                <a:gd name="T0" fmla="*/ 748 w 2280"/>
                <a:gd name="T1" fmla="*/ 30 h 1785"/>
                <a:gd name="T2" fmla="*/ 1224 w 2280"/>
                <a:gd name="T3" fmla="*/ 305 h 1785"/>
                <a:gd name="T4" fmla="*/ 2184 w 2280"/>
                <a:gd name="T5" fmla="*/ 257 h 1785"/>
                <a:gd name="T6" fmla="*/ 1800 w 2280"/>
                <a:gd name="T7" fmla="*/ 1121 h 1785"/>
                <a:gd name="T8" fmla="*/ 1743 w 2280"/>
                <a:gd name="T9" fmla="*/ 1313 h 1785"/>
                <a:gd name="T10" fmla="*/ 1717 w 2280"/>
                <a:gd name="T11" fmla="*/ 1479 h 1785"/>
                <a:gd name="T12" fmla="*/ 1560 w 2280"/>
                <a:gd name="T13" fmla="*/ 1549 h 1785"/>
                <a:gd name="T14" fmla="*/ 1272 w 2280"/>
                <a:gd name="T15" fmla="*/ 1553 h 1785"/>
                <a:gd name="T16" fmla="*/ 168 w 2280"/>
                <a:gd name="T17" fmla="*/ 1649 h 1785"/>
                <a:gd name="T18" fmla="*/ 264 w 2280"/>
                <a:gd name="T19" fmla="*/ 737 h 1785"/>
                <a:gd name="T20" fmla="*/ 425 w 2280"/>
                <a:gd name="T21" fmla="*/ 126 h 1785"/>
                <a:gd name="T22" fmla="*/ 748 w 2280"/>
                <a:gd name="T23" fmla="*/ 30 h 17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0"/>
                <a:gd name="T37" fmla="*/ 0 h 1785"/>
                <a:gd name="T38" fmla="*/ 2280 w 2280"/>
                <a:gd name="T39" fmla="*/ 1785 h 17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80" h="1785">
                  <a:moveTo>
                    <a:pt x="748" y="30"/>
                  </a:moveTo>
                  <a:cubicBezTo>
                    <a:pt x="881" y="60"/>
                    <a:pt x="985" y="267"/>
                    <a:pt x="1224" y="305"/>
                  </a:cubicBezTo>
                  <a:cubicBezTo>
                    <a:pt x="1463" y="343"/>
                    <a:pt x="2088" y="121"/>
                    <a:pt x="2184" y="257"/>
                  </a:cubicBezTo>
                  <a:cubicBezTo>
                    <a:pt x="2280" y="393"/>
                    <a:pt x="1873" y="945"/>
                    <a:pt x="1800" y="1121"/>
                  </a:cubicBezTo>
                  <a:cubicBezTo>
                    <a:pt x="1727" y="1297"/>
                    <a:pt x="1757" y="1253"/>
                    <a:pt x="1743" y="1313"/>
                  </a:cubicBezTo>
                  <a:cubicBezTo>
                    <a:pt x="1729" y="1373"/>
                    <a:pt x="1747" y="1440"/>
                    <a:pt x="1717" y="1479"/>
                  </a:cubicBezTo>
                  <a:cubicBezTo>
                    <a:pt x="1687" y="1518"/>
                    <a:pt x="1634" y="1537"/>
                    <a:pt x="1560" y="1549"/>
                  </a:cubicBezTo>
                  <a:cubicBezTo>
                    <a:pt x="1486" y="1561"/>
                    <a:pt x="1504" y="1536"/>
                    <a:pt x="1272" y="1553"/>
                  </a:cubicBezTo>
                  <a:cubicBezTo>
                    <a:pt x="1040" y="1570"/>
                    <a:pt x="336" y="1785"/>
                    <a:pt x="168" y="1649"/>
                  </a:cubicBezTo>
                  <a:cubicBezTo>
                    <a:pt x="0" y="1513"/>
                    <a:pt x="221" y="991"/>
                    <a:pt x="264" y="737"/>
                  </a:cubicBezTo>
                  <a:cubicBezTo>
                    <a:pt x="307" y="483"/>
                    <a:pt x="344" y="244"/>
                    <a:pt x="425" y="126"/>
                  </a:cubicBezTo>
                  <a:cubicBezTo>
                    <a:pt x="506" y="8"/>
                    <a:pt x="615" y="0"/>
                    <a:pt x="748" y="30"/>
                  </a:cubicBez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grpSp>
          <p:nvGrpSpPr>
            <p:cNvPr id="52234" name="Group 80"/>
            <p:cNvGrpSpPr>
              <a:grpSpLocks noChangeAspect="1"/>
            </p:cNvGrpSpPr>
            <p:nvPr/>
          </p:nvGrpSpPr>
          <p:grpSpPr bwMode="auto">
            <a:xfrm>
              <a:off x="288" y="1208"/>
              <a:ext cx="5254" cy="2992"/>
              <a:chOff x="288" y="1208"/>
              <a:chExt cx="5254" cy="2992"/>
            </a:xfrm>
          </p:grpSpPr>
          <p:sp>
            <p:nvSpPr>
              <p:cNvPr id="52235" name="Freeform 81" descr="Green marble"/>
              <p:cNvSpPr>
                <a:spLocks noChangeAspect="1"/>
              </p:cNvSpPr>
              <p:nvPr/>
            </p:nvSpPr>
            <p:spPr bwMode="auto">
              <a:xfrm>
                <a:off x="3056" y="1624"/>
                <a:ext cx="1312" cy="1296"/>
              </a:xfrm>
              <a:custGeom>
                <a:avLst/>
                <a:gdLst>
                  <a:gd name="T0" fmla="*/ 592 w 1312"/>
                  <a:gd name="T1" fmla="*/ 160 h 1296"/>
                  <a:gd name="T2" fmla="*/ 16 w 1312"/>
                  <a:gd name="T3" fmla="*/ 640 h 1296"/>
                  <a:gd name="T4" fmla="*/ 496 w 1312"/>
                  <a:gd name="T5" fmla="*/ 1024 h 1296"/>
                  <a:gd name="T6" fmla="*/ 1216 w 1312"/>
                  <a:gd name="T7" fmla="*/ 1216 h 1296"/>
                  <a:gd name="T8" fmla="*/ 1072 w 1312"/>
                  <a:gd name="T9" fmla="*/ 544 h 1296"/>
                  <a:gd name="T10" fmla="*/ 1120 w 1312"/>
                  <a:gd name="T11" fmla="*/ 64 h 1296"/>
                  <a:gd name="T12" fmla="*/ 592 w 1312"/>
                  <a:gd name="T13" fmla="*/ 160 h 1296"/>
                  <a:gd name="T14" fmla="*/ 0 60000 65536"/>
                  <a:gd name="T15" fmla="*/ 0 60000 65536"/>
                  <a:gd name="T16" fmla="*/ 0 60000 65536"/>
                  <a:gd name="T17" fmla="*/ 0 60000 65536"/>
                  <a:gd name="T18" fmla="*/ 0 60000 65536"/>
                  <a:gd name="T19" fmla="*/ 0 60000 65536"/>
                  <a:gd name="T20" fmla="*/ 0 60000 65536"/>
                  <a:gd name="T21" fmla="*/ 0 w 1312"/>
                  <a:gd name="T22" fmla="*/ 0 h 1296"/>
                  <a:gd name="T23" fmla="*/ 1312 w 1312"/>
                  <a:gd name="T24" fmla="*/ 1296 h 12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12" h="1296">
                    <a:moveTo>
                      <a:pt x="592" y="160"/>
                    </a:moveTo>
                    <a:cubicBezTo>
                      <a:pt x="408" y="256"/>
                      <a:pt x="32" y="496"/>
                      <a:pt x="16" y="640"/>
                    </a:cubicBezTo>
                    <a:cubicBezTo>
                      <a:pt x="0" y="784"/>
                      <a:pt x="296" y="928"/>
                      <a:pt x="496" y="1024"/>
                    </a:cubicBezTo>
                    <a:cubicBezTo>
                      <a:pt x="696" y="1120"/>
                      <a:pt x="1120" y="1296"/>
                      <a:pt x="1216" y="1216"/>
                    </a:cubicBezTo>
                    <a:cubicBezTo>
                      <a:pt x="1312" y="1136"/>
                      <a:pt x="1088" y="736"/>
                      <a:pt x="1072" y="544"/>
                    </a:cubicBezTo>
                    <a:cubicBezTo>
                      <a:pt x="1056" y="352"/>
                      <a:pt x="1208" y="128"/>
                      <a:pt x="1120" y="64"/>
                    </a:cubicBezTo>
                    <a:cubicBezTo>
                      <a:pt x="1032" y="0"/>
                      <a:pt x="776" y="64"/>
                      <a:pt x="592" y="160"/>
                    </a:cubicBez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52236" name="Freeform 82" descr="Green marble"/>
              <p:cNvSpPr>
                <a:spLocks noChangeAspect="1"/>
              </p:cNvSpPr>
              <p:nvPr/>
            </p:nvSpPr>
            <p:spPr bwMode="auto">
              <a:xfrm>
                <a:off x="3384" y="3048"/>
                <a:ext cx="1192" cy="1152"/>
              </a:xfrm>
              <a:custGeom>
                <a:avLst/>
                <a:gdLst>
                  <a:gd name="T0" fmla="*/ 408 w 1192"/>
                  <a:gd name="T1" fmla="*/ 224 h 1152"/>
                  <a:gd name="T2" fmla="*/ 264 w 1192"/>
                  <a:gd name="T3" fmla="*/ 512 h 1152"/>
                  <a:gd name="T4" fmla="*/ 72 w 1192"/>
                  <a:gd name="T5" fmla="*/ 944 h 1152"/>
                  <a:gd name="T6" fmla="*/ 696 w 1192"/>
                  <a:gd name="T7" fmla="*/ 1088 h 1152"/>
                  <a:gd name="T8" fmla="*/ 792 w 1192"/>
                  <a:gd name="T9" fmla="*/ 560 h 1152"/>
                  <a:gd name="T10" fmla="*/ 1176 w 1192"/>
                  <a:gd name="T11" fmla="*/ 416 h 1152"/>
                  <a:gd name="T12" fmla="*/ 696 w 1192"/>
                  <a:gd name="T13" fmla="*/ 32 h 1152"/>
                  <a:gd name="T14" fmla="*/ 408 w 1192"/>
                  <a:gd name="T15" fmla="*/ 224 h 1152"/>
                  <a:gd name="T16" fmla="*/ 0 60000 65536"/>
                  <a:gd name="T17" fmla="*/ 0 60000 65536"/>
                  <a:gd name="T18" fmla="*/ 0 60000 65536"/>
                  <a:gd name="T19" fmla="*/ 0 60000 65536"/>
                  <a:gd name="T20" fmla="*/ 0 60000 65536"/>
                  <a:gd name="T21" fmla="*/ 0 60000 65536"/>
                  <a:gd name="T22" fmla="*/ 0 60000 65536"/>
                  <a:gd name="T23" fmla="*/ 0 60000 65536"/>
                  <a:gd name="T24" fmla="*/ 0 w 1192"/>
                  <a:gd name="T25" fmla="*/ 0 h 1152"/>
                  <a:gd name="T26" fmla="*/ 1192 w 1192"/>
                  <a:gd name="T27" fmla="*/ 1152 h 11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92" h="1152">
                    <a:moveTo>
                      <a:pt x="408" y="224"/>
                    </a:moveTo>
                    <a:cubicBezTo>
                      <a:pt x="336" y="304"/>
                      <a:pt x="320" y="392"/>
                      <a:pt x="264" y="512"/>
                    </a:cubicBezTo>
                    <a:cubicBezTo>
                      <a:pt x="208" y="632"/>
                      <a:pt x="0" y="848"/>
                      <a:pt x="72" y="944"/>
                    </a:cubicBezTo>
                    <a:cubicBezTo>
                      <a:pt x="144" y="1040"/>
                      <a:pt x="576" y="1152"/>
                      <a:pt x="696" y="1088"/>
                    </a:cubicBezTo>
                    <a:cubicBezTo>
                      <a:pt x="816" y="1024"/>
                      <a:pt x="712" y="672"/>
                      <a:pt x="792" y="560"/>
                    </a:cubicBezTo>
                    <a:cubicBezTo>
                      <a:pt x="872" y="448"/>
                      <a:pt x="1192" y="504"/>
                      <a:pt x="1176" y="416"/>
                    </a:cubicBezTo>
                    <a:cubicBezTo>
                      <a:pt x="1160" y="328"/>
                      <a:pt x="824" y="64"/>
                      <a:pt x="696" y="32"/>
                    </a:cubicBezTo>
                    <a:cubicBezTo>
                      <a:pt x="568" y="0"/>
                      <a:pt x="480" y="144"/>
                      <a:pt x="408" y="224"/>
                    </a:cubicBez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pic>
            <p:nvPicPr>
              <p:cNvPr id="52237" name="Picture 8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6" y="2024"/>
                <a:ext cx="886" cy="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8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 y="1880"/>
                <a:ext cx="770" cy="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9" name="Freeform 85" descr="Green marble"/>
              <p:cNvSpPr>
                <a:spLocks noChangeAspect="1"/>
              </p:cNvSpPr>
              <p:nvPr/>
            </p:nvSpPr>
            <p:spPr bwMode="auto">
              <a:xfrm>
                <a:off x="1152" y="1304"/>
                <a:ext cx="1192" cy="1152"/>
              </a:xfrm>
              <a:custGeom>
                <a:avLst/>
                <a:gdLst>
                  <a:gd name="T0" fmla="*/ 112 w 1192"/>
                  <a:gd name="T1" fmla="*/ 200 h 1152"/>
                  <a:gd name="T2" fmla="*/ 64 w 1192"/>
                  <a:gd name="T3" fmla="*/ 968 h 1152"/>
                  <a:gd name="T4" fmla="*/ 496 w 1192"/>
                  <a:gd name="T5" fmla="*/ 1112 h 1152"/>
                  <a:gd name="T6" fmla="*/ 784 w 1192"/>
                  <a:gd name="T7" fmla="*/ 728 h 1152"/>
                  <a:gd name="T8" fmla="*/ 1120 w 1192"/>
                  <a:gd name="T9" fmla="*/ 536 h 1152"/>
                  <a:gd name="T10" fmla="*/ 352 w 1192"/>
                  <a:gd name="T11" fmla="*/ 56 h 1152"/>
                  <a:gd name="T12" fmla="*/ 112 w 1192"/>
                  <a:gd name="T13" fmla="*/ 200 h 1152"/>
                  <a:gd name="T14" fmla="*/ 0 60000 65536"/>
                  <a:gd name="T15" fmla="*/ 0 60000 65536"/>
                  <a:gd name="T16" fmla="*/ 0 60000 65536"/>
                  <a:gd name="T17" fmla="*/ 0 60000 65536"/>
                  <a:gd name="T18" fmla="*/ 0 60000 65536"/>
                  <a:gd name="T19" fmla="*/ 0 60000 65536"/>
                  <a:gd name="T20" fmla="*/ 0 60000 65536"/>
                  <a:gd name="T21" fmla="*/ 0 w 1192"/>
                  <a:gd name="T22" fmla="*/ 0 h 1152"/>
                  <a:gd name="T23" fmla="*/ 1192 w 119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2" h="1152">
                    <a:moveTo>
                      <a:pt x="112" y="200"/>
                    </a:moveTo>
                    <a:cubicBezTo>
                      <a:pt x="64" y="352"/>
                      <a:pt x="0" y="816"/>
                      <a:pt x="64" y="968"/>
                    </a:cubicBezTo>
                    <a:cubicBezTo>
                      <a:pt x="128" y="1120"/>
                      <a:pt x="376" y="1152"/>
                      <a:pt x="496" y="1112"/>
                    </a:cubicBezTo>
                    <a:cubicBezTo>
                      <a:pt x="616" y="1072"/>
                      <a:pt x="680" y="824"/>
                      <a:pt x="784" y="728"/>
                    </a:cubicBezTo>
                    <a:cubicBezTo>
                      <a:pt x="888" y="632"/>
                      <a:pt x="1192" y="648"/>
                      <a:pt x="1120" y="536"/>
                    </a:cubicBezTo>
                    <a:cubicBezTo>
                      <a:pt x="1048" y="424"/>
                      <a:pt x="512" y="112"/>
                      <a:pt x="352" y="56"/>
                    </a:cubicBezTo>
                    <a:cubicBezTo>
                      <a:pt x="192" y="0"/>
                      <a:pt x="160" y="48"/>
                      <a:pt x="112" y="200"/>
                    </a:cubicBez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grpSp>
            <p:nvGrpSpPr>
              <p:cNvPr id="52240" name="Group 86"/>
              <p:cNvGrpSpPr>
                <a:grpSpLocks noChangeAspect="1"/>
              </p:cNvGrpSpPr>
              <p:nvPr/>
            </p:nvGrpSpPr>
            <p:grpSpPr bwMode="auto">
              <a:xfrm>
                <a:off x="1776" y="1208"/>
                <a:ext cx="1944" cy="2413"/>
                <a:chOff x="2227" y="1194"/>
                <a:chExt cx="1944" cy="2413"/>
              </a:xfrm>
            </p:grpSpPr>
            <p:sp>
              <p:nvSpPr>
                <p:cNvPr id="52247" name="Freeform 87"/>
                <p:cNvSpPr>
                  <a:spLocks noChangeAspect="1"/>
                </p:cNvSpPr>
                <p:nvPr/>
              </p:nvSpPr>
              <p:spPr bwMode="auto">
                <a:xfrm rot="-2705309">
                  <a:off x="2708" y="1513"/>
                  <a:ext cx="406" cy="340"/>
                </a:xfrm>
                <a:custGeom>
                  <a:avLst/>
                  <a:gdLst>
                    <a:gd name="T0" fmla="*/ 8 w 600"/>
                    <a:gd name="T1" fmla="*/ 1 h 608"/>
                    <a:gd name="T2" fmla="*/ 7 w 600"/>
                    <a:gd name="T3" fmla="*/ 1 h 608"/>
                    <a:gd name="T4" fmla="*/ 7 w 600"/>
                    <a:gd name="T5" fmla="*/ 1 h 608"/>
                    <a:gd name="T6" fmla="*/ 6 w 600"/>
                    <a:gd name="T7" fmla="*/ 1 h 608"/>
                    <a:gd name="T8" fmla="*/ 3 w 600"/>
                    <a:gd name="T9" fmla="*/ 0 h 608"/>
                    <a:gd name="T10" fmla="*/ 2 w 600"/>
                    <a:gd name="T11" fmla="*/ 1 h 608"/>
                    <a:gd name="T12" fmla="*/ 1 w 600"/>
                    <a:gd name="T13" fmla="*/ 1 h 608"/>
                    <a:gd name="T14" fmla="*/ 0 w 600"/>
                    <a:gd name="T15" fmla="*/ 1 h 608"/>
                    <a:gd name="T16" fmla="*/ 1 w 600"/>
                    <a:gd name="T17" fmla="*/ 1 h 608"/>
                    <a:gd name="T18" fmla="*/ 1 w 600"/>
                    <a:gd name="T19" fmla="*/ 1 h 608"/>
                    <a:gd name="T20" fmla="*/ 2 w 600"/>
                    <a:gd name="T21" fmla="*/ 2 h 608"/>
                    <a:gd name="T22" fmla="*/ 3 w 600"/>
                    <a:gd name="T23" fmla="*/ 2 h 608"/>
                    <a:gd name="T24" fmla="*/ 3 w 600"/>
                    <a:gd name="T25" fmla="*/ 2 h 608"/>
                    <a:gd name="T26" fmla="*/ 5 w 600"/>
                    <a:gd name="T27" fmla="*/ 2 h 608"/>
                    <a:gd name="T28" fmla="*/ 6 w 600"/>
                    <a:gd name="T29" fmla="*/ 2 h 608"/>
                    <a:gd name="T30" fmla="*/ 7 w 600"/>
                    <a:gd name="T31" fmla="*/ 1 h 608"/>
                    <a:gd name="T32" fmla="*/ 8 w 600"/>
                    <a:gd name="T33" fmla="*/ 1 h 608"/>
                    <a:gd name="T34" fmla="*/ 8 w 600"/>
                    <a:gd name="T35" fmla="*/ 1 h 608"/>
                    <a:gd name="T36" fmla="*/ 12 w 600"/>
                    <a:gd name="T37" fmla="*/ 1 h 608"/>
                    <a:gd name="T38" fmla="*/ 12 w 600"/>
                    <a:gd name="T39" fmla="*/ 1 h 608"/>
                    <a:gd name="T40" fmla="*/ 12 w 600"/>
                    <a:gd name="T41" fmla="*/ 1 h 608"/>
                    <a:gd name="T42" fmla="*/ 8 w 600"/>
                    <a:gd name="T43" fmla="*/ 1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0"/>
                    <a:gd name="T67" fmla="*/ 0 h 608"/>
                    <a:gd name="T68" fmla="*/ 600 w 600"/>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0" h="608">
                      <a:moveTo>
                        <a:pt x="388" y="289"/>
                      </a:moveTo>
                      <a:lnTo>
                        <a:pt x="372" y="177"/>
                      </a:lnTo>
                      <a:lnTo>
                        <a:pt x="341" y="78"/>
                      </a:lnTo>
                      <a:lnTo>
                        <a:pt x="284" y="24"/>
                      </a:lnTo>
                      <a:lnTo>
                        <a:pt x="185" y="0"/>
                      </a:lnTo>
                      <a:lnTo>
                        <a:pt x="100" y="24"/>
                      </a:lnTo>
                      <a:lnTo>
                        <a:pt x="19" y="123"/>
                      </a:lnTo>
                      <a:lnTo>
                        <a:pt x="0" y="243"/>
                      </a:lnTo>
                      <a:lnTo>
                        <a:pt x="19" y="370"/>
                      </a:lnTo>
                      <a:lnTo>
                        <a:pt x="50" y="447"/>
                      </a:lnTo>
                      <a:lnTo>
                        <a:pt x="88" y="528"/>
                      </a:lnTo>
                      <a:lnTo>
                        <a:pt x="130" y="582"/>
                      </a:lnTo>
                      <a:lnTo>
                        <a:pt x="177" y="608"/>
                      </a:lnTo>
                      <a:lnTo>
                        <a:pt x="242" y="585"/>
                      </a:lnTo>
                      <a:lnTo>
                        <a:pt x="307" y="531"/>
                      </a:lnTo>
                      <a:lnTo>
                        <a:pt x="349" y="455"/>
                      </a:lnTo>
                      <a:lnTo>
                        <a:pt x="388" y="390"/>
                      </a:lnTo>
                      <a:lnTo>
                        <a:pt x="400" y="351"/>
                      </a:lnTo>
                      <a:lnTo>
                        <a:pt x="565" y="293"/>
                      </a:lnTo>
                      <a:lnTo>
                        <a:pt x="600" y="270"/>
                      </a:lnTo>
                      <a:lnTo>
                        <a:pt x="580" y="235"/>
                      </a:lnTo>
                      <a:lnTo>
                        <a:pt x="388" y="28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48" name="Freeform 88"/>
                <p:cNvSpPr>
                  <a:spLocks noChangeAspect="1"/>
                </p:cNvSpPr>
                <p:nvPr/>
              </p:nvSpPr>
              <p:spPr bwMode="auto">
                <a:xfrm rot="-2705309">
                  <a:off x="2999" y="1873"/>
                  <a:ext cx="418" cy="758"/>
                </a:xfrm>
                <a:custGeom>
                  <a:avLst/>
                  <a:gdLst>
                    <a:gd name="T0" fmla="*/ 4 w 619"/>
                    <a:gd name="T1" fmla="*/ 4 h 1085"/>
                    <a:gd name="T2" fmla="*/ 5 w 619"/>
                    <a:gd name="T3" fmla="*/ 2 h 1085"/>
                    <a:gd name="T4" fmla="*/ 8 w 619"/>
                    <a:gd name="T5" fmla="*/ 1 h 1085"/>
                    <a:gd name="T6" fmla="*/ 9 w 619"/>
                    <a:gd name="T7" fmla="*/ 0 h 1085"/>
                    <a:gd name="T8" fmla="*/ 11 w 619"/>
                    <a:gd name="T9" fmla="*/ 1 h 1085"/>
                    <a:gd name="T10" fmla="*/ 12 w 619"/>
                    <a:gd name="T11" fmla="*/ 2 h 1085"/>
                    <a:gd name="T12" fmla="*/ 12 w 619"/>
                    <a:gd name="T13" fmla="*/ 4 h 1085"/>
                    <a:gd name="T14" fmla="*/ 11 w 619"/>
                    <a:gd name="T15" fmla="*/ 8 h 1085"/>
                    <a:gd name="T16" fmla="*/ 9 w 619"/>
                    <a:gd name="T17" fmla="*/ 12 h 1085"/>
                    <a:gd name="T18" fmla="*/ 8 w 619"/>
                    <a:gd name="T19" fmla="*/ 14 h 1085"/>
                    <a:gd name="T20" fmla="*/ 8 w 619"/>
                    <a:gd name="T21" fmla="*/ 17 h 1085"/>
                    <a:gd name="T22" fmla="*/ 8 w 619"/>
                    <a:gd name="T23" fmla="*/ 20 h 1085"/>
                    <a:gd name="T24" fmla="*/ 9 w 619"/>
                    <a:gd name="T25" fmla="*/ 22 h 1085"/>
                    <a:gd name="T26" fmla="*/ 9 w 619"/>
                    <a:gd name="T27" fmla="*/ 26 h 1085"/>
                    <a:gd name="T28" fmla="*/ 8 w 619"/>
                    <a:gd name="T29" fmla="*/ 28 h 1085"/>
                    <a:gd name="T30" fmla="*/ 7 w 619"/>
                    <a:gd name="T31" fmla="*/ 29 h 1085"/>
                    <a:gd name="T32" fmla="*/ 5 w 619"/>
                    <a:gd name="T33" fmla="*/ 30 h 1085"/>
                    <a:gd name="T34" fmla="*/ 3 w 619"/>
                    <a:gd name="T35" fmla="*/ 30 h 1085"/>
                    <a:gd name="T36" fmla="*/ 2 w 619"/>
                    <a:gd name="T37" fmla="*/ 29 h 1085"/>
                    <a:gd name="T38" fmla="*/ 1 w 619"/>
                    <a:gd name="T39" fmla="*/ 25 h 1085"/>
                    <a:gd name="T40" fmla="*/ 0 w 619"/>
                    <a:gd name="T41" fmla="*/ 22 h 1085"/>
                    <a:gd name="T42" fmla="*/ 1 w 619"/>
                    <a:gd name="T43" fmla="*/ 17 h 1085"/>
                    <a:gd name="T44" fmla="*/ 1 w 619"/>
                    <a:gd name="T45" fmla="*/ 12 h 1085"/>
                    <a:gd name="T46" fmla="*/ 2 w 619"/>
                    <a:gd name="T47" fmla="*/ 7 h 1085"/>
                    <a:gd name="T48" fmla="*/ 4 w 619"/>
                    <a:gd name="T49" fmla="*/ 4 h 10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9"/>
                    <a:gd name="T76" fmla="*/ 0 h 1085"/>
                    <a:gd name="T77" fmla="*/ 619 w 619"/>
                    <a:gd name="T78" fmla="*/ 1085 h 10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9" h="1085">
                      <a:moveTo>
                        <a:pt x="208" y="161"/>
                      </a:moveTo>
                      <a:lnTo>
                        <a:pt x="284" y="80"/>
                      </a:lnTo>
                      <a:lnTo>
                        <a:pt x="411" y="3"/>
                      </a:lnTo>
                      <a:lnTo>
                        <a:pt x="469" y="0"/>
                      </a:lnTo>
                      <a:lnTo>
                        <a:pt x="573" y="34"/>
                      </a:lnTo>
                      <a:lnTo>
                        <a:pt x="619" y="85"/>
                      </a:lnTo>
                      <a:lnTo>
                        <a:pt x="619" y="161"/>
                      </a:lnTo>
                      <a:lnTo>
                        <a:pt x="542" y="304"/>
                      </a:lnTo>
                      <a:lnTo>
                        <a:pt x="458" y="415"/>
                      </a:lnTo>
                      <a:lnTo>
                        <a:pt x="422" y="508"/>
                      </a:lnTo>
                      <a:lnTo>
                        <a:pt x="399" y="615"/>
                      </a:lnTo>
                      <a:lnTo>
                        <a:pt x="422" y="719"/>
                      </a:lnTo>
                      <a:lnTo>
                        <a:pt x="445" y="820"/>
                      </a:lnTo>
                      <a:lnTo>
                        <a:pt x="445" y="935"/>
                      </a:lnTo>
                      <a:lnTo>
                        <a:pt x="411" y="1005"/>
                      </a:lnTo>
                      <a:lnTo>
                        <a:pt x="334" y="1043"/>
                      </a:lnTo>
                      <a:lnTo>
                        <a:pt x="242" y="1085"/>
                      </a:lnTo>
                      <a:lnTo>
                        <a:pt x="157" y="1085"/>
                      </a:lnTo>
                      <a:lnTo>
                        <a:pt x="100" y="1054"/>
                      </a:lnTo>
                      <a:lnTo>
                        <a:pt x="23" y="927"/>
                      </a:lnTo>
                      <a:lnTo>
                        <a:pt x="0" y="797"/>
                      </a:lnTo>
                      <a:lnTo>
                        <a:pt x="8" y="628"/>
                      </a:lnTo>
                      <a:lnTo>
                        <a:pt x="65" y="415"/>
                      </a:lnTo>
                      <a:lnTo>
                        <a:pt x="123" y="277"/>
                      </a:lnTo>
                      <a:lnTo>
                        <a:pt x="208" y="16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49" name="Freeform 89"/>
                <p:cNvSpPr>
                  <a:spLocks noChangeAspect="1"/>
                </p:cNvSpPr>
                <p:nvPr/>
              </p:nvSpPr>
              <p:spPr bwMode="auto">
                <a:xfrm rot="-2705309">
                  <a:off x="3504" y="2064"/>
                  <a:ext cx="812" cy="523"/>
                </a:xfrm>
                <a:custGeom>
                  <a:avLst/>
                  <a:gdLst>
                    <a:gd name="T0" fmla="*/ 0 w 782"/>
                    <a:gd name="T1" fmla="*/ 1 h 808"/>
                    <a:gd name="T2" fmla="*/ 97 w 782"/>
                    <a:gd name="T3" fmla="*/ 0 h 808"/>
                    <a:gd name="T4" fmla="*/ 237 w 782"/>
                    <a:gd name="T5" fmla="*/ 0 h 808"/>
                    <a:gd name="T6" fmla="*/ 499 w 782"/>
                    <a:gd name="T7" fmla="*/ 1 h 808"/>
                    <a:gd name="T8" fmla="*/ 810 w 782"/>
                    <a:gd name="T9" fmla="*/ 1 h 808"/>
                    <a:gd name="T10" fmla="*/ 924 w 782"/>
                    <a:gd name="T11" fmla="*/ 1 h 808"/>
                    <a:gd name="T12" fmla="*/ 977 w 782"/>
                    <a:gd name="T13" fmla="*/ 1 h 808"/>
                    <a:gd name="T14" fmla="*/ 987 w 782"/>
                    <a:gd name="T15" fmla="*/ 3 h 808"/>
                    <a:gd name="T16" fmla="*/ 952 w 782"/>
                    <a:gd name="T17" fmla="*/ 3 h 808"/>
                    <a:gd name="T18" fmla="*/ 856 w 782"/>
                    <a:gd name="T19" fmla="*/ 5 h 808"/>
                    <a:gd name="T20" fmla="*/ 733 w 782"/>
                    <a:gd name="T21" fmla="*/ 6 h 808"/>
                    <a:gd name="T22" fmla="*/ 640 w 782"/>
                    <a:gd name="T23" fmla="*/ 6 h 808"/>
                    <a:gd name="T24" fmla="*/ 600 w 782"/>
                    <a:gd name="T25" fmla="*/ 8 h 808"/>
                    <a:gd name="T26" fmla="*/ 573 w 782"/>
                    <a:gd name="T27" fmla="*/ 8 h 808"/>
                    <a:gd name="T28" fmla="*/ 584 w 782"/>
                    <a:gd name="T29" fmla="*/ 9 h 808"/>
                    <a:gd name="T30" fmla="*/ 590 w 782"/>
                    <a:gd name="T31" fmla="*/ 9 h 808"/>
                    <a:gd name="T32" fmla="*/ 701 w 782"/>
                    <a:gd name="T33" fmla="*/ 9 h 808"/>
                    <a:gd name="T34" fmla="*/ 876 w 782"/>
                    <a:gd name="T35" fmla="*/ 9 h 808"/>
                    <a:gd name="T36" fmla="*/ 987 w 782"/>
                    <a:gd name="T37" fmla="*/ 9 h 808"/>
                    <a:gd name="T38" fmla="*/ 1104 w 782"/>
                    <a:gd name="T39" fmla="*/ 9 h 808"/>
                    <a:gd name="T40" fmla="*/ 1140 w 782"/>
                    <a:gd name="T41" fmla="*/ 10 h 808"/>
                    <a:gd name="T42" fmla="*/ 1104 w 782"/>
                    <a:gd name="T43" fmla="*/ 10 h 808"/>
                    <a:gd name="T44" fmla="*/ 1056 w 782"/>
                    <a:gd name="T45" fmla="*/ 10 h 808"/>
                    <a:gd name="T46" fmla="*/ 977 w 782"/>
                    <a:gd name="T47" fmla="*/ 10 h 808"/>
                    <a:gd name="T48" fmla="*/ 872 w 782"/>
                    <a:gd name="T49" fmla="*/ 10 h 808"/>
                    <a:gd name="T50" fmla="*/ 758 w 782"/>
                    <a:gd name="T51" fmla="*/ 10 h 808"/>
                    <a:gd name="T52" fmla="*/ 573 w 782"/>
                    <a:gd name="T53" fmla="*/ 10 h 808"/>
                    <a:gd name="T54" fmla="*/ 517 w 782"/>
                    <a:gd name="T55" fmla="*/ 10 h 808"/>
                    <a:gd name="T56" fmla="*/ 487 w 782"/>
                    <a:gd name="T57" fmla="*/ 10 h 808"/>
                    <a:gd name="T58" fmla="*/ 487 w 782"/>
                    <a:gd name="T59" fmla="*/ 9 h 808"/>
                    <a:gd name="T60" fmla="*/ 487 w 782"/>
                    <a:gd name="T61" fmla="*/ 8 h 808"/>
                    <a:gd name="T62" fmla="*/ 566 w 782"/>
                    <a:gd name="T63" fmla="*/ 6 h 808"/>
                    <a:gd name="T64" fmla="*/ 684 w 782"/>
                    <a:gd name="T65" fmla="*/ 5 h 808"/>
                    <a:gd name="T66" fmla="*/ 787 w 782"/>
                    <a:gd name="T67" fmla="*/ 4 h 808"/>
                    <a:gd name="T68" fmla="*/ 851 w 782"/>
                    <a:gd name="T69" fmla="*/ 3 h 808"/>
                    <a:gd name="T70" fmla="*/ 885 w 782"/>
                    <a:gd name="T71" fmla="*/ 3 h 808"/>
                    <a:gd name="T72" fmla="*/ 872 w 782"/>
                    <a:gd name="T73" fmla="*/ 2 h 808"/>
                    <a:gd name="T74" fmla="*/ 823 w 782"/>
                    <a:gd name="T75" fmla="*/ 1 h 808"/>
                    <a:gd name="T76" fmla="*/ 758 w 782"/>
                    <a:gd name="T77" fmla="*/ 1 h 808"/>
                    <a:gd name="T78" fmla="*/ 684 w 782"/>
                    <a:gd name="T79" fmla="*/ 1 h 808"/>
                    <a:gd name="T80" fmla="*/ 522 w 782"/>
                    <a:gd name="T81" fmla="*/ 1 h 808"/>
                    <a:gd name="T82" fmla="*/ 281 w 782"/>
                    <a:gd name="T83" fmla="*/ 2 h 808"/>
                    <a:gd name="T84" fmla="*/ 102 w 782"/>
                    <a:gd name="T85" fmla="*/ 2 h 808"/>
                    <a:gd name="T86" fmla="*/ 30 w 782"/>
                    <a:gd name="T87" fmla="*/ 2 h 808"/>
                    <a:gd name="T88" fmla="*/ 0 w 782"/>
                    <a:gd name="T89" fmla="*/ 1 h 808"/>
                    <a:gd name="T90" fmla="*/ 0 w 782"/>
                    <a:gd name="T91" fmla="*/ 1 h 8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2"/>
                    <a:gd name="T139" fmla="*/ 0 h 808"/>
                    <a:gd name="T140" fmla="*/ 782 w 782"/>
                    <a:gd name="T141" fmla="*/ 808 h 8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2" h="808">
                      <a:moveTo>
                        <a:pt x="0" y="76"/>
                      </a:moveTo>
                      <a:lnTo>
                        <a:pt x="66" y="0"/>
                      </a:lnTo>
                      <a:lnTo>
                        <a:pt x="163" y="0"/>
                      </a:lnTo>
                      <a:lnTo>
                        <a:pt x="343" y="19"/>
                      </a:lnTo>
                      <a:lnTo>
                        <a:pt x="555" y="30"/>
                      </a:lnTo>
                      <a:lnTo>
                        <a:pt x="636" y="65"/>
                      </a:lnTo>
                      <a:lnTo>
                        <a:pt x="670" y="110"/>
                      </a:lnTo>
                      <a:lnTo>
                        <a:pt x="678" y="180"/>
                      </a:lnTo>
                      <a:lnTo>
                        <a:pt x="654" y="253"/>
                      </a:lnTo>
                      <a:lnTo>
                        <a:pt x="589" y="365"/>
                      </a:lnTo>
                      <a:lnTo>
                        <a:pt x="504" y="457"/>
                      </a:lnTo>
                      <a:lnTo>
                        <a:pt x="439" y="541"/>
                      </a:lnTo>
                      <a:lnTo>
                        <a:pt x="412" y="607"/>
                      </a:lnTo>
                      <a:lnTo>
                        <a:pt x="393" y="653"/>
                      </a:lnTo>
                      <a:lnTo>
                        <a:pt x="400" y="689"/>
                      </a:lnTo>
                      <a:lnTo>
                        <a:pt x="405" y="711"/>
                      </a:lnTo>
                      <a:lnTo>
                        <a:pt x="482" y="711"/>
                      </a:lnTo>
                      <a:lnTo>
                        <a:pt x="601" y="692"/>
                      </a:lnTo>
                      <a:lnTo>
                        <a:pt x="678" y="692"/>
                      </a:lnTo>
                      <a:lnTo>
                        <a:pt x="758" y="723"/>
                      </a:lnTo>
                      <a:lnTo>
                        <a:pt x="782" y="761"/>
                      </a:lnTo>
                      <a:lnTo>
                        <a:pt x="758" y="796"/>
                      </a:lnTo>
                      <a:lnTo>
                        <a:pt x="724" y="808"/>
                      </a:lnTo>
                      <a:lnTo>
                        <a:pt x="670" y="792"/>
                      </a:lnTo>
                      <a:lnTo>
                        <a:pt x="597" y="749"/>
                      </a:lnTo>
                      <a:lnTo>
                        <a:pt x="520" y="757"/>
                      </a:lnTo>
                      <a:lnTo>
                        <a:pt x="393" y="780"/>
                      </a:lnTo>
                      <a:lnTo>
                        <a:pt x="355" y="773"/>
                      </a:lnTo>
                      <a:lnTo>
                        <a:pt x="335" y="746"/>
                      </a:lnTo>
                      <a:lnTo>
                        <a:pt x="335" y="681"/>
                      </a:lnTo>
                      <a:lnTo>
                        <a:pt x="335" y="588"/>
                      </a:lnTo>
                      <a:lnTo>
                        <a:pt x="389" y="518"/>
                      </a:lnTo>
                      <a:lnTo>
                        <a:pt x="470" y="414"/>
                      </a:lnTo>
                      <a:lnTo>
                        <a:pt x="540" y="323"/>
                      </a:lnTo>
                      <a:lnTo>
                        <a:pt x="586" y="253"/>
                      </a:lnTo>
                      <a:lnTo>
                        <a:pt x="609" y="192"/>
                      </a:lnTo>
                      <a:lnTo>
                        <a:pt x="597" y="157"/>
                      </a:lnTo>
                      <a:lnTo>
                        <a:pt x="566" y="115"/>
                      </a:lnTo>
                      <a:lnTo>
                        <a:pt x="520" y="103"/>
                      </a:lnTo>
                      <a:lnTo>
                        <a:pt x="470" y="103"/>
                      </a:lnTo>
                      <a:lnTo>
                        <a:pt x="358" y="103"/>
                      </a:lnTo>
                      <a:lnTo>
                        <a:pt x="193" y="134"/>
                      </a:lnTo>
                      <a:lnTo>
                        <a:pt x="70" y="146"/>
                      </a:lnTo>
                      <a:lnTo>
                        <a:pt x="20" y="134"/>
                      </a:lnTo>
                      <a:lnTo>
                        <a:pt x="0" y="115"/>
                      </a:lnTo>
                      <a:lnTo>
                        <a:pt x="0" y="7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50" name="Freeform 90"/>
                <p:cNvSpPr>
                  <a:spLocks noChangeAspect="1"/>
                </p:cNvSpPr>
                <p:nvPr/>
              </p:nvSpPr>
              <p:spPr bwMode="auto">
                <a:xfrm rot="-4121048">
                  <a:off x="2675" y="2797"/>
                  <a:ext cx="1159" cy="461"/>
                </a:xfrm>
                <a:custGeom>
                  <a:avLst/>
                  <a:gdLst>
                    <a:gd name="T0" fmla="*/ 3830 w 992"/>
                    <a:gd name="T1" fmla="*/ 2 h 770"/>
                    <a:gd name="T2" fmla="*/ 3902 w 992"/>
                    <a:gd name="T3" fmla="*/ 1 h 770"/>
                    <a:gd name="T4" fmla="*/ 4171 w 992"/>
                    <a:gd name="T5" fmla="*/ 1 h 770"/>
                    <a:gd name="T6" fmla="*/ 4502 w 992"/>
                    <a:gd name="T7" fmla="*/ 1 h 770"/>
                    <a:gd name="T8" fmla="*/ 4700 w 992"/>
                    <a:gd name="T9" fmla="*/ 1 h 770"/>
                    <a:gd name="T10" fmla="*/ 4613 w 992"/>
                    <a:gd name="T11" fmla="*/ 2 h 770"/>
                    <a:gd name="T12" fmla="*/ 4430 w 992"/>
                    <a:gd name="T13" fmla="*/ 2 h 770"/>
                    <a:gd name="T14" fmla="*/ 4062 w 992"/>
                    <a:gd name="T15" fmla="*/ 4 h 770"/>
                    <a:gd name="T16" fmla="*/ 3608 w 992"/>
                    <a:gd name="T17" fmla="*/ 4 h 770"/>
                    <a:gd name="T18" fmla="*/ 3230 w 992"/>
                    <a:gd name="T19" fmla="*/ 4 h 770"/>
                    <a:gd name="T20" fmla="*/ 2806 w 992"/>
                    <a:gd name="T21" fmla="*/ 5 h 770"/>
                    <a:gd name="T22" fmla="*/ 2402 w 992"/>
                    <a:gd name="T23" fmla="*/ 5 h 770"/>
                    <a:gd name="T24" fmla="*/ 2095 w 992"/>
                    <a:gd name="T25" fmla="*/ 4 h 770"/>
                    <a:gd name="T26" fmla="*/ 1982 w 992"/>
                    <a:gd name="T27" fmla="*/ 4 h 770"/>
                    <a:gd name="T28" fmla="*/ 1858 w 992"/>
                    <a:gd name="T29" fmla="*/ 4 h 770"/>
                    <a:gd name="T30" fmla="*/ 1712 w 992"/>
                    <a:gd name="T31" fmla="*/ 2 h 770"/>
                    <a:gd name="T32" fmla="*/ 1603 w 992"/>
                    <a:gd name="T33" fmla="*/ 1 h 770"/>
                    <a:gd name="T34" fmla="*/ 1603 w 992"/>
                    <a:gd name="T35" fmla="*/ 1 h 770"/>
                    <a:gd name="T36" fmla="*/ 1527 w 992"/>
                    <a:gd name="T37" fmla="*/ 1 h 770"/>
                    <a:gd name="T38" fmla="*/ 1317 w 992"/>
                    <a:gd name="T39" fmla="*/ 1 h 770"/>
                    <a:gd name="T40" fmla="*/ 1060 w 992"/>
                    <a:gd name="T41" fmla="*/ 1 h 770"/>
                    <a:gd name="T42" fmla="*/ 818 w 992"/>
                    <a:gd name="T43" fmla="*/ 1 h 770"/>
                    <a:gd name="T44" fmla="*/ 543 w 992"/>
                    <a:gd name="T45" fmla="*/ 1 h 770"/>
                    <a:gd name="T46" fmla="*/ 125 w 992"/>
                    <a:gd name="T47" fmla="*/ 1 h 770"/>
                    <a:gd name="T48" fmla="*/ 0 w 992"/>
                    <a:gd name="T49" fmla="*/ 1 h 770"/>
                    <a:gd name="T50" fmla="*/ 0 w 992"/>
                    <a:gd name="T51" fmla="*/ 1 h 770"/>
                    <a:gd name="T52" fmla="*/ 187 w 992"/>
                    <a:gd name="T53" fmla="*/ 1 h 770"/>
                    <a:gd name="T54" fmla="*/ 388 w 992"/>
                    <a:gd name="T55" fmla="*/ 1 h 770"/>
                    <a:gd name="T56" fmla="*/ 561 w 992"/>
                    <a:gd name="T57" fmla="*/ 1 h 770"/>
                    <a:gd name="T58" fmla="*/ 894 w 992"/>
                    <a:gd name="T59" fmla="*/ 1 h 770"/>
                    <a:gd name="T60" fmla="*/ 1219 w 992"/>
                    <a:gd name="T61" fmla="*/ 1 h 770"/>
                    <a:gd name="T62" fmla="*/ 1527 w 992"/>
                    <a:gd name="T63" fmla="*/ 1 h 770"/>
                    <a:gd name="T64" fmla="*/ 1967 w 992"/>
                    <a:gd name="T65" fmla="*/ 0 h 770"/>
                    <a:gd name="T66" fmla="*/ 1982 w 992"/>
                    <a:gd name="T67" fmla="*/ 1 h 770"/>
                    <a:gd name="T68" fmla="*/ 1883 w 992"/>
                    <a:gd name="T69" fmla="*/ 1 h 770"/>
                    <a:gd name="T70" fmla="*/ 1858 w 992"/>
                    <a:gd name="T71" fmla="*/ 1 h 770"/>
                    <a:gd name="T72" fmla="*/ 1982 w 992"/>
                    <a:gd name="T73" fmla="*/ 2 h 770"/>
                    <a:gd name="T74" fmla="*/ 2189 w 992"/>
                    <a:gd name="T75" fmla="*/ 3 h 770"/>
                    <a:gd name="T76" fmla="*/ 2367 w 992"/>
                    <a:gd name="T77" fmla="*/ 4 h 770"/>
                    <a:gd name="T78" fmla="*/ 2645 w 992"/>
                    <a:gd name="T79" fmla="*/ 4 h 770"/>
                    <a:gd name="T80" fmla="*/ 2914 w 992"/>
                    <a:gd name="T81" fmla="*/ 4 h 770"/>
                    <a:gd name="T82" fmla="*/ 3190 w 992"/>
                    <a:gd name="T83" fmla="*/ 4 h 770"/>
                    <a:gd name="T84" fmla="*/ 3552 w 992"/>
                    <a:gd name="T85" fmla="*/ 3 h 770"/>
                    <a:gd name="T86" fmla="*/ 3792 w 992"/>
                    <a:gd name="T87" fmla="*/ 2 h 770"/>
                    <a:gd name="T88" fmla="*/ 3830 w 992"/>
                    <a:gd name="T89" fmla="*/ 2 h 7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92"/>
                    <a:gd name="T136" fmla="*/ 0 h 770"/>
                    <a:gd name="T137" fmla="*/ 992 w 992"/>
                    <a:gd name="T138" fmla="*/ 770 h 7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92" h="770">
                      <a:moveTo>
                        <a:pt x="808" y="320"/>
                      </a:moveTo>
                      <a:lnTo>
                        <a:pt x="823" y="219"/>
                      </a:lnTo>
                      <a:lnTo>
                        <a:pt x="881" y="181"/>
                      </a:lnTo>
                      <a:lnTo>
                        <a:pt x="950" y="174"/>
                      </a:lnTo>
                      <a:lnTo>
                        <a:pt x="992" y="219"/>
                      </a:lnTo>
                      <a:lnTo>
                        <a:pt x="973" y="308"/>
                      </a:lnTo>
                      <a:lnTo>
                        <a:pt x="935" y="427"/>
                      </a:lnTo>
                      <a:lnTo>
                        <a:pt x="857" y="562"/>
                      </a:lnTo>
                      <a:lnTo>
                        <a:pt x="761" y="677"/>
                      </a:lnTo>
                      <a:lnTo>
                        <a:pt x="681" y="739"/>
                      </a:lnTo>
                      <a:lnTo>
                        <a:pt x="592" y="770"/>
                      </a:lnTo>
                      <a:lnTo>
                        <a:pt x="507" y="759"/>
                      </a:lnTo>
                      <a:lnTo>
                        <a:pt x="442" y="723"/>
                      </a:lnTo>
                      <a:lnTo>
                        <a:pt x="419" y="666"/>
                      </a:lnTo>
                      <a:lnTo>
                        <a:pt x="392" y="566"/>
                      </a:lnTo>
                      <a:lnTo>
                        <a:pt x="361" y="382"/>
                      </a:lnTo>
                      <a:lnTo>
                        <a:pt x="338" y="254"/>
                      </a:lnTo>
                      <a:lnTo>
                        <a:pt x="338" y="104"/>
                      </a:lnTo>
                      <a:lnTo>
                        <a:pt x="323" y="78"/>
                      </a:lnTo>
                      <a:lnTo>
                        <a:pt x="277" y="70"/>
                      </a:lnTo>
                      <a:lnTo>
                        <a:pt x="223" y="112"/>
                      </a:lnTo>
                      <a:lnTo>
                        <a:pt x="173" y="181"/>
                      </a:lnTo>
                      <a:lnTo>
                        <a:pt x="115" y="219"/>
                      </a:lnTo>
                      <a:lnTo>
                        <a:pt x="27" y="219"/>
                      </a:lnTo>
                      <a:lnTo>
                        <a:pt x="0" y="196"/>
                      </a:lnTo>
                      <a:lnTo>
                        <a:pt x="0" y="158"/>
                      </a:lnTo>
                      <a:lnTo>
                        <a:pt x="39" y="123"/>
                      </a:lnTo>
                      <a:lnTo>
                        <a:pt x="81" y="135"/>
                      </a:lnTo>
                      <a:lnTo>
                        <a:pt x="119" y="127"/>
                      </a:lnTo>
                      <a:lnTo>
                        <a:pt x="189" y="78"/>
                      </a:lnTo>
                      <a:lnTo>
                        <a:pt x="257" y="23"/>
                      </a:lnTo>
                      <a:lnTo>
                        <a:pt x="323" y="8"/>
                      </a:lnTo>
                      <a:lnTo>
                        <a:pt x="415" y="0"/>
                      </a:lnTo>
                      <a:lnTo>
                        <a:pt x="419" y="42"/>
                      </a:lnTo>
                      <a:lnTo>
                        <a:pt x="397" y="89"/>
                      </a:lnTo>
                      <a:lnTo>
                        <a:pt x="392" y="208"/>
                      </a:lnTo>
                      <a:lnTo>
                        <a:pt x="419" y="366"/>
                      </a:lnTo>
                      <a:lnTo>
                        <a:pt x="462" y="520"/>
                      </a:lnTo>
                      <a:lnTo>
                        <a:pt x="499" y="612"/>
                      </a:lnTo>
                      <a:lnTo>
                        <a:pt x="558" y="655"/>
                      </a:lnTo>
                      <a:lnTo>
                        <a:pt x="615" y="655"/>
                      </a:lnTo>
                      <a:lnTo>
                        <a:pt x="673" y="612"/>
                      </a:lnTo>
                      <a:lnTo>
                        <a:pt x="750" y="515"/>
                      </a:lnTo>
                      <a:lnTo>
                        <a:pt x="800" y="377"/>
                      </a:lnTo>
                      <a:lnTo>
                        <a:pt x="808" y="32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51" name="Freeform 91"/>
                <p:cNvSpPr>
                  <a:spLocks noChangeAspect="1"/>
                </p:cNvSpPr>
                <p:nvPr/>
              </p:nvSpPr>
              <p:spPr bwMode="auto">
                <a:xfrm rot="-2705309">
                  <a:off x="2414" y="1540"/>
                  <a:ext cx="474" cy="848"/>
                </a:xfrm>
                <a:custGeom>
                  <a:avLst/>
                  <a:gdLst>
                    <a:gd name="T0" fmla="*/ 9 w 699"/>
                    <a:gd name="T1" fmla="*/ 25 h 1216"/>
                    <a:gd name="T2" fmla="*/ 12 w 699"/>
                    <a:gd name="T3" fmla="*/ 29 h 1216"/>
                    <a:gd name="T4" fmla="*/ 12 w 699"/>
                    <a:gd name="T5" fmla="*/ 29 h 1216"/>
                    <a:gd name="T6" fmla="*/ 14 w 699"/>
                    <a:gd name="T7" fmla="*/ 30 h 1216"/>
                    <a:gd name="T8" fmla="*/ 14 w 699"/>
                    <a:gd name="T9" fmla="*/ 31 h 1216"/>
                    <a:gd name="T10" fmla="*/ 14 w 699"/>
                    <a:gd name="T11" fmla="*/ 33 h 1216"/>
                    <a:gd name="T12" fmla="*/ 13 w 699"/>
                    <a:gd name="T13" fmla="*/ 33 h 1216"/>
                    <a:gd name="T14" fmla="*/ 11 w 699"/>
                    <a:gd name="T15" fmla="*/ 31 h 1216"/>
                    <a:gd name="T16" fmla="*/ 8 w 699"/>
                    <a:gd name="T17" fmla="*/ 28 h 1216"/>
                    <a:gd name="T18" fmla="*/ 6 w 699"/>
                    <a:gd name="T19" fmla="*/ 24 h 1216"/>
                    <a:gd name="T20" fmla="*/ 5 w 699"/>
                    <a:gd name="T21" fmla="*/ 21 h 1216"/>
                    <a:gd name="T22" fmla="*/ 4 w 699"/>
                    <a:gd name="T23" fmla="*/ 16 h 1216"/>
                    <a:gd name="T24" fmla="*/ 4 w 699"/>
                    <a:gd name="T25" fmla="*/ 10 h 1216"/>
                    <a:gd name="T26" fmla="*/ 4 w 699"/>
                    <a:gd name="T27" fmla="*/ 8 h 1216"/>
                    <a:gd name="T28" fmla="*/ 3 w 699"/>
                    <a:gd name="T29" fmla="*/ 6 h 1216"/>
                    <a:gd name="T30" fmla="*/ 1 w 699"/>
                    <a:gd name="T31" fmla="*/ 7 h 1216"/>
                    <a:gd name="T32" fmla="*/ 0 w 699"/>
                    <a:gd name="T33" fmla="*/ 6 h 1216"/>
                    <a:gd name="T34" fmla="*/ 1 w 699"/>
                    <a:gd name="T35" fmla="*/ 6 h 1216"/>
                    <a:gd name="T36" fmla="*/ 2 w 699"/>
                    <a:gd name="T37" fmla="*/ 6 h 1216"/>
                    <a:gd name="T38" fmla="*/ 3 w 699"/>
                    <a:gd name="T39" fmla="*/ 5 h 1216"/>
                    <a:gd name="T40" fmla="*/ 1 w 699"/>
                    <a:gd name="T41" fmla="*/ 3 h 1216"/>
                    <a:gd name="T42" fmla="*/ 1 w 699"/>
                    <a:gd name="T43" fmla="*/ 2 h 1216"/>
                    <a:gd name="T44" fmla="*/ 1 w 699"/>
                    <a:gd name="T45" fmla="*/ 2 h 1216"/>
                    <a:gd name="T46" fmla="*/ 3 w 699"/>
                    <a:gd name="T47" fmla="*/ 3 h 1216"/>
                    <a:gd name="T48" fmla="*/ 3 w 699"/>
                    <a:gd name="T49" fmla="*/ 3 h 1216"/>
                    <a:gd name="T50" fmla="*/ 3 w 699"/>
                    <a:gd name="T51" fmla="*/ 1 h 1216"/>
                    <a:gd name="T52" fmla="*/ 3 w 699"/>
                    <a:gd name="T53" fmla="*/ 0 h 1216"/>
                    <a:gd name="T54" fmla="*/ 3 w 699"/>
                    <a:gd name="T55" fmla="*/ 1 h 1216"/>
                    <a:gd name="T56" fmla="*/ 4 w 699"/>
                    <a:gd name="T57" fmla="*/ 3 h 1216"/>
                    <a:gd name="T58" fmla="*/ 5 w 699"/>
                    <a:gd name="T59" fmla="*/ 3 h 1216"/>
                    <a:gd name="T60" fmla="*/ 6 w 699"/>
                    <a:gd name="T61" fmla="*/ 1 h 1216"/>
                    <a:gd name="T62" fmla="*/ 6 w 699"/>
                    <a:gd name="T63" fmla="*/ 1 h 1216"/>
                    <a:gd name="T64" fmla="*/ 6 w 699"/>
                    <a:gd name="T65" fmla="*/ 1 h 1216"/>
                    <a:gd name="T66" fmla="*/ 5 w 699"/>
                    <a:gd name="T67" fmla="*/ 4 h 1216"/>
                    <a:gd name="T68" fmla="*/ 5 w 699"/>
                    <a:gd name="T69" fmla="*/ 6 h 1216"/>
                    <a:gd name="T70" fmla="*/ 5 w 699"/>
                    <a:gd name="T71" fmla="*/ 7 h 1216"/>
                    <a:gd name="T72" fmla="*/ 5 w 699"/>
                    <a:gd name="T73" fmla="*/ 10 h 1216"/>
                    <a:gd name="T74" fmla="*/ 5 w 699"/>
                    <a:gd name="T75" fmla="*/ 15 h 1216"/>
                    <a:gd name="T76" fmla="*/ 6 w 699"/>
                    <a:gd name="T77" fmla="*/ 17 h 1216"/>
                    <a:gd name="T78" fmla="*/ 7 w 699"/>
                    <a:gd name="T79" fmla="*/ 21 h 1216"/>
                    <a:gd name="T80" fmla="*/ 8 w 699"/>
                    <a:gd name="T81" fmla="*/ 23 h 1216"/>
                    <a:gd name="T82" fmla="*/ 9 w 699"/>
                    <a:gd name="T83" fmla="*/ 25 h 12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99"/>
                    <a:gd name="T127" fmla="*/ 0 h 1216"/>
                    <a:gd name="T128" fmla="*/ 699 w 699"/>
                    <a:gd name="T129" fmla="*/ 1216 h 12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99" h="1216">
                      <a:moveTo>
                        <a:pt x="445" y="923"/>
                      </a:moveTo>
                      <a:lnTo>
                        <a:pt x="560" y="1039"/>
                      </a:lnTo>
                      <a:lnTo>
                        <a:pt x="606" y="1039"/>
                      </a:lnTo>
                      <a:lnTo>
                        <a:pt x="684" y="1086"/>
                      </a:lnTo>
                      <a:lnTo>
                        <a:pt x="699" y="1139"/>
                      </a:lnTo>
                      <a:lnTo>
                        <a:pt x="676" y="1208"/>
                      </a:lnTo>
                      <a:lnTo>
                        <a:pt x="614" y="1216"/>
                      </a:lnTo>
                      <a:lnTo>
                        <a:pt x="537" y="1162"/>
                      </a:lnTo>
                      <a:lnTo>
                        <a:pt x="383" y="1016"/>
                      </a:lnTo>
                      <a:lnTo>
                        <a:pt x="284" y="878"/>
                      </a:lnTo>
                      <a:lnTo>
                        <a:pt x="237" y="769"/>
                      </a:lnTo>
                      <a:lnTo>
                        <a:pt x="206" y="585"/>
                      </a:lnTo>
                      <a:lnTo>
                        <a:pt x="206" y="346"/>
                      </a:lnTo>
                      <a:lnTo>
                        <a:pt x="198" y="285"/>
                      </a:lnTo>
                      <a:lnTo>
                        <a:pt x="153" y="239"/>
                      </a:lnTo>
                      <a:lnTo>
                        <a:pt x="22" y="247"/>
                      </a:lnTo>
                      <a:lnTo>
                        <a:pt x="0" y="223"/>
                      </a:lnTo>
                      <a:lnTo>
                        <a:pt x="29" y="208"/>
                      </a:lnTo>
                      <a:lnTo>
                        <a:pt x="122" y="200"/>
                      </a:lnTo>
                      <a:lnTo>
                        <a:pt x="138" y="185"/>
                      </a:lnTo>
                      <a:lnTo>
                        <a:pt x="6" y="107"/>
                      </a:lnTo>
                      <a:lnTo>
                        <a:pt x="6" y="77"/>
                      </a:lnTo>
                      <a:lnTo>
                        <a:pt x="29" y="70"/>
                      </a:lnTo>
                      <a:lnTo>
                        <a:pt x="138" y="130"/>
                      </a:lnTo>
                      <a:lnTo>
                        <a:pt x="161" y="123"/>
                      </a:lnTo>
                      <a:lnTo>
                        <a:pt x="138" y="8"/>
                      </a:lnTo>
                      <a:lnTo>
                        <a:pt x="153" y="0"/>
                      </a:lnTo>
                      <a:lnTo>
                        <a:pt x="169" y="8"/>
                      </a:lnTo>
                      <a:lnTo>
                        <a:pt x="198" y="123"/>
                      </a:lnTo>
                      <a:lnTo>
                        <a:pt x="222" y="130"/>
                      </a:lnTo>
                      <a:lnTo>
                        <a:pt x="284" y="8"/>
                      </a:lnTo>
                      <a:lnTo>
                        <a:pt x="299" y="8"/>
                      </a:lnTo>
                      <a:lnTo>
                        <a:pt x="299" y="46"/>
                      </a:lnTo>
                      <a:lnTo>
                        <a:pt x="260" y="146"/>
                      </a:lnTo>
                      <a:lnTo>
                        <a:pt x="260" y="200"/>
                      </a:lnTo>
                      <a:lnTo>
                        <a:pt x="276" y="270"/>
                      </a:lnTo>
                      <a:lnTo>
                        <a:pt x="268" y="361"/>
                      </a:lnTo>
                      <a:lnTo>
                        <a:pt x="276" y="531"/>
                      </a:lnTo>
                      <a:lnTo>
                        <a:pt x="291" y="639"/>
                      </a:lnTo>
                      <a:lnTo>
                        <a:pt x="330" y="762"/>
                      </a:lnTo>
                      <a:lnTo>
                        <a:pt x="383" y="855"/>
                      </a:lnTo>
                      <a:lnTo>
                        <a:pt x="445" y="92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52" name="Freeform 92"/>
                <p:cNvSpPr>
                  <a:spLocks noChangeAspect="1"/>
                </p:cNvSpPr>
                <p:nvPr/>
              </p:nvSpPr>
              <p:spPr bwMode="auto">
                <a:xfrm rot="-2705309">
                  <a:off x="2793" y="1150"/>
                  <a:ext cx="620" cy="708"/>
                </a:xfrm>
                <a:custGeom>
                  <a:avLst/>
                  <a:gdLst>
                    <a:gd name="T0" fmla="*/ 1 w 915"/>
                    <a:gd name="T1" fmla="*/ 9 h 1139"/>
                    <a:gd name="T2" fmla="*/ 0 w 915"/>
                    <a:gd name="T3" fmla="*/ 9 h 1139"/>
                    <a:gd name="T4" fmla="*/ 1 w 915"/>
                    <a:gd name="T5" fmla="*/ 10 h 1139"/>
                    <a:gd name="T6" fmla="*/ 1 w 915"/>
                    <a:gd name="T7" fmla="*/ 10 h 1139"/>
                    <a:gd name="T8" fmla="*/ 5 w 915"/>
                    <a:gd name="T9" fmla="*/ 10 h 1139"/>
                    <a:gd name="T10" fmla="*/ 8 w 915"/>
                    <a:gd name="T11" fmla="*/ 9 h 1139"/>
                    <a:gd name="T12" fmla="*/ 12 w 915"/>
                    <a:gd name="T13" fmla="*/ 8 h 1139"/>
                    <a:gd name="T14" fmla="*/ 13 w 915"/>
                    <a:gd name="T15" fmla="*/ 7 h 1139"/>
                    <a:gd name="T16" fmla="*/ 15 w 915"/>
                    <a:gd name="T17" fmla="*/ 5 h 1139"/>
                    <a:gd name="T18" fmla="*/ 15 w 915"/>
                    <a:gd name="T19" fmla="*/ 4 h 1139"/>
                    <a:gd name="T20" fmla="*/ 15 w 915"/>
                    <a:gd name="T21" fmla="*/ 2 h 1139"/>
                    <a:gd name="T22" fmla="*/ 16 w 915"/>
                    <a:gd name="T23" fmla="*/ 2 h 1139"/>
                    <a:gd name="T24" fmla="*/ 18 w 915"/>
                    <a:gd name="T25" fmla="*/ 1 h 1139"/>
                    <a:gd name="T26" fmla="*/ 19 w 915"/>
                    <a:gd name="T27" fmla="*/ 1 h 1139"/>
                    <a:gd name="T28" fmla="*/ 19 w 915"/>
                    <a:gd name="T29" fmla="*/ 1 h 1139"/>
                    <a:gd name="T30" fmla="*/ 17 w 915"/>
                    <a:gd name="T31" fmla="*/ 1 h 1139"/>
                    <a:gd name="T32" fmla="*/ 16 w 915"/>
                    <a:gd name="T33" fmla="*/ 1 h 1139"/>
                    <a:gd name="T34" fmla="*/ 18 w 915"/>
                    <a:gd name="T35" fmla="*/ 1 h 1139"/>
                    <a:gd name="T36" fmla="*/ 18 w 915"/>
                    <a:gd name="T37" fmla="*/ 1 h 1139"/>
                    <a:gd name="T38" fmla="*/ 18 w 915"/>
                    <a:gd name="T39" fmla="*/ 1 h 1139"/>
                    <a:gd name="T40" fmla="*/ 16 w 915"/>
                    <a:gd name="T41" fmla="*/ 1 h 1139"/>
                    <a:gd name="T42" fmla="*/ 16 w 915"/>
                    <a:gd name="T43" fmla="*/ 1 h 1139"/>
                    <a:gd name="T44" fmla="*/ 16 w 915"/>
                    <a:gd name="T45" fmla="*/ 1 h 1139"/>
                    <a:gd name="T46" fmla="*/ 16 w 915"/>
                    <a:gd name="T47" fmla="*/ 0 h 1139"/>
                    <a:gd name="T48" fmla="*/ 15 w 915"/>
                    <a:gd name="T49" fmla="*/ 1 h 1139"/>
                    <a:gd name="T50" fmla="*/ 15 w 915"/>
                    <a:gd name="T51" fmla="*/ 1 h 1139"/>
                    <a:gd name="T52" fmla="*/ 15 w 915"/>
                    <a:gd name="T53" fmla="*/ 1 h 1139"/>
                    <a:gd name="T54" fmla="*/ 14 w 915"/>
                    <a:gd name="T55" fmla="*/ 1 h 1139"/>
                    <a:gd name="T56" fmla="*/ 13 w 915"/>
                    <a:gd name="T57" fmla="*/ 1 h 1139"/>
                    <a:gd name="T58" fmla="*/ 13 w 915"/>
                    <a:gd name="T59" fmla="*/ 1 h 1139"/>
                    <a:gd name="T60" fmla="*/ 14 w 915"/>
                    <a:gd name="T61" fmla="*/ 1 h 1139"/>
                    <a:gd name="T62" fmla="*/ 14 w 915"/>
                    <a:gd name="T63" fmla="*/ 1 h 1139"/>
                    <a:gd name="T64" fmla="*/ 14 w 915"/>
                    <a:gd name="T65" fmla="*/ 2 h 1139"/>
                    <a:gd name="T66" fmla="*/ 14 w 915"/>
                    <a:gd name="T67" fmla="*/ 2 h 1139"/>
                    <a:gd name="T68" fmla="*/ 14 w 915"/>
                    <a:gd name="T69" fmla="*/ 4 h 1139"/>
                    <a:gd name="T70" fmla="*/ 13 w 915"/>
                    <a:gd name="T71" fmla="*/ 6 h 1139"/>
                    <a:gd name="T72" fmla="*/ 13 w 915"/>
                    <a:gd name="T73" fmla="*/ 6 h 1139"/>
                    <a:gd name="T74" fmla="*/ 12 w 915"/>
                    <a:gd name="T75" fmla="*/ 7 h 1139"/>
                    <a:gd name="T76" fmla="*/ 10 w 915"/>
                    <a:gd name="T77" fmla="*/ 8 h 1139"/>
                    <a:gd name="T78" fmla="*/ 9 w 915"/>
                    <a:gd name="T79" fmla="*/ 8 h 1139"/>
                    <a:gd name="T80" fmla="*/ 7 w 915"/>
                    <a:gd name="T81" fmla="*/ 9 h 1139"/>
                    <a:gd name="T82" fmla="*/ 4 w 915"/>
                    <a:gd name="T83" fmla="*/ 9 h 1139"/>
                    <a:gd name="T84" fmla="*/ 2 w 915"/>
                    <a:gd name="T85" fmla="*/ 9 h 1139"/>
                    <a:gd name="T86" fmla="*/ 1 w 915"/>
                    <a:gd name="T87" fmla="*/ 9 h 11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15"/>
                    <a:gd name="T133" fmla="*/ 0 h 1139"/>
                    <a:gd name="T134" fmla="*/ 915 w 915"/>
                    <a:gd name="T135" fmla="*/ 1139 h 11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15" h="1139">
                      <a:moveTo>
                        <a:pt x="15" y="1008"/>
                      </a:moveTo>
                      <a:lnTo>
                        <a:pt x="0" y="1061"/>
                      </a:lnTo>
                      <a:lnTo>
                        <a:pt x="15" y="1139"/>
                      </a:lnTo>
                      <a:lnTo>
                        <a:pt x="70" y="1139"/>
                      </a:lnTo>
                      <a:lnTo>
                        <a:pt x="231" y="1108"/>
                      </a:lnTo>
                      <a:lnTo>
                        <a:pt x="408" y="1046"/>
                      </a:lnTo>
                      <a:lnTo>
                        <a:pt x="554" y="946"/>
                      </a:lnTo>
                      <a:lnTo>
                        <a:pt x="639" y="816"/>
                      </a:lnTo>
                      <a:lnTo>
                        <a:pt x="715" y="593"/>
                      </a:lnTo>
                      <a:lnTo>
                        <a:pt x="738" y="385"/>
                      </a:lnTo>
                      <a:lnTo>
                        <a:pt x="738" y="285"/>
                      </a:lnTo>
                      <a:lnTo>
                        <a:pt x="777" y="224"/>
                      </a:lnTo>
                      <a:lnTo>
                        <a:pt x="845" y="200"/>
                      </a:lnTo>
                      <a:lnTo>
                        <a:pt x="907" y="200"/>
                      </a:lnTo>
                      <a:lnTo>
                        <a:pt x="915" y="169"/>
                      </a:lnTo>
                      <a:lnTo>
                        <a:pt x="823" y="177"/>
                      </a:lnTo>
                      <a:lnTo>
                        <a:pt x="808" y="154"/>
                      </a:lnTo>
                      <a:lnTo>
                        <a:pt x="884" y="70"/>
                      </a:lnTo>
                      <a:lnTo>
                        <a:pt x="868" y="47"/>
                      </a:lnTo>
                      <a:lnTo>
                        <a:pt x="853" y="62"/>
                      </a:lnTo>
                      <a:lnTo>
                        <a:pt x="792" y="123"/>
                      </a:lnTo>
                      <a:lnTo>
                        <a:pt x="777" y="123"/>
                      </a:lnTo>
                      <a:lnTo>
                        <a:pt x="777" y="16"/>
                      </a:lnTo>
                      <a:lnTo>
                        <a:pt x="761" y="0"/>
                      </a:lnTo>
                      <a:lnTo>
                        <a:pt x="738" y="8"/>
                      </a:lnTo>
                      <a:lnTo>
                        <a:pt x="746" y="123"/>
                      </a:lnTo>
                      <a:lnTo>
                        <a:pt x="730" y="131"/>
                      </a:lnTo>
                      <a:lnTo>
                        <a:pt x="668" y="70"/>
                      </a:lnTo>
                      <a:lnTo>
                        <a:pt x="623" y="62"/>
                      </a:lnTo>
                      <a:lnTo>
                        <a:pt x="631" y="93"/>
                      </a:lnTo>
                      <a:lnTo>
                        <a:pt x="699" y="162"/>
                      </a:lnTo>
                      <a:lnTo>
                        <a:pt x="699" y="200"/>
                      </a:lnTo>
                      <a:lnTo>
                        <a:pt x="676" y="278"/>
                      </a:lnTo>
                      <a:lnTo>
                        <a:pt x="676" y="346"/>
                      </a:lnTo>
                      <a:lnTo>
                        <a:pt x="676" y="462"/>
                      </a:lnTo>
                      <a:lnTo>
                        <a:pt x="645" y="608"/>
                      </a:lnTo>
                      <a:lnTo>
                        <a:pt x="615" y="700"/>
                      </a:lnTo>
                      <a:lnTo>
                        <a:pt x="561" y="816"/>
                      </a:lnTo>
                      <a:lnTo>
                        <a:pt x="499" y="908"/>
                      </a:lnTo>
                      <a:lnTo>
                        <a:pt x="454" y="954"/>
                      </a:lnTo>
                      <a:lnTo>
                        <a:pt x="330" y="993"/>
                      </a:lnTo>
                      <a:lnTo>
                        <a:pt x="215" y="1008"/>
                      </a:lnTo>
                      <a:lnTo>
                        <a:pt x="99" y="1024"/>
                      </a:lnTo>
                      <a:lnTo>
                        <a:pt x="15" y="100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2241" name="Group 93"/>
              <p:cNvGrpSpPr>
                <a:grpSpLocks noChangeAspect="1"/>
              </p:cNvGrpSpPr>
              <p:nvPr/>
            </p:nvGrpSpPr>
            <p:grpSpPr bwMode="auto">
              <a:xfrm>
                <a:off x="1584" y="3168"/>
                <a:ext cx="768" cy="672"/>
                <a:chOff x="1584" y="2256"/>
                <a:chExt cx="768" cy="672"/>
              </a:xfrm>
            </p:grpSpPr>
            <p:sp>
              <p:nvSpPr>
                <p:cNvPr id="52245" name="AutoShape 94"/>
                <p:cNvSpPr>
                  <a:spLocks noChangeAspect="1" noChangeArrowheads="1"/>
                </p:cNvSpPr>
                <p:nvPr/>
              </p:nvSpPr>
              <p:spPr bwMode="auto">
                <a:xfrm>
                  <a:off x="1584" y="2256"/>
                  <a:ext cx="768" cy="576"/>
                </a:xfrm>
                <a:prstGeom prst="horizontalScroll">
                  <a:avLst>
                    <a:gd name="adj" fmla="val 12500"/>
                  </a:avLst>
                </a:prstGeom>
                <a:solidFill>
                  <a:srgbClr val="FFFFFF"/>
                </a:solidFill>
                <a:ln w="38100">
                  <a:solidFill>
                    <a:srgbClr val="FF0000"/>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i="0" baseline="-8000">
                      <a:solidFill>
                        <a:schemeClr val="bg2"/>
                      </a:solidFill>
                    </a:rPr>
                    <a:t>9 km </a:t>
                  </a:r>
                  <a:endParaRPr lang="en-CA" altLang="en-US" sz="2400" i="0" baseline="-8000">
                    <a:solidFill>
                      <a:schemeClr val="bg2"/>
                    </a:solidFill>
                  </a:endParaRPr>
                </a:p>
              </p:txBody>
            </p:sp>
            <p:sp>
              <p:nvSpPr>
                <p:cNvPr id="52246" name="Line 95"/>
                <p:cNvSpPr>
                  <a:spLocks noChangeAspect="1" noChangeShapeType="1"/>
                </p:cNvSpPr>
                <p:nvPr/>
              </p:nvSpPr>
              <p:spPr bwMode="auto">
                <a:xfrm>
                  <a:off x="1968" y="2784"/>
                  <a:ext cx="0" cy="144"/>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2242" name="Group 96"/>
              <p:cNvGrpSpPr>
                <a:grpSpLocks noChangeAspect="1"/>
              </p:cNvGrpSpPr>
              <p:nvPr/>
            </p:nvGrpSpPr>
            <p:grpSpPr bwMode="auto">
              <a:xfrm>
                <a:off x="3648" y="1392"/>
                <a:ext cx="768" cy="672"/>
                <a:chOff x="3072" y="2256"/>
                <a:chExt cx="768" cy="672"/>
              </a:xfrm>
            </p:grpSpPr>
            <p:sp>
              <p:nvSpPr>
                <p:cNvPr id="52243" name="AutoShape 97"/>
                <p:cNvSpPr>
                  <a:spLocks noChangeAspect="1" noChangeArrowheads="1"/>
                </p:cNvSpPr>
                <p:nvPr/>
              </p:nvSpPr>
              <p:spPr bwMode="auto">
                <a:xfrm>
                  <a:off x="3072" y="2256"/>
                  <a:ext cx="768" cy="576"/>
                </a:xfrm>
                <a:prstGeom prst="horizontalScroll">
                  <a:avLst>
                    <a:gd name="adj" fmla="val 12500"/>
                  </a:avLst>
                </a:prstGeom>
                <a:solidFill>
                  <a:srgbClr val="FFFFFF"/>
                </a:solidFill>
                <a:ln w="38100">
                  <a:solidFill>
                    <a:srgbClr val="FF0000"/>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i="0" baseline="-8000">
                      <a:solidFill>
                        <a:schemeClr val="bg2"/>
                      </a:solidFill>
                    </a:rPr>
                    <a:t>5 km </a:t>
                  </a:r>
                  <a:endParaRPr lang="en-CA" altLang="en-US" sz="2400" i="0" baseline="-8000">
                    <a:solidFill>
                      <a:schemeClr val="bg2"/>
                    </a:solidFill>
                  </a:endParaRPr>
                </a:p>
              </p:txBody>
            </p:sp>
            <p:sp>
              <p:nvSpPr>
                <p:cNvPr id="52244" name="Line 98"/>
                <p:cNvSpPr>
                  <a:spLocks noChangeAspect="1" noChangeShapeType="1"/>
                </p:cNvSpPr>
                <p:nvPr/>
              </p:nvSpPr>
              <p:spPr bwMode="auto">
                <a:xfrm>
                  <a:off x="3456" y="2784"/>
                  <a:ext cx="0" cy="144"/>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sp>
        <p:nvSpPr>
          <p:cNvPr id="52231" name="Text Box 100"/>
          <p:cNvSpPr txBox="1">
            <a:spLocks noChangeArrowheads="1"/>
          </p:cNvSpPr>
          <p:nvPr/>
        </p:nvSpPr>
        <p:spPr bwMode="auto">
          <a:xfrm>
            <a:off x="6600825" y="4953000"/>
            <a:ext cx="19335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3000" i="0" dirty="0"/>
              <a:t>Relay Race</a:t>
            </a:r>
            <a:endParaRPr lang="en-CA" altLang="en-US" sz="3000" i="0" dirty="0"/>
          </a:p>
        </p:txBody>
      </p:sp>
      <p:sp>
        <p:nvSpPr>
          <p:cNvPr id="52232" name="Text Box 101"/>
          <p:cNvSpPr txBox="1">
            <a:spLocks noChangeArrowheads="1"/>
          </p:cNvSpPr>
          <p:nvPr/>
        </p:nvSpPr>
        <p:spPr bwMode="auto">
          <a:xfrm>
            <a:off x="3797300" y="3460680"/>
            <a:ext cx="16129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3000" i="0"/>
              <a:t>One step at a time</a:t>
            </a:r>
            <a:endParaRPr lang="en-CA" altLang="en-US" sz="3000" i="0"/>
          </a:p>
        </p:txBody>
      </p:sp>
      <p:sp>
        <p:nvSpPr>
          <p:cNvPr id="2" name="Text Box 101">
            <a:extLst>
              <a:ext uri="{FF2B5EF4-FFF2-40B4-BE49-F238E27FC236}">
                <a16:creationId xmlns:a16="http://schemas.microsoft.com/office/drawing/2014/main" id="{755EA8CD-3483-0289-973B-8DE6305CC815}"/>
              </a:ext>
            </a:extLst>
          </p:cNvPr>
          <p:cNvSpPr txBox="1">
            <a:spLocks noChangeArrowheads="1"/>
          </p:cNvSpPr>
          <p:nvPr/>
        </p:nvSpPr>
        <p:spPr bwMode="auto">
          <a:xfrm>
            <a:off x="3333256" y="4486382"/>
            <a:ext cx="254920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3000" dirty="0"/>
              <a:t>Maintain Loop-invariant</a:t>
            </a:r>
            <a:endParaRPr lang="en-CA" altLang="en-US" sz="3000" i="0" dirty="0"/>
          </a:p>
        </p:txBody>
      </p:sp>
      <p:sp>
        <p:nvSpPr>
          <p:cNvPr id="3" name="Text Box 101">
            <a:extLst>
              <a:ext uri="{FF2B5EF4-FFF2-40B4-BE49-F238E27FC236}">
                <a16:creationId xmlns:a16="http://schemas.microsoft.com/office/drawing/2014/main" id="{E7FAF1B5-DC13-01BE-6AE5-554239D3D607}"/>
              </a:ext>
            </a:extLst>
          </p:cNvPr>
          <p:cNvSpPr txBox="1">
            <a:spLocks noChangeArrowheads="1"/>
          </p:cNvSpPr>
          <p:nvPr/>
        </p:nvSpPr>
        <p:spPr bwMode="auto">
          <a:xfrm>
            <a:off x="3362367" y="5532632"/>
            <a:ext cx="254920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3000" dirty="0"/>
              <a:t>Make Progress</a:t>
            </a:r>
            <a:endParaRPr lang="en-CA" altLang="en-US" sz="3000" i="0" dirty="0"/>
          </a:p>
        </p:txBody>
      </p:sp>
    </p:spTree>
    <p:extLst>
      <p:ext uri="{BB962C8B-B14F-4D97-AF65-F5344CB8AC3E}">
        <p14:creationId xmlns:p14="http://schemas.microsoft.com/office/powerpoint/2010/main" val="302407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2228"/>
                                        </p:tgtEl>
                                        <p:attrNameLst>
                                          <p:attrName>style.visibility</p:attrName>
                                        </p:attrNameLst>
                                      </p:cBhvr>
                                      <p:to>
                                        <p:strVal val="visible"/>
                                      </p:to>
                                    </p:set>
                                    <p:anim calcmode="lin" valueType="num">
                                      <p:cBhvr additive="base">
                                        <p:cTn id="7" dur="500" fill="hold"/>
                                        <p:tgtEl>
                                          <p:spTgt spid="52228"/>
                                        </p:tgtEl>
                                        <p:attrNameLst>
                                          <p:attrName>ppt_x</p:attrName>
                                        </p:attrNameLst>
                                      </p:cBhvr>
                                      <p:tavLst>
                                        <p:tav tm="0">
                                          <p:val>
                                            <p:strVal val="#ppt_x"/>
                                          </p:val>
                                        </p:tav>
                                        <p:tav tm="100000">
                                          <p:val>
                                            <p:strVal val="#ppt_x"/>
                                          </p:val>
                                        </p:tav>
                                      </p:tavLst>
                                    </p:anim>
                                    <p:anim calcmode="lin" valueType="num">
                                      <p:cBhvr additive="base">
                                        <p:cTn id="8" dur="500" fill="hold"/>
                                        <p:tgtEl>
                                          <p:spTgt spid="522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2226"/>
                                        </p:tgtEl>
                                        <p:attrNameLst>
                                          <p:attrName>style.visibility</p:attrName>
                                        </p:attrNameLst>
                                      </p:cBhvr>
                                      <p:to>
                                        <p:strVal val="visible"/>
                                      </p:to>
                                    </p:set>
                                    <p:anim calcmode="lin" valueType="num">
                                      <p:cBhvr additive="base">
                                        <p:cTn id="11" dur="500" fill="hold"/>
                                        <p:tgtEl>
                                          <p:spTgt spid="52226"/>
                                        </p:tgtEl>
                                        <p:attrNameLst>
                                          <p:attrName>ppt_x</p:attrName>
                                        </p:attrNameLst>
                                      </p:cBhvr>
                                      <p:tavLst>
                                        <p:tav tm="0">
                                          <p:val>
                                            <p:strVal val="#ppt_x"/>
                                          </p:val>
                                        </p:tav>
                                        <p:tav tm="100000">
                                          <p:val>
                                            <p:strVal val="#ppt_x"/>
                                          </p:val>
                                        </p:tav>
                                      </p:tavLst>
                                    </p:anim>
                                    <p:anim calcmode="lin" valueType="num">
                                      <p:cBhvr additive="base">
                                        <p:cTn id="12" dur="500" fill="hold"/>
                                        <p:tgtEl>
                                          <p:spTgt spid="522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2229"/>
                                        </p:tgtEl>
                                        <p:attrNameLst>
                                          <p:attrName>style.visibility</p:attrName>
                                        </p:attrNameLst>
                                      </p:cBhvr>
                                      <p:to>
                                        <p:strVal val="visible"/>
                                      </p:to>
                                    </p:set>
                                    <p:anim calcmode="lin" valueType="num">
                                      <p:cBhvr additive="base">
                                        <p:cTn id="17" dur="500" fill="hold"/>
                                        <p:tgtEl>
                                          <p:spTgt spid="52229"/>
                                        </p:tgtEl>
                                        <p:attrNameLst>
                                          <p:attrName>ppt_x</p:attrName>
                                        </p:attrNameLst>
                                      </p:cBhvr>
                                      <p:tavLst>
                                        <p:tav tm="0">
                                          <p:val>
                                            <p:strVal val="0-#ppt_w/2"/>
                                          </p:val>
                                        </p:tav>
                                        <p:tav tm="100000">
                                          <p:val>
                                            <p:strVal val="#ppt_x"/>
                                          </p:val>
                                        </p:tav>
                                      </p:tavLst>
                                    </p:anim>
                                    <p:anim calcmode="lin" valueType="num">
                                      <p:cBhvr additive="base">
                                        <p:cTn id="18" dur="500" fill="hold"/>
                                        <p:tgtEl>
                                          <p:spTgt spid="5222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2232"/>
                                        </p:tgtEl>
                                        <p:attrNameLst>
                                          <p:attrName>style.visibility</p:attrName>
                                        </p:attrNameLst>
                                      </p:cBhvr>
                                      <p:to>
                                        <p:strVal val="visible"/>
                                      </p:to>
                                    </p:set>
                                    <p:anim calcmode="lin" valueType="num">
                                      <p:cBhvr additive="base">
                                        <p:cTn id="21" dur="500" fill="hold"/>
                                        <p:tgtEl>
                                          <p:spTgt spid="52232"/>
                                        </p:tgtEl>
                                        <p:attrNameLst>
                                          <p:attrName>ppt_x</p:attrName>
                                        </p:attrNameLst>
                                      </p:cBhvr>
                                      <p:tavLst>
                                        <p:tav tm="0">
                                          <p:val>
                                            <p:strVal val="0-#ppt_w/2"/>
                                          </p:val>
                                        </p:tav>
                                        <p:tav tm="100000">
                                          <p:val>
                                            <p:strVal val="#ppt_x"/>
                                          </p:val>
                                        </p:tav>
                                      </p:tavLst>
                                    </p:anim>
                                    <p:anim calcmode="lin" valueType="num">
                                      <p:cBhvr additive="base">
                                        <p:cTn id="22" dur="500" fill="hold"/>
                                        <p:tgtEl>
                                          <p:spTgt spid="5223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0-#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52227"/>
                                        </p:tgtEl>
                                        <p:attrNameLst>
                                          <p:attrName>style.visibility</p:attrName>
                                        </p:attrNameLst>
                                      </p:cBhvr>
                                      <p:to>
                                        <p:strVal val="visible"/>
                                      </p:to>
                                    </p:set>
                                    <p:anim calcmode="lin" valueType="num">
                                      <p:cBhvr additive="base">
                                        <p:cTn id="39" dur="500" fill="hold"/>
                                        <p:tgtEl>
                                          <p:spTgt spid="52227"/>
                                        </p:tgtEl>
                                        <p:attrNameLst>
                                          <p:attrName>ppt_x</p:attrName>
                                        </p:attrNameLst>
                                      </p:cBhvr>
                                      <p:tavLst>
                                        <p:tav tm="0">
                                          <p:val>
                                            <p:strVal val="0-#ppt_w/2"/>
                                          </p:val>
                                        </p:tav>
                                        <p:tav tm="100000">
                                          <p:val>
                                            <p:strVal val="#ppt_x"/>
                                          </p:val>
                                        </p:tav>
                                      </p:tavLst>
                                    </p:anim>
                                    <p:anim calcmode="lin" valueType="num">
                                      <p:cBhvr additive="base">
                                        <p:cTn id="40" dur="500" fill="hold"/>
                                        <p:tgtEl>
                                          <p:spTgt spid="5222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52231"/>
                                        </p:tgtEl>
                                        <p:attrNameLst>
                                          <p:attrName>style.visibility</p:attrName>
                                        </p:attrNameLst>
                                      </p:cBhvr>
                                      <p:to>
                                        <p:strVal val="visible"/>
                                      </p:to>
                                    </p:set>
                                    <p:anim calcmode="lin" valueType="num">
                                      <p:cBhvr additive="base">
                                        <p:cTn id="43" dur="500" fill="hold"/>
                                        <p:tgtEl>
                                          <p:spTgt spid="52231"/>
                                        </p:tgtEl>
                                        <p:attrNameLst>
                                          <p:attrName>ppt_x</p:attrName>
                                        </p:attrNameLst>
                                      </p:cBhvr>
                                      <p:tavLst>
                                        <p:tav tm="0">
                                          <p:val>
                                            <p:strVal val="0-#ppt_w/2"/>
                                          </p:val>
                                        </p:tav>
                                        <p:tav tm="100000">
                                          <p:val>
                                            <p:strVal val="#ppt_x"/>
                                          </p:val>
                                        </p:tav>
                                      </p:tavLst>
                                    </p:anim>
                                    <p:anim calcmode="lin" valueType="num">
                                      <p:cBhvr additive="base">
                                        <p:cTn id="44" dur="500" fill="hold"/>
                                        <p:tgtEl>
                                          <p:spTgt spid="522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8" grpId="0"/>
      <p:bldP spid="52231" grpId="0"/>
      <p:bldP spid="52232" grpId="0"/>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6"/>
          <p:cNvSpPr>
            <a:spLocks noGrp="1" noChangeArrowheads="1"/>
          </p:cNvSpPr>
          <p:nvPr>
            <p:ph type="title"/>
          </p:nvPr>
        </p:nvSpPr>
        <p:spPr>
          <a:xfrm>
            <a:off x="762000" y="-152400"/>
            <a:ext cx="7772400" cy="1143000"/>
          </a:xfrm>
        </p:spPr>
        <p:txBody>
          <a:bodyPr/>
          <a:lstStyle/>
          <a:p>
            <a:pPr eaLnBrk="1" hangingPunct="1"/>
            <a:r>
              <a:rPr lang="en-US" altLang="en-US" sz="3600" dirty="0"/>
              <a:t>Recursion</a:t>
            </a:r>
          </a:p>
        </p:txBody>
      </p:sp>
      <p:grpSp>
        <p:nvGrpSpPr>
          <p:cNvPr id="3" name="Group 2"/>
          <p:cNvGrpSpPr/>
          <p:nvPr/>
        </p:nvGrpSpPr>
        <p:grpSpPr>
          <a:xfrm>
            <a:off x="0" y="2819400"/>
            <a:ext cx="3223066" cy="4027056"/>
            <a:chOff x="0" y="2819400"/>
            <a:chExt cx="3223066" cy="4027056"/>
          </a:xfrm>
        </p:grpSpPr>
        <p:grpSp>
          <p:nvGrpSpPr>
            <p:cNvPr id="7170" name="Group 2"/>
            <p:cNvGrpSpPr>
              <a:grpSpLocks/>
            </p:cNvGrpSpPr>
            <p:nvPr/>
          </p:nvGrpSpPr>
          <p:grpSpPr bwMode="auto">
            <a:xfrm>
              <a:off x="920750" y="2819400"/>
              <a:ext cx="1676400" cy="1676400"/>
              <a:chOff x="2352" y="624"/>
              <a:chExt cx="1056" cy="1056"/>
            </a:xfrm>
          </p:grpSpPr>
          <p:sp>
            <p:nvSpPr>
              <p:cNvPr id="7253" name="Rectangle 3"/>
              <p:cNvSpPr>
                <a:spLocks noChangeArrowheads="1"/>
              </p:cNvSpPr>
              <p:nvPr/>
            </p:nvSpPr>
            <p:spPr bwMode="auto">
              <a:xfrm>
                <a:off x="2352" y="624"/>
                <a:ext cx="1056" cy="105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CA" altLang="en-US"/>
              </a:p>
            </p:txBody>
          </p:sp>
          <p:sp>
            <p:nvSpPr>
              <p:cNvPr id="7254" name="Text Box 4"/>
              <p:cNvSpPr txBox="1">
                <a:spLocks noChangeArrowheads="1"/>
              </p:cNvSpPr>
              <p:nvPr/>
            </p:nvSpPr>
            <p:spPr bwMode="auto">
              <a:xfrm>
                <a:off x="2400" y="624"/>
                <a:ext cx="50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dirty="0"/>
                  <a:t>X  = 33</a:t>
                </a:r>
              </a:p>
              <a:p>
                <a:pPr eaLnBrk="1" hangingPunct="1">
                  <a:spcBef>
                    <a:spcPct val="0"/>
                  </a:spcBef>
                  <a:buFontTx/>
                  <a:buNone/>
                </a:pPr>
                <a:r>
                  <a:rPr lang="en-US" altLang="en-US" sz="1600" dirty="0"/>
                  <a:t>Y = 12</a:t>
                </a:r>
              </a:p>
            </p:txBody>
          </p:sp>
        </p:grpSp>
        <p:grpSp>
          <p:nvGrpSpPr>
            <p:cNvPr id="7173" name="Group 8"/>
            <p:cNvGrpSpPr>
              <a:grpSpLocks/>
            </p:cNvGrpSpPr>
            <p:nvPr/>
          </p:nvGrpSpPr>
          <p:grpSpPr bwMode="auto">
            <a:xfrm>
              <a:off x="615950" y="3733800"/>
              <a:ext cx="441325" cy="1066800"/>
              <a:chOff x="864" y="465"/>
              <a:chExt cx="1046" cy="2358"/>
            </a:xfrm>
          </p:grpSpPr>
          <p:grpSp>
            <p:nvGrpSpPr>
              <p:cNvPr id="7230" name="Group 9"/>
              <p:cNvGrpSpPr>
                <a:grpSpLocks/>
              </p:cNvGrpSpPr>
              <p:nvPr/>
            </p:nvGrpSpPr>
            <p:grpSpPr bwMode="auto">
              <a:xfrm>
                <a:off x="864" y="465"/>
                <a:ext cx="1008" cy="2319"/>
                <a:chOff x="587" y="528"/>
                <a:chExt cx="1008" cy="2319"/>
              </a:xfrm>
            </p:grpSpPr>
            <p:grpSp>
              <p:nvGrpSpPr>
                <p:cNvPr id="7233" name="Group 10"/>
                <p:cNvGrpSpPr>
                  <a:grpSpLocks/>
                </p:cNvGrpSpPr>
                <p:nvPr/>
              </p:nvGrpSpPr>
              <p:grpSpPr bwMode="auto">
                <a:xfrm>
                  <a:off x="587" y="528"/>
                  <a:ext cx="1008" cy="2319"/>
                  <a:chOff x="587" y="528"/>
                  <a:chExt cx="1008" cy="2319"/>
                </a:xfrm>
              </p:grpSpPr>
              <p:grpSp>
                <p:nvGrpSpPr>
                  <p:cNvPr id="7235" name="Group 11"/>
                  <p:cNvGrpSpPr>
                    <a:grpSpLocks/>
                  </p:cNvGrpSpPr>
                  <p:nvPr/>
                </p:nvGrpSpPr>
                <p:grpSpPr bwMode="auto">
                  <a:xfrm>
                    <a:off x="587" y="528"/>
                    <a:ext cx="1008" cy="2319"/>
                    <a:chOff x="1151" y="1104"/>
                    <a:chExt cx="686" cy="1741"/>
                  </a:xfrm>
                </p:grpSpPr>
                <p:sp>
                  <p:nvSpPr>
                    <p:cNvPr id="7242" name="Freeform 12"/>
                    <p:cNvSpPr>
                      <a:spLocks/>
                    </p:cNvSpPr>
                    <p:nvPr/>
                  </p:nvSpPr>
                  <p:spPr bwMode="auto">
                    <a:xfrm flipH="1">
                      <a:off x="1321" y="1581"/>
                      <a:ext cx="304" cy="566"/>
                    </a:xfrm>
                    <a:custGeom>
                      <a:avLst/>
                      <a:gdLst>
                        <a:gd name="T0" fmla="*/ 7 w 304"/>
                        <a:gd name="T1" fmla="*/ 174 h 566"/>
                        <a:gd name="T2" fmla="*/ 18 w 304"/>
                        <a:gd name="T3" fmla="*/ 122 h 566"/>
                        <a:gd name="T4" fmla="*/ 42 w 304"/>
                        <a:gd name="T5" fmla="*/ 83 h 566"/>
                        <a:gd name="T6" fmla="*/ 81 w 304"/>
                        <a:gd name="T7" fmla="*/ 45 h 566"/>
                        <a:gd name="T8" fmla="*/ 148 w 304"/>
                        <a:gd name="T9" fmla="*/ 7 h 566"/>
                        <a:gd name="T10" fmla="*/ 205 w 304"/>
                        <a:gd name="T11" fmla="*/ 0 h 566"/>
                        <a:gd name="T12" fmla="*/ 255 w 304"/>
                        <a:gd name="T13" fmla="*/ 10 h 566"/>
                        <a:gd name="T14" fmla="*/ 290 w 304"/>
                        <a:gd name="T15" fmla="*/ 31 h 566"/>
                        <a:gd name="T16" fmla="*/ 304 w 304"/>
                        <a:gd name="T17" fmla="*/ 59 h 566"/>
                        <a:gd name="T18" fmla="*/ 304 w 304"/>
                        <a:gd name="T19" fmla="*/ 87 h 566"/>
                        <a:gd name="T20" fmla="*/ 290 w 304"/>
                        <a:gd name="T21" fmla="*/ 118 h 566"/>
                        <a:gd name="T22" fmla="*/ 262 w 304"/>
                        <a:gd name="T23" fmla="*/ 146 h 566"/>
                        <a:gd name="T24" fmla="*/ 223 w 304"/>
                        <a:gd name="T25" fmla="*/ 181 h 566"/>
                        <a:gd name="T26" fmla="*/ 201 w 304"/>
                        <a:gd name="T27" fmla="*/ 215 h 566"/>
                        <a:gd name="T28" fmla="*/ 194 w 304"/>
                        <a:gd name="T29" fmla="*/ 240 h 566"/>
                        <a:gd name="T30" fmla="*/ 194 w 304"/>
                        <a:gd name="T31" fmla="*/ 260 h 566"/>
                        <a:gd name="T32" fmla="*/ 205 w 304"/>
                        <a:gd name="T33" fmla="*/ 295 h 566"/>
                        <a:gd name="T34" fmla="*/ 230 w 304"/>
                        <a:gd name="T35" fmla="*/ 344 h 566"/>
                        <a:gd name="T36" fmla="*/ 247 w 304"/>
                        <a:gd name="T37" fmla="*/ 399 h 566"/>
                        <a:gd name="T38" fmla="*/ 251 w 304"/>
                        <a:gd name="T39" fmla="*/ 438 h 566"/>
                        <a:gd name="T40" fmla="*/ 244 w 304"/>
                        <a:gd name="T41" fmla="*/ 479 h 566"/>
                        <a:gd name="T42" fmla="*/ 233 w 304"/>
                        <a:gd name="T43" fmla="*/ 510 h 566"/>
                        <a:gd name="T44" fmla="*/ 201 w 304"/>
                        <a:gd name="T45" fmla="*/ 545 h 566"/>
                        <a:gd name="T46" fmla="*/ 173 w 304"/>
                        <a:gd name="T47" fmla="*/ 559 h 566"/>
                        <a:gd name="T48" fmla="*/ 141 w 304"/>
                        <a:gd name="T49" fmla="*/ 566 h 566"/>
                        <a:gd name="T50" fmla="*/ 113 w 304"/>
                        <a:gd name="T51" fmla="*/ 563 h 566"/>
                        <a:gd name="T52" fmla="*/ 92 w 304"/>
                        <a:gd name="T53" fmla="*/ 549 h 566"/>
                        <a:gd name="T54" fmla="*/ 67 w 304"/>
                        <a:gd name="T55" fmla="*/ 521 h 566"/>
                        <a:gd name="T56" fmla="*/ 42 w 304"/>
                        <a:gd name="T57" fmla="*/ 472 h 566"/>
                        <a:gd name="T58" fmla="*/ 14 w 304"/>
                        <a:gd name="T59" fmla="*/ 392 h 566"/>
                        <a:gd name="T60" fmla="*/ 4 w 304"/>
                        <a:gd name="T61" fmla="*/ 333 h 566"/>
                        <a:gd name="T62" fmla="*/ 0 w 304"/>
                        <a:gd name="T63" fmla="*/ 257 h 566"/>
                        <a:gd name="T64" fmla="*/ 0 w 304"/>
                        <a:gd name="T65" fmla="*/ 222 h 566"/>
                        <a:gd name="T66" fmla="*/ 7 w 304"/>
                        <a:gd name="T67" fmla="*/ 17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4"/>
                        <a:gd name="T103" fmla="*/ 0 h 566"/>
                        <a:gd name="T104" fmla="*/ 304 w 304"/>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4" h="566">
                          <a:moveTo>
                            <a:pt x="7" y="174"/>
                          </a:moveTo>
                          <a:lnTo>
                            <a:pt x="18" y="122"/>
                          </a:lnTo>
                          <a:lnTo>
                            <a:pt x="42" y="83"/>
                          </a:lnTo>
                          <a:lnTo>
                            <a:pt x="81" y="45"/>
                          </a:lnTo>
                          <a:lnTo>
                            <a:pt x="148" y="7"/>
                          </a:lnTo>
                          <a:lnTo>
                            <a:pt x="205" y="0"/>
                          </a:lnTo>
                          <a:lnTo>
                            <a:pt x="255" y="10"/>
                          </a:lnTo>
                          <a:lnTo>
                            <a:pt x="290" y="31"/>
                          </a:lnTo>
                          <a:lnTo>
                            <a:pt x="304" y="59"/>
                          </a:lnTo>
                          <a:lnTo>
                            <a:pt x="304" y="87"/>
                          </a:lnTo>
                          <a:lnTo>
                            <a:pt x="290" y="118"/>
                          </a:lnTo>
                          <a:lnTo>
                            <a:pt x="262" y="146"/>
                          </a:lnTo>
                          <a:lnTo>
                            <a:pt x="223" y="181"/>
                          </a:lnTo>
                          <a:lnTo>
                            <a:pt x="201" y="215"/>
                          </a:lnTo>
                          <a:lnTo>
                            <a:pt x="194" y="240"/>
                          </a:lnTo>
                          <a:lnTo>
                            <a:pt x="194" y="260"/>
                          </a:lnTo>
                          <a:lnTo>
                            <a:pt x="205" y="295"/>
                          </a:lnTo>
                          <a:lnTo>
                            <a:pt x="230" y="344"/>
                          </a:lnTo>
                          <a:lnTo>
                            <a:pt x="247" y="399"/>
                          </a:lnTo>
                          <a:lnTo>
                            <a:pt x="251" y="438"/>
                          </a:lnTo>
                          <a:lnTo>
                            <a:pt x="244" y="479"/>
                          </a:lnTo>
                          <a:lnTo>
                            <a:pt x="233" y="510"/>
                          </a:lnTo>
                          <a:lnTo>
                            <a:pt x="201" y="545"/>
                          </a:lnTo>
                          <a:lnTo>
                            <a:pt x="173" y="559"/>
                          </a:lnTo>
                          <a:lnTo>
                            <a:pt x="141" y="566"/>
                          </a:lnTo>
                          <a:lnTo>
                            <a:pt x="113" y="563"/>
                          </a:lnTo>
                          <a:lnTo>
                            <a:pt x="92" y="549"/>
                          </a:lnTo>
                          <a:lnTo>
                            <a:pt x="67" y="521"/>
                          </a:lnTo>
                          <a:lnTo>
                            <a:pt x="42" y="472"/>
                          </a:lnTo>
                          <a:lnTo>
                            <a:pt x="14" y="392"/>
                          </a:lnTo>
                          <a:lnTo>
                            <a:pt x="4" y="333"/>
                          </a:lnTo>
                          <a:lnTo>
                            <a:pt x="0" y="257"/>
                          </a:lnTo>
                          <a:lnTo>
                            <a:pt x="0" y="222"/>
                          </a:lnTo>
                          <a:lnTo>
                            <a:pt x="7" y="17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43" name="Freeform 13"/>
                    <p:cNvSpPr>
                      <a:spLocks/>
                    </p:cNvSpPr>
                    <p:nvPr/>
                  </p:nvSpPr>
                  <p:spPr bwMode="auto">
                    <a:xfrm flipH="1">
                      <a:off x="1151" y="1619"/>
                      <a:ext cx="249" cy="572"/>
                    </a:xfrm>
                    <a:custGeom>
                      <a:avLst/>
                      <a:gdLst>
                        <a:gd name="T0" fmla="*/ 25 w 249"/>
                        <a:gd name="T1" fmla="*/ 65 h 572"/>
                        <a:gd name="T2" fmla="*/ 7 w 249"/>
                        <a:gd name="T3" fmla="*/ 44 h 572"/>
                        <a:gd name="T4" fmla="*/ 0 w 249"/>
                        <a:gd name="T5" fmla="*/ 27 h 572"/>
                        <a:gd name="T6" fmla="*/ 11 w 249"/>
                        <a:gd name="T7" fmla="*/ 7 h 572"/>
                        <a:gd name="T8" fmla="*/ 28 w 249"/>
                        <a:gd name="T9" fmla="*/ 0 h 572"/>
                        <a:gd name="T10" fmla="*/ 60 w 249"/>
                        <a:gd name="T11" fmla="*/ 0 h 572"/>
                        <a:gd name="T12" fmla="*/ 96 w 249"/>
                        <a:gd name="T13" fmla="*/ 24 h 572"/>
                        <a:gd name="T14" fmla="*/ 132 w 249"/>
                        <a:gd name="T15" fmla="*/ 61 h 572"/>
                        <a:gd name="T16" fmla="*/ 192 w 249"/>
                        <a:gd name="T17" fmla="*/ 140 h 572"/>
                        <a:gd name="T18" fmla="*/ 231 w 249"/>
                        <a:gd name="T19" fmla="*/ 204 h 572"/>
                        <a:gd name="T20" fmla="*/ 249 w 249"/>
                        <a:gd name="T21" fmla="*/ 255 h 572"/>
                        <a:gd name="T22" fmla="*/ 245 w 249"/>
                        <a:gd name="T23" fmla="*/ 283 h 572"/>
                        <a:gd name="T24" fmla="*/ 224 w 249"/>
                        <a:gd name="T25" fmla="*/ 320 h 572"/>
                        <a:gd name="T26" fmla="*/ 181 w 249"/>
                        <a:gd name="T27" fmla="*/ 347 h 572"/>
                        <a:gd name="T28" fmla="*/ 110 w 249"/>
                        <a:gd name="T29" fmla="*/ 371 h 572"/>
                        <a:gd name="T30" fmla="*/ 75 w 249"/>
                        <a:gd name="T31" fmla="*/ 395 h 572"/>
                        <a:gd name="T32" fmla="*/ 60 w 249"/>
                        <a:gd name="T33" fmla="*/ 415 h 572"/>
                        <a:gd name="T34" fmla="*/ 68 w 249"/>
                        <a:gd name="T35" fmla="*/ 436 h 572"/>
                        <a:gd name="T36" fmla="*/ 107 w 249"/>
                        <a:gd name="T37" fmla="*/ 456 h 572"/>
                        <a:gd name="T38" fmla="*/ 139 w 249"/>
                        <a:gd name="T39" fmla="*/ 497 h 572"/>
                        <a:gd name="T40" fmla="*/ 153 w 249"/>
                        <a:gd name="T41" fmla="*/ 538 h 572"/>
                        <a:gd name="T42" fmla="*/ 149 w 249"/>
                        <a:gd name="T43" fmla="*/ 558 h 572"/>
                        <a:gd name="T44" fmla="*/ 117 w 249"/>
                        <a:gd name="T45" fmla="*/ 572 h 572"/>
                        <a:gd name="T46" fmla="*/ 107 w 249"/>
                        <a:gd name="T47" fmla="*/ 572 h 572"/>
                        <a:gd name="T48" fmla="*/ 92 w 249"/>
                        <a:gd name="T49" fmla="*/ 535 h 572"/>
                        <a:gd name="T50" fmla="*/ 85 w 249"/>
                        <a:gd name="T51" fmla="*/ 494 h 572"/>
                        <a:gd name="T52" fmla="*/ 64 w 249"/>
                        <a:gd name="T53" fmla="*/ 463 h 572"/>
                        <a:gd name="T54" fmla="*/ 32 w 249"/>
                        <a:gd name="T55" fmla="*/ 446 h 572"/>
                        <a:gd name="T56" fmla="*/ 21 w 249"/>
                        <a:gd name="T57" fmla="*/ 426 h 572"/>
                        <a:gd name="T58" fmla="*/ 25 w 249"/>
                        <a:gd name="T59" fmla="*/ 405 h 572"/>
                        <a:gd name="T60" fmla="*/ 53 w 249"/>
                        <a:gd name="T61" fmla="*/ 371 h 572"/>
                        <a:gd name="T62" fmla="*/ 107 w 249"/>
                        <a:gd name="T63" fmla="*/ 351 h 572"/>
                        <a:gd name="T64" fmla="*/ 157 w 249"/>
                        <a:gd name="T65" fmla="*/ 320 h 572"/>
                        <a:gd name="T66" fmla="*/ 196 w 249"/>
                        <a:gd name="T67" fmla="*/ 286 h 572"/>
                        <a:gd name="T68" fmla="*/ 210 w 249"/>
                        <a:gd name="T69" fmla="*/ 252 h 572"/>
                        <a:gd name="T70" fmla="*/ 206 w 249"/>
                        <a:gd name="T71" fmla="*/ 238 h 572"/>
                        <a:gd name="T72" fmla="*/ 189 w 249"/>
                        <a:gd name="T73" fmla="*/ 208 h 572"/>
                        <a:gd name="T74" fmla="*/ 157 w 249"/>
                        <a:gd name="T75" fmla="*/ 163 h 572"/>
                        <a:gd name="T76" fmla="*/ 121 w 249"/>
                        <a:gd name="T77" fmla="*/ 136 h 572"/>
                        <a:gd name="T78" fmla="*/ 82 w 249"/>
                        <a:gd name="T79" fmla="*/ 106 h 572"/>
                        <a:gd name="T80" fmla="*/ 53 w 249"/>
                        <a:gd name="T81" fmla="*/ 89 h 572"/>
                        <a:gd name="T82" fmla="*/ 25 w 249"/>
                        <a:gd name="T83" fmla="*/ 65 h 5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9"/>
                        <a:gd name="T127" fmla="*/ 0 h 572"/>
                        <a:gd name="T128" fmla="*/ 249 w 249"/>
                        <a:gd name="T129" fmla="*/ 572 h 57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9" h="572">
                          <a:moveTo>
                            <a:pt x="25" y="65"/>
                          </a:moveTo>
                          <a:lnTo>
                            <a:pt x="7" y="44"/>
                          </a:lnTo>
                          <a:lnTo>
                            <a:pt x="0" y="27"/>
                          </a:lnTo>
                          <a:lnTo>
                            <a:pt x="11" y="7"/>
                          </a:lnTo>
                          <a:lnTo>
                            <a:pt x="28" y="0"/>
                          </a:lnTo>
                          <a:lnTo>
                            <a:pt x="60" y="0"/>
                          </a:lnTo>
                          <a:lnTo>
                            <a:pt x="96" y="24"/>
                          </a:lnTo>
                          <a:lnTo>
                            <a:pt x="132" y="61"/>
                          </a:lnTo>
                          <a:lnTo>
                            <a:pt x="192" y="140"/>
                          </a:lnTo>
                          <a:lnTo>
                            <a:pt x="231" y="204"/>
                          </a:lnTo>
                          <a:lnTo>
                            <a:pt x="249" y="255"/>
                          </a:lnTo>
                          <a:lnTo>
                            <a:pt x="245" y="283"/>
                          </a:lnTo>
                          <a:lnTo>
                            <a:pt x="224" y="320"/>
                          </a:lnTo>
                          <a:lnTo>
                            <a:pt x="181" y="347"/>
                          </a:lnTo>
                          <a:lnTo>
                            <a:pt x="110" y="371"/>
                          </a:lnTo>
                          <a:lnTo>
                            <a:pt x="75" y="395"/>
                          </a:lnTo>
                          <a:lnTo>
                            <a:pt x="60" y="415"/>
                          </a:lnTo>
                          <a:lnTo>
                            <a:pt x="68" y="436"/>
                          </a:lnTo>
                          <a:lnTo>
                            <a:pt x="107" y="456"/>
                          </a:lnTo>
                          <a:lnTo>
                            <a:pt x="139" y="497"/>
                          </a:lnTo>
                          <a:lnTo>
                            <a:pt x="153" y="538"/>
                          </a:lnTo>
                          <a:lnTo>
                            <a:pt x="149" y="558"/>
                          </a:lnTo>
                          <a:lnTo>
                            <a:pt x="117" y="572"/>
                          </a:lnTo>
                          <a:lnTo>
                            <a:pt x="107" y="572"/>
                          </a:lnTo>
                          <a:lnTo>
                            <a:pt x="92" y="535"/>
                          </a:lnTo>
                          <a:lnTo>
                            <a:pt x="85" y="494"/>
                          </a:lnTo>
                          <a:lnTo>
                            <a:pt x="64" y="463"/>
                          </a:lnTo>
                          <a:lnTo>
                            <a:pt x="32" y="446"/>
                          </a:lnTo>
                          <a:lnTo>
                            <a:pt x="21" y="426"/>
                          </a:lnTo>
                          <a:lnTo>
                            <a:pt x="25" y="405"/>
                          </a:lnTo>
                          <a:lnTo>
                            <a:pt x="53" y="371"/>
                          </a:lnTo>
                          <a:lnTo>
                            <a:pt x="107" y="351"/>
                          </a:lnTo>
                          <a:lnTo>
                            <a:pt x="157" y="320"/>
                          </a:lnTo>
                          <a:lnTo>
                            <a:pt x="196" y="286"/>
                          </a:lnTo>
                          <a:lnTo>
                            <a:pt x="210" y="252"/>
                          </a:lnTo>
                          <a:lnTo>
                            <a:pt x="206" y="238"/>
                          </a:lnTo>
                          <a:lnTo>
                            <a:pt x="189" y="208"/>
                          </a:lnTo>
                          <a:lnTo>
                            <a:pt x="157" y="163"/>
                          </a:lnTo>
                          <a:lnTo>
                            <a:pt x="121" y="136"/>
                          </a:lnTo>
                          <a:lnTo>
                            <a:pt x="82" y="106"/>
                          </a:lnTo>
                          <a:lnTo>
                            <a:pt x="53" y="89"/>
                          </a:lnTo>
                          <a:lnTo>
                            <a:pt x="25" y="6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44" name="Freeform 14"/>
                    <p:cNvSpPr>
                      <a:spLocks/>
                    </p:cNvSpPr>
                    <p:nvPr/>
                  </p:nvSpPr>
                  <p:spPr bwMode="auto">
                    <a:xfrm flipH="1">
                      <a:off x="1447" y="1581"/>
                      <a:ext cx="362" cy="499"/>
                    </a:xfrm>
                    <a:custGeom>
                      <a:avLst/>
                      <a:gdLst>
                        <a:gd name="T0" fmla="*/ 151 w 362"/>
                        <a:gd name="T1" fmla="*/ 35 h 499"/>
                        <a:gd name="T2" fmla="*/ 221 w 362"/>
                        <a:gd name="T3" fmla="*/ 0 h 499"/>
                        <a:gd name="T4" fmla="*/ 281 w 362"/>
                        <a:gd name="T5" fmla="*/ 0 h 499"/>
                        <a:gd name="T6" fmla="*/ 344 w 362"/>
                        <a:gd name="T7" fmla="*/ 14 h 499"/>
                        <a:gd name="T8" fmla="*/ 362 w 362"/>
                        <a:gd name="T9" fmla="*/ 35 h 499"/>
                        <a:gd name="T10" fmla="*/ 351 w 362"/>
                        <a:gd name="T11" fmla="*/ 59 h 499"/>
                        <a:gd name="T12" fmla="*/ 334 w 362"/>
                        <a:gd name="T13" fmla="*/ 91 h 499"/>
                        <a:gd name="T14" fmla="*/ 302 w 362"/>
                        <a:gd name="T15" fmla="*/ 87 h 499"/>
                        <a:gd name="T16" fmla="*/ 274 w 362"/>
                        <a:gd name="T17" fmla="*/ 77 h 499"/>
                        <a:gd name="T18" fmla="*/ 253 w 362"/>
                        <a:gd name="T19" fmla="*/ 63 h 499"/>
                        <a:gd name="T20" fmla="*/ 232 w 362"/>
                        <a:gd name="T21" fmla="*/ 59 h 499"/>
                        <a:gd name="T22" fmla="*/ 193 w 362"/>
                        <a:gd name="T23" fmla="*/ 70 h 499"/>
                        <a:gd name="T24" fmla="*/ 137 w 362"/>
                        <a:gd name="T25" fmla="*/ 94 h 499"/>
                        <a:gd name="T26" fmla="*/ 91 w 362"/>
                        <a:gd name="T27" fmla="*/ 136 h 499"/>
                        <a:gd name="T28" fmla="*/ 70 w 362"/>
                        <a:gd name="T29" fmla="*/ 164 h 499"/>
                        <a:gd name="T30" fmla="*/ 60 w 362"/>
                        <a:gd name="T31" fmla="*/ 185 h 499"/>
                        <a:gd name="T32" fmla="*/ 60 w 362"/>
                        <a:gd name="T33" fmla="*/ 202 h 499"/>
                        <a:gd name="T34" fmla="*/ 74 w 362"/>
                        <a:gd name="T35" fmla="*/ 220 h 499"/>
                        <a:gd name="T36" fmla="*/ 116 w 362"/>
                        <a:gd name="T37" fmla="*/ 248 h 499"/>
                        <a:gd name="T38" fmla="*/ 155 w 362"/>
                        <a:gd name="T39" fmla="*/ 286 h 499"/>
                        <a:gd name="T40" fmla="*/ 179 w 362"/>
                        <a:gd name="T41" fmla="*/ 325 h 499"/>
                        <a:gd name="T42" fmla="*/ 193 w 362"/>
                        <a:gd name="T43" fmla="*/ 352 h 499"/>
                        <a:gd name="T44" fmla="*/ 186 w 362"/>
                        <a:gd name="T45" fmla="*/ 370 h 499"/>
                        <a:gd name="T46" fmla="*/ 169 w 362"/>
                        <a:gd name="T47" fmla="*/ 387 h 499"/>
                        <a:gd name="T48" fmla="*/ 134 w 362"/>
                        <a:gd name="T49" fmla="*/ 398 h 499"/>
                        <a:gd name="T50" fmla="*/ 95 w 362"/>
                        <a:gd name="T51" fmla="*/ 412 h 499"/>
                        <a:gd name="T52" fmla="*/ 77 w 362"/>
                        <a:gd name="T53" fmla="*/ 433 h 499"/>
                        <a:gd name="T54" fmla="*/ 81 w 362"/>
                        <a:gd name="T55" fmla="*/ 468 h 499"/>
                        <a:gd name="T56" fmla="*/ 53 w 362"/>
                        <a:gd name="T57" fmla="*/ 499 h 499"/>
                        <a:gd name="T58" fmla="*/ 39 w 362"/>
                        <a:gd name="T59" fmla="*/ 489 h 499"/>
                        <a:gd name="T60" fmla="*/ 42 w 362"/>
                        <a:gd name="T61" fmla="*/ 429 h 499"/>
                        <a:gd name="T62" fmla="*/ 67 w 362"/>
                        <a:gd name="T63" fmla="*/ 398 h 499"/>
                        <a:gd name="T64" fmla="*/ 102 w 362"/>
                        <a:gd name="T65" fmla="*/ 373 h 499"/>
                        <a:gd name="T66" fmla="*/ 137 w 362"/>
                        <a:gd name="T67" fmla="*/ 359 h 499"/>
                        <a:gd name="T68" fmla="*/ 155 w 362"/>
                        <a:gd name="T69" fmla="*/ 352 h 499"/>
                        <a:gd name="T70" fmla="*/ 158 w 362"/>
                        <a:gd name="T71" fmla="*/ 342 h 499"/>
                        <a:gd name="T72" fmla="*/ 148 w 362"/>
                        <a:gd name="T73" fmla="*/ 325 h 499"/>
                        <a:gd name="T74" fmla="*/ 112 w 362"/>
                        <a:gd name="T75" fmla="*/ 290 h 499"/>
                        <a:gd name="T76" fmla="*/ 70 w 362"/>
                        <a:gd name="T77" fmla="*/ 262 h 499"/>
                        <a:gd name="T78" fmla="*/ 35 w 362"/>
                        <a:gd name="T79" fmla="*/ 241 h 499"/>
                        <a:gd name="T80" fmla="*/ 7 w 362"/>
                        <a:gd name="T81" fmla="*/ 220 h 499"/>
                        <a:gd name="T82" fmla="*/ 0 w 362"/>
                        <a:gd name="T83" fmla="*/ 195 h 499"/>
                        <a:gd name="T84" fmla="*/ 18 w 362"/>
                        <a:gd name="T85" fmla="*/ 157 h 499"/>
                        <a:gd name="T86" fmla="*/ 56 w 362"/>
                        <a:gd name="T87" fmla="*/ 108 h 499"/>
                        <a:gd name="T88" fmla="*/ 95 w 362"/>
                        <a:gd name="T89" fmla="*/ 70 h 499"/>
                        <a:gd name="T90" fmla="*/ 123 w 362"/>
                        <a:gd name="T91" fmla="*/ 52 h 499"/>
                        <a:gd name="T92" fmla="*/ 151 w 362"/>
                        <a:gd name="T93" fmla="*/ 35 h 4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2"/>
                        <a:gd name="T142" fmla="*/ 0 h 499"/>
                        <a:gd name="T143" fmla="*/ 362 w 362"/>
                        <a:gd name="T144" fmla="*/ 499 h 4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2" h="499">
                          <a:moveTo>
                            <a:pt x="151" y="35"/>
                          </a:moveTo>
                          <a:lnTo>
                            <a:pt x="221" y="0"/>
                          </a:lnTo>
                          <a:lnTo>
                            <a:pt x="281" y="0"/>
                          </a:lnTo>
                          <a:lnTo>
                            <a:pt x="344" y="14"/>
                          </a:lnTo>
                          <a:lnTo>
                            <a:pt x="362" y="35"/>
                          </a:lnTo>
                          <a:lnTo>
                            <a:pt x="351" y="59"/>
                          </a:lnTo>
                          <a:lnTo>
                            <a:pt x="334" y="91"/>
                          </a:lnTo>
                          <a:lnTo>
                            <a:pt x="302" y="87"/>
                          </a:lnTo>
                          <a:lnTo>
                            <a:pt x="274" y="77"/>
                          </a:lnTo>
                          <a:lnTo>
                            <a:pt x="253" y="63"/>
                          </a:lnTo>
                          <a:lnTo>
                            <a:pt x="232" y="59"/>
                          </a:lnTo>
                          <a:lnTo>
                            <a:pt x="193" y="70"/>
                          </a:lnTo>
                          <a:lnTo>
                            <a:pt x="137" y="94"/>
                          </a:lnTo>
                          <a:lnTo>
                            <a:pt x="91" y="136"/>
                          </a:lnTo>
                          <a:lnTo>
                            <a:pt x="70" y="164"/>
                          </a:lnTo>
                          <a:lnTo>
                            <a:pt x="60" y="185"/>
                          </a:lnTo>
                          <a:lnTo>
                            <a:pt x="60" y="202"/>
                          </a:lnTo>
                          <a:lnTo>
                            <a:pt x="74" y="220"/>
                          </a:lnTo>
                          <a:lnTo>
                            <a:pt x="116" y="248"/>
                          </a:lnTo>
                          <a:lnTo>
                            <a:pt x="155" y="286"/>
                          </a:lnTo>
                          <a:lnTo>
                            <a:pt x="179" y="325"/>
                          </a:lnTo>
                          <a:lnTo>
                            <a:pt x="193" y="352"/>
                          </a:lnTo>
                          <a:lnTo>
                            <a:pt x="186" y="370"/>
                          </a:lnTo>
                          <a:lnTo>
                            <a:pt x="169" y="387"/>
                          </a:lnTo>
                          <a:lnTo>
                            <a:pt x="134" y="398"/>
                          </a:lnTo>
                          <a:lnTo>
                            <a:pt x="95" y="412"/>
                          </a:lnTo>
                          <a:lnTo>
                            <a:pt x="77" y="433"/>
                          </a:lnTo>
                          <a:lnTo>
                            <a:pt x="81" y="468"/>
                          </a:lnTo>
                          <a:lnTo>
                            <a:pt x="53" y="499"/>
                          </a:lnTo>
                          <a:lnTo>
                            <a:pt x="39" y="489"/>
                          </a:lnTo>
                          <a:lnTo>
                            <a:pt x="42" y="429"/>
                          </a:lnTo>
                          <a:lnTo>
                            <a:pt x="67" y="398"/>
                          </a:lnTo>
                          <a:lnTo>
                            <a:pt x="102" y="373"/>
                          </a:lnTo>
                          <a:lnTo>
                            <a:pt x="137" y="359"/>
                          </a:lnTo>
                          <a:lnTo>
                            <a:pt x="155" y="352"/>
                          </a:lnTo>
                          <a:lnTo>
                            <a:pt x="158" y="342"/>
                          </a:lnTo>
                          <a:lnTo>
                            <a:pt x="148" y="325"/>
                          </a:lnTo>
                          <a:lnTo>
                            <a:pt x="112" y="290"/>
                          </a:lnTo>
                          <a:lnTo>
                            <a:pt x="70" y="262"/>
                          </a:lnTo>
                          <a:lnTo>
                            <a:pt x="35" y="241"/>
                          </a:lnTo>
                          <a:lnTo>
                            <a:pt x="7" y="220"/>
                          </a:lnTo>
                          <a:lnTo>
                            <a:pt x="0" y="195"/>
                          </a:lnTo>
                          <a:lnTo>
                            <a:pt x="18" y="157"/>
                          </a:lnTo>
                          <a:lnTo>
                            <a:pt x="56" y="108"/>
                          </a:lnTo>
                          <a:lnTo>
                            <a:pt x="95" y="70"/>
                          </a:lnTo>
                          <a:lnTo>
                            <a:pt x="123" y="52"/>
                          </a:lnTo>
                          <a:lnTo>
                            <a:pt x="151" y="3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45" name="Freeform 15"/>
                    <p:cNvSpPr>
                      <a:spLocks/>
                    </p:cNvSpPr>
                    <p:nvPr/>
                  </p:nvSpPr>
                  <p:spPr bwMode="auto">
                    <a:xfrm flipH="1">
                      <a:off x="1376" y="2005"/>
                      <a:ext cx="229" cy="840"/>
                    </a:xfrm>
                    <a:custGeom>
                      <a:avLst/>
                      <a:gdLst>
                        <a:gd name="T0" fmla="*/ 132 w 229"/>
                        <a:gd name="T1" fmla="*/ 69 h 840"/>
                        <a:gd name="T2" fmla="*/ 136 w 229"/>
                        <a:gd name="T3" fmla="*/ 21 h 840"/>
                        <a:gd name="T4" fmla="*/ 168 w 229"/>
                        <a:gd name="T5" fmla="*/ 0 h 840"/>
                        <a:gd name="T6" fmla="*/ 204 w 229"/>
                        <a:gd name="T7" fmla="*/ 3 h 840"/>
                        <a:gd name="T8" fmla="*/ 225 w 229"/>
                        <a:gd name="T9" fmla="*/ 21 h 840"/>
                        <a:gd name="T10" fmla="*/ 229 w 229"/>
                        <a:gd name="T11" fmla="*/ 90 h 840"/>
                        <a:gd name="T12" fmla="*/ 218 w 229"/>
                        <a:gd name="T13" fmla="*/ 266 h 840"/>
                        <a:gd name="T14" fmla="*/ 204 w 229"/>
                        <a:gd name="T15" fmla="*/ 373 h 840"/>
                        <a:gd name="T16" fmla="*/ 222 w 229"/>
                        <a:gd name="T17" fmla="*/ 460 h 840"/>
                        <a:gd name="T18" fmla="*/ 225 w 229"/>
                        <a:gd name="T19" fmla="*/ 546 h 840"/>
                        <a:gd name="T20" fmla="*/ 215 w 229"/>
                        <a:gd name="T21" fmla="*/ 633 h 840"/>
                        <a:gd name="T22" fmla="*/ 197 w 229"/>
                        <a:gd name="T23" fmla="*/ 743 h 840"/>
                        <a:gd name="T24" fmla="*/ 204 w 229"/>
                        <a:gd name="T25" fmla="*/ 802 h 840"/>
                        <a:gd name="T26" fmla="*/ 186 w 229"/>
                        <a:gd name="T27" fmla="*/ 812 h 840"/>
                        <a:gd name="T28" fmla="*/ 72 w 229"/>
                        <a:gd name="T29" fmla="*/ 833 h 840"/>
                        <a:gd name="T30" fmla="*/ 43 w 229"/>
                        <a:gd name="T31" fmla="*/ 840 h 840"/>
                        <a:gd name="T32" fmla="*/ 0 w 229"/>
                        <a:gd name="T33" fmla="*/ 816 h 840"/>
                        <a:gd name="T34" fmla="*/ 0 w 229"/>
                        <a:gd name="T35" fmla="*/ 802 h 840"/>
                        <a:gd name="T36" fmla="*/ 125 w 229"/>
                        <a:gd name="T37" fmla="*/ 795 h 840"/>
                        <a:gd name="T38" fmla="*/ 168 w 229"/>
                        <a:gd name="T39" fmla="*/ 778 h 840"/>
                        <a:gd name="T40" fmla="*/ 172 w 229"/>
                        <a:gd name="T41" fmla="*/ 740 h 840"/>
                        <a:gd name="T42" fmla="*/ 175 w 229"/>
                        <a:gd name="T43" fmla="*/ 622 h 840"/>
                        <a:gd name="T44" fmla="*/ 165 w 229"/>
                        <a:gd name="T45" fmla="*/ 525 h 840"/>
                        <a:gd name="T46" fmla="*/ 154 w 229"/>
                        <a:gd name="T47" fmla="*/ 408 h 840"/>
                        <a:gd name="T48" fmla="*/ 157 w 229"/>
                        <a:gd name="T49" fmla="*/ 335 h 840"/>
                        <a:gd name="T50" fmla="*/ 165 w 229"/>
                        <a:gd name="T51" fmla="*/ 242 h 840"/>
                        <a:gd name="T52" fmla="*/ 147 w 229"/>
                        <a:gd name="T53" fmla="*/ 152 h 840"/>
                        <a:gd name="T54" fmla="*/ 132 w 229"/>
                        <a:gd name="T55" fmla="*/ 69 h 8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9"/>
                        <a:gd name="T85" fmla="*/ 0 h 840"/>
                        <a:gd name="T86" fmla="*/ 229 w 229"/>
                        <a:gd name="T87" fmla="*/ 840 h 8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9" h="840">
                          <a:moveTo>
                            <a:pt x="132" y="69"/>
                          </a:moveTo>
                          <a:lnTo>
                            <a:pt x="136" y="21"/>
                          </a:lnTo>
                          <a:lnTo>
                            <a:pt x="168" y="0"/>
                          </a:lnTo>
                          <a:lnTo>
                            <a:pt x="204" y="3"/>
                          </a:lnTo>
                          <a:lnTo>
                            <a:pt x="225" y="21"/>
                          </a:lnTo>
                          <a:lnTo>
                            <a:pt x="229" y="90"/>
                          </a:lnTo>
                          <a:lnTo>
                            <a:pt x="218" y="266"/>
                          </a:lnTo>
                          <a:lnTo>
                            <a:pt x="204" y="373"/>
                          </a:lnTo>
                          <a:lnTo>
                            <a:pt x="222" y="460"/>
                          </a:lnTo>
                          <a:lnTo>
                            <a:pt x="225" y="546"/>
                          </a:lnTo>
                          <a:lnTo>
                            <a:pt x="215" y="633"/>
                          </a:lnTo>
                          <a:lnTo>
                            <a:pt x="197" y="743"/>
                          </a:lnTo>
                          <a:lnTo>
                            <a:pt x="204" y="802"/>
                          </a:lnTo>
                          <a:lnTo>
                            <a:pt x="186" y="812"/>
                          </a:lnTo>
                          <a:lnTo>
                            <a:pt x="72" y="833"/>
                          </a:lnTo>
                          <a:lnTo>
                            <a:pt x="43" y="840"/>
                          </a:lnTo>
                          <a:lnTo>
                            <a:pt x="0" y="816"/>
                          </a:lnTo>
                          <a:lnTo>
                            <a:pt x="0" y="802"/>
                          </a:lnTo>
                          <a:lnTo>
                            <a:pt x="125" y="795"/>
                          </a:lnTo>
                          <a:lnTo>
                            <a:pt x="168" y="778"/>
                          </a:lnTo>
                          <a:lnTo>
                            <a:pt x="172" y="740"/>
                          </a:lnTo>
                          <a:lnTo>
                            <a:pt x="175" y="622"/>
                          </a:lnTo>
                          <a:lnTo>
                            <a:pt x="165" y="525"/>
                          </a:lnTo>
                          <a:lnTo>
                            <a:pt x="154" y="408"/>
                          </a:lnTo>
                          <a:lnTo>
                            <a:pt x="157" y="335"/>
                          </a:lnTo>
                          <a:lnTo>
                            <a:pt x="165" y="242"/>
                          </a:lnTo>
                          <a:lnTo>
                            <a:pt x="147" y="152"/>
                          </a:lnTo>
                          <a:lnTo>
                            <a:pt x="132" y="6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46" name="Freeform 16"/>
                    <p:cNvSpPr>
                      <a:spLocks/>
                    </p:cNvSpPr>
                    <p:nvPr/>
                  </p:nvSpPr>
                  <p:spPr bwMode="auto">
                    <a:xfrm flipH="1">
                      <a:off x="1390" y="2033"/>
                      <a:ext cx="447" cy="658"/>
                    </a:xfrm>
                    <a:custGeom>
                      <a:avLst/>
                      <a:gdLst>
                        <a:gd name="T0" fmla="*/ 212 w 447"/>
                        <a:gd name="T1" fmla="*/ 268 h 658"/>
                        <a:gd name="T2" fmla="*/ 212 w 447"/>
                        <a:gd name="T3" fmla="*/ 233 h 658"/>
                        <a:gd name="T4" fmla="*/ 230 w 447"/>
                        <a:gd name="T5" fmla="*/ 174 h 658"/>
                        <a:gd name="T6" fmla="*/ 284 w 447"/>
                        <a:gd name="T7" fmla="*/ 80 h 658"/>
                        <a:gd name="T8" fmla="*/ 370 w 447"/>
                        <a:gd name="T9" fmla="*/ 0 h 658"/>
                        <a:gd name="T10" fmla="*/ 424 w 447"/>
                        <a:gd name="T11" fmla="*/ 0 h 658"/>
                        <a:gd name="T12" fmla="*/ 447 w 447"/>
                        <a:gd name="T13" fmla="*/ 38 h 658"/>
                        <a:gd name="T14" fmla="*/ 415 w 447"/>
                        <a:gd name="T15" fmla="*/ 91 h 658"/>
                        <a:gd name="T16" fmla="*/ 348 w 447"/>
                        <a:gd name="T17" fmla="*/ 129 h 658"/>
                        <a:gd name="T18" fmla="*/ 307 w 447"/>
                        <a:gd name="T19" fmla="*/ 167 h 658"/>
                        <a:gd name="T20" fmla="*/ 266 w 447"/>
                        <a:gd name="T21" fmla="*/ 223 h 658"/>
                        <a:gd name="T22" fmla="*/ 257 w 447"/>
                        <a:gd name="T23" fmla="*/ 261 h 658"/>
                        <a:gd name="T24" fmla="*/ 262 w 447"/>
                        <a:gd name="T25" fmla="*/ 303 h 658"/>
                        <a:gd name="T26" fmla="*/ 284 w 447"/>
                        <a:gd name="T27" fmla="*/ 373 h 658"/>
                        <a:gd name="T28" fmla="*/ 289 w 447"/>
                        <a:gd name="T29" fmla="*/ 449 h 658"/>
                        <a:gd name="T30" fmla="*/ 280 w 447"/>
                        <a:gd name="T31" fmla="*/ 547 h 658"/>
                        <a:gd name="T32" fmla="*/ 257 w 447"/>
                        <a:gd name="T33" fmla="*/ 616 h 658"/>
                        <a:gd name="T34" fmla="*/ 217 w 447"/>
                        <a:gd name="T35" fmla="*/ 658 h 658"/>
                        <a:gd name="T36" fmla="*/ 190 w 447"/>
                        <a:gd name="T37" fmla="*/ 658 h 658"/>
                        <a:gd name="T38" fmla="*/ 104 w 447"/>
                        <a:gd name="T39" fmla="*/ 637 h 658"/>
                        <a:gd name="T40" fmla="*/ 27 w 447"/>
                        <a:gd name="T41" fmla="*/ 634 h 658"/>
                        <a:gd name="T42" fmla="*/ 0 w 447"/>
                        <a:gd name="T43" fmla="*/ 620 h 658"/>
                        <a:gd name="T44" fmla="*/ 50 w 447"/>
                        <a:gd name="T45" fmla="*/ 606 h 658"/>
                        <a:gd name="T46" fmla="*/ 131 w 447"/>
                        <a:gd name="T47" fmla="*/ 609 h 658"/>
                        <a:gd name="T48" fmla="*/ 181 w 447"/>
                        <a:gd name="T49" fmla="*/ 623 h 658"/>
                        <a:gd name="T50" fmla="*/ 212 w 447"/>
                        <a:gd name="T51" fmla="*/ 613 h 658"/>
                        <a:gd name="T52" fmla="*/ 244 w 447"/>
                        <a:gd name="T53" fmla="*/ 557 h 658"/>
                        <a:gd name="T54" fmla="*/ 248 w 447"/>
                        <a:gd name="T55" fmla="*/ 477 h 658"/>
                        <a:gd name="T56" fmla="*/ 239 w 447"/>
                        <a:gd name="T57" fmla="*/ 404 h 658"/>
                        <a:gd name="T58" fmla="*/ 212 w 447"/>
                        <a:gd name="T59" fmla="*/ 317 h 658"/>
                        <a:gd name="T60" fmla="*/ 212 w 447"/>
                        <a:gd name="T61" fmla="*/ 268 h 6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47"/>
                        <a:gd name="T94" fmla="*/ 0 h 658"/>
                        <a:gd name="T95" fmla="*/ 447 w 447"/>
                        <a:gd name="T96" fmla="*/ 658 h 6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47" h="658">
                          <a:moveTo>
                            <a:pt x="212" y="268"/>
                          </a:moveTo>
                          <a:lnTo>
                            <a:pt x="212" y="233"/>
                          </a:lnTo>
                          <a:lnTo>
                            <a:pt x="230" y="174"/>
                          </a:lnTo>
                          <a:lnTo>
                            <a:pt x="284" y="80"/>
                          </a:lnTo>
                          <a:lnTo>
                            <a:pt x="370" y="0"/>
                          </a:lnTo>
                          <a:lnTo>
                            <a:pt x="424" y="0"/>
                          </a:lnTo>
                          <a:lnTo>
                            <a:pt x="447" y="38"/>
                          </a:lnTo>
                          <a:lnTo>
                            <a:pt x="415" y="91"/>
                          </a:lnTo>
                          <a:lnTo>
                            <a:pt x="348" y="129"/>
                          </a:lnTo>
                          <a:lnTo>
                            <a:pt x="307" y="167"/>
                          </a:lnTo>
                          <a:lnTo>
                            <a:pt x="266" y="223"/>
                          </a:lnTo>
                          <a:lnTo>
                            <a:pt x="257" y="261"/>
                          </a:lnTo>
                          <a:lnTo>
                            <a:pt x="262" y="303"/>
                          </a:lnTo>
                          <a:lnTo>
                            <a:pt x="284" y="373"/>
                          </a:lnTo>
                          <a:lnTo>
                            <a:pt x="289" y="449"/>
                          </a:lnTo>
                          <a:lnTo>
                            <a:pt x="280" y="547"/>
                          </a:lnTo>
                          <a:lnTo>
                            <a:pt x="257" y="616"/>
                          </a:lnTo>
                          <a:lnTo>
                            <a:pt x="217" y="658"/>
                          </a:lnTo>
                          <a:lnTo>
                            <a:pt x="190" y="658"/>
                          </a:lnTo>
                          <a:lnTo>
                            <a:pt x="104" y="637"/>
                          </a:lnTo>
                          <a:lnTo>
                            <a:pt x="27" y="634"/>
                          </a:lnTo>
                          <a:lnTo>
                            <a:pt x="0" y="620"/>
                          </a:lnTo>
                          <a:lnTo>
                            <a:pt x="50" y="606"/>
                          </a:lnTo>
                          <a:lnTo>
                            <a:pt x="131" y="609"/>
                          </a:lnTo>
                          <a:lnTo>
                            <a:pt x="181" y="623"/>
                          </a:lnTo>
                          <a:lnTo>
                            <a:pt x="212" y="613"/>
                          </a:lnTo>
                          <a:lnTo>
                            <a:pt x="244" y="557"/>
                          </a:lnTo>
                          <a:lnTo>
                            <a:pt x="248" y="477"/>
                          </a:lnTo>
                          <a:lnTo>
                            <a:pt x="239" y="404"/>
                          </a:lnTo>
                          <a:lnTo>
                            <a:pt x="212" y="317"/>
                          </a:lnTo>
                          <a:lnTo>
                            <a:pt x="212" y="26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47" name="Freeform 17"/>
                    <p:cNvSpPr>
                      <a:spLocks/>
                    </p:cNvSpPr>
                    <p:nvPr/>
                  </p:nvSpPr>
                  <p:spPr bwMode="auto">
                    <a:xfrm flipH="1">
                      <a:off x="1353" y="1223"/>
                      <a:ext cx="282" cy="326"/>
                    </a:xfrm>
                    <a:custGeom>
                      <a:avLst/>
                      <a:gdLst>
                        <a:gd name="T0" fmla="*/ 81 w 282"/>
                        <a:gd name="T1" fmla="*/ 137 h 326"/>
                        <a:gd name="T2" fmla="*/ 78 w 282"/>
                        <a:gd name="T3" fmla="*/ 84 h 326"/>
                        <a:gd name="T4" fmla="*/ 88 w 282"/>
                        <a:gd name="T5" fmla="*/ 35 h 326"/>
                        <a:gd name="T6" fmla="*/ 127 w 282"/>
                        <a:gd name="T7" fmla="*/ 7 h 326"/>
                        <a:gd name="T8" fmla="*/ 173 w 282"/>
                        <a:gd name="T9" fmla="*/ 0 h 326"/>
                        <a:gd name="T10" fmla="*/ 208 w 282"/>
                        <a:gd name="T11" fmla="*/ 4 h 326"/>
                        <a:gd name="T12" fmla="*/ 240 w 282"/>
                        <a:gd name="T13" fmla="*/ 25 h 326"/>
                        <a:gd name="T14" fmla="*/ 257 w 282"/>
                        <a:gd name="T15" fmla="*/ 60 h 326"/>
                        <a:gd name="T16" fmla="*/ 278 w 282"/>
                        <a:gd name="T17" fmla="*/ 130 h 326"/>
                        <a:gd name="T18" fmla="*/ 282 w 282"/>
                        <a:gd name="T19" fmla="*/ 207 h 326"/>
                        <a:gd name="T20" fmla="*/ 271 w 282"/>
                        <a:gd name="T21" fmla="*/ 263 h 326"/>
                        <a:gd name="T22" fmla="*/ 250 w 282"/>
                        <a:gd name="T23" fmla="*/ 298 h 326"/>
                        <a:gd name="T24" fmla="*/ 215 w 282"/>
                        <a:gd name="T25" fmla="*/ 319 h 326"/>
                        <a:gd name="T26" fmla="*/ 187 w 282"/>
                        <a:gd name="T27" fmla="*/ 326 h 326"/>
                        <a:gd name="T28" fmla="*/ 145 w 282"/>
                        <a:gd name="T29" fmla="*/ 315 h 326"/>
                        <a:gd name="T30" fmla="*/ 123 w 282"/>
                        <a:gd name="T31" fmla="*/ 284 h 326"/>
                        <a:gd name="T32" fmla="*/ 102 w 282"/>
                        <a:gd name="T33" fmla="*/ 238 h 326"/>
                        <a:gd name="T34" fmla="*/ 85 w 282"/>
                        <a:gd name="T35" fmla="*/ 186 h 326"/>
                        <a:gd name="T36" fmla="*/ 53 w 282"/>
                        <a:gd name="T37" fmla="*/ 207 h 326"/>
                        <a:gd name="T38" fmla="*/ 18 w 282"/>
                        <a:gd name="T39" fmla="*/ 221 h 326"/>
                        <a:gd name="T40" fmla="*/ 4 w 282"/>
                        <a:gd name="T41" fmla="*/ 221 h 326"/>
                        <a:gd name="T42" fmla="*/ 0 w 282"/>
                        <a:gd name="T43" fmla="*/ 207 h 326"/>
                        <a:gd name="T44" fmla="*/ 7 w 282"/>
                        <a:gd name="T45" fmla="*/ 189 h 326"/>
                        <a:gd name="T46" fmla="*/ 60 w 282"/>
                        <a:gd name="T47" fmla="*/ 168 h 326"/>
                        <a:gd name="T48" fmla="*/ 81 w 282"/>
                        <a:gd name="T49" fmla="*/ 137 h 3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2"/>
                        <a:gd name="T76" fmla="*/ 0 h 326"/>
                        <a:gd name="T77" fmla="*/ 282 w 282"/>
                        <a:gd name="T78" fmla="*/ 326 h 3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2" h="326">
                          <a:moveTo>
                            <a:pt x="81" y="137"/>
                          </a:moveTo>
                          <a:lnTo>
                            <a:pt x="78" y="84"/>
                          </a:lnTo>
                          <a:lnTo>
                            <a:pt x="88" y="35"/>
                          </a:lnTo>
                          <a:lnTo>
                            <a:pt x="127" y="7"/>
                          </a:lnTo>
                          <a:lnTo>
                            <a:pt x="173" y="0"/>
                          </a:lnTo>
                          <a:lnTo>
                            <a:pt x="208" y="4"/>
                          </a:lnTo>
                          <a:lnTo>
                            <a:pt x="240" y="25"/>
                          </a:lnTo>
                          <a:lnTo>
                            <a:pt x="257" y="60"/>
                          </a:lnTo>
                          <a:lnTo>
                            <a:pt x="278" y="130"/>
                          </a:lnTo>
                          <a:lnTo>
                            <a:pt x="282" y="207"/>
                          </a:lnTo>
                          <a:lnTo>
                            <a:pt x="271" y="263"/>
                          </a:lnTo>
                          <a:lnTo>
                            <a:pt x="250" y="298"/>
                          </a:lnTo>
                          <a:lnTo>
                            <a:pt x="215" y="319"/>
                          </a:lnTo>
                          <a:lnTo>
                            <a:pt x="187" y="326"/>
                          </a:lnTo>
                          <a:lnTo>
                            <a:pt x="145" y="315"/>
                          </a:lnTo>
                          <a:lnTo>
                            <a:pt x="123" y="284"/>
                          </a:lnTo>
                          <a:lnTo>
                            <a:pt x="102" y="238"/>
                          </a:lnTo>
                          <a:lnTo>
                            <a:pt x="85" y="186"/>
                          </a:lnTo>
                          <a:lnTo>
                            <a:pt x="53" y="207"/>
                          </a:lnTo>
                          <a:lnTo>
                            <a:pt x="18" y="221"/>
                          </a:lnTo>
                          <a:lnTo>
                            <a:pt x="4" y="221"/>
                          </a:lnTo>
                          <a:lnTo>
                            <a:pt x="0" y="207"/>
                          </a:lnTo>
                          <a:lnTo>
                            <a:pt x="7" y="189"/>
                          </a:lnTo>
                          <a:lnTo>
                            <a:pt x="60" y="168"/>
                          </a:lnTo>
                          <a:lnTo>
                            <a:pt x="81" y="13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7248" name="Group 18"/>
                    <p:cNvGrpSpPr>
                      <a:grpSpLocks/>
                    </p:cNvGrpSpPr>
                    <p:nvPr/>
                  </p:nvGrpSpPr>
                  <p:grpSpPr bwMode="auto">
                    <a:xfrm flipH="1">
                      <a:off x="1212" y="1104"/>
                      <a:ext cx="277" cy="235"/>
                      <a:chOff x="1590" y="1104"/>
                      <a:chExt cx="277" cy="235"/>
                    </a:xfrm>
                  </p:grpSpPr>
                  <p:sp>
                    <p:nvSpPr>
                      <p:cNvPr id="7249" name="Freeform 19"/>
                      <p:cNvSpPr>
                        <a:spLocks/>
                      </p:cNvSpPr>
                      <p:nvPr/>
                    </p:nvSpPr>
                    <p:spPr bwMode="auto">
                      <a:xfrm>
                        <a:off x="1683" y="1257"/>
                        <a:ext cx="184" cy="82"/>
                      </a:xfrm>
                      <a:custGeom>
                        <a:avLst/>
                        <a:gdLst>
                          <a:gd name="T0" fmla="*/ 13 w 184"/>
                          <a:gd name="T1" fmla="*/ 82 h 82"/>
                          <a:gd name="T2" fmla="*/ 0 w 184"/>
                          <a:gd name="T3" fmla="*/ 71 h 82"/>
                          <a:gd name="T4" fmla="*/ 0 w 184"/>
                          <a:gd name="T5" fmla="*/ 45 h 82"/>
                          <a:gd name="T6" fmla="*/ 16 w 184"/>
                          <a:gd name="T7" fmla="*/ 17 h 82"/>
                          <a:gd name="T8" fmla="*/ 36 w 184"/>
                          <a:gd name="T9" fmla="*/ 9 h 82"/>
                          <a:gd name="T10" fmla="*/ 61 w 184"/>
                          <a:gd name="T11" fmla="*/ 22 h 82"/>
                          <a:gd name="T12" fmla="*/ 86 w 184"/>
                          <a:gd name="T13" fmla="*/ 19 h 82"/>
                          <a:gd name="T14" fmla="*/ 102 w 184"/>
                          <a:gd name="T15" fmla="*/ 0 h 82"/>
                          <a:gd name="T16" fmla="*/ 123 w 184"/>
                          <a:gd name="T17" fmla="*/ 2 h 82"/>
                          <a:gd name="T18" fmla="*/ 155 w 184"/>
                          <a:gd name="T19" fmla="*/ 15 h 82"/>
                          <a:gd name="T20" fmla="*/ 182 w 184"/>
                          <a:gd name="T21" fmla="*/ 13 h 82"/>
                          <a:gd name="T22" fmla="*/ 184 w 184"/>
                          <a:gd name="T23" fmla="*/ 32 h 82"/>
                          <a:gd name="T24" fmla="*/ 175 w 184"/>
                          <a:gd name="T25" fmla="*/ 45 h 82"/>
                          <a:gd name="T26" fmla="*/ 141 w 184"/>
                          <a:gd name="T27" fmla="*/ 43 h 82"/>
                          <a:gd name="T28" fmla="*/ 118 w 184"/>
                          <a:gd name="T29" fmla="*/ 39 h 82"/>
                          <a:gd name="T30" fmla="*/ 105 w 184"/>
                          <a:gd name="T31" fmla="*/ 48 h 82"/>
                          <a:gd name="T32" fmla="*/ 91 w 184"/>
                          <a:gd name="T33" fmla="*/ 67 h 82"/>
                          <a:gd name="T34" fmla="*/ 66 w 184"/>
                          <a:gd name="T35" fmla="*/ 62 h 82"/>
                          <a:gd name="T36" fmla="*/ 54 w 184"/>
                          <a:gd name="T37" fmla="*/ 56 h 82"/>
                          <a:gd name="T38" fmla="*/ 45 w 184"/>
                          <a:gd name="T39" fmla="*/ 63 h 82"/>
                          <a:gd name="T40" fmla="*/ 32 w 184"/>
                          <a:gd name="T41" fmla="*/ 76 h 82"/>
                          <a:gd name="T42" fmla="*/ 13 w 184"/>
                          <a:gd name="T43" fmla="*/ 82 h 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4"/>
                          <a:gd name="T67" fmla="*/ 0 h 82"/>
                          <a:gd name="T68" fmla="*/ 184 w 184"/>
                          <a:gd name="T69" fmla="*/ 82 h 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4" h="82">
                            <a:moveTo>
                              <a:pt x="13" y="82"/>
                            </a:moveTo>
                            <a:lnTo>
                              <a:pt x="0" y="71"/>
                            </a:lnTo>
                            <a:lnTo>
                              <a:pt x="0" y="45"/>
                            </a:lnTo>
                            <a:lnTo>
                              <a:pt x="16" y="17"/>
                            </a:lnTo>
                            <a:lnTo>
                              <a:pt x="36" y="9"/>
                            </a:lnTo>
                            <a:lnTo>
                              <a:pt x="61" y="22"/>
                            </a:lnTo>
                            <a:lnTo>
                              <a:pt x="86" y="19"/>
                            </a:lnTo>
                            <a:lnTo>
                              <a:pt x="102" y="0"/>
                            </a:lnTo>
                            <a:lnTo>
                              <a:pt x="123" y="2"/>
                            </a:lnTo>
                            <a:lnTo>
                              <a:pt x="155" y="15"/>
                            </a:lnTo>
                            <a:lnTo>
                              <a:pt x="182" y="13"/>
                            </a:lnTo>
                            <a:lnTo>
                              <a:pt x="184" y="32"/>
                            </a:lnTo>
                            <a:lnTo>
                              <a:pt x="175" y="45"/>
                            </a:lnTo>
                            <a:lnTo>
                              <a:pt x="141" y="43"/>
                            </a:lnTo>
                            <a:lnTo>
                              <a:pt x="118" y="39"/>
                            </a:lnTo>
                            <a:lnTo>
                              <a:pt x="105" y="48"/>
                            </a:lnTo>
                            <a:lnTo>
                              <a:pt x="91" y="67"/>
                            </a:lnTo>
                            <a:lnTo>
                              <a:pt x="66" y="62"/>
                            </a:lnTo>
                            <a:lnTo>
                              <a:pt x="54" y="56"/>
                            </a:lnTo>
                            <a:lnTo>
                              <a:pt x="45" y="63"/>
                            </a:lnTo>
                            <a:lnTo>
                              <a:pt x="32" y="76"/>
                            </a:lnTo>
                            <a:lnTo>
                              <a:pt x="13" y="8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0" name="Freeform 20"/>
                      <p:cNvSpPr>
                        <a:spLocks/>
                      </p:cNvSpPr>
                      <p:nvPr/>
                    </p:nvSpPr>
                    <p:spPr bwMode="auto">
                      <a:xfrm>
                        <a:off x="1654" y="1193"/>
                        <a:ext cx="178" cy="114"/>
                      </a:xfrm>
                      <a:custGeom>
                        <a:avLst/>
                        <a:gdLst>
                          <a:gd name="T0" fmla="*/ 23 w 178"/>
                          <a:gd name="T1" fmla="*/ 114 h 114"/>
                          <a:gd name="T2" fmla="*/ 11 w 178"/>
                          <a:gd name="T3" fmla="*/ 108 h 114"/>
                          <a:gd name="T4" fmla="*/ 0 w 178"/>
                          <a:gd name="T5" fmla="*/ 79 h 114"/>
                          <a:gd name="T6" fmla="*/ 11 w 178"/>
                          <a:gd name="T7" fmla="*/ 51 h 114"/>
                          <a:gd name="T8" fmla="*/ 27 w 178"/>
                          <a:gd name="T9" fmla="*/ 39 h 114"/>
                          <a:gd name="T10" fmla="*/ 56 w 178"/>
                          <a:gd name="T11" fmla="*/ 42 h 114"/>
                          <a:gd name="T12" fmla="*/ 76 w 178"/>
                          <a:gd name="T13" fmla="*/ 35 h 114"/>
                          <a:gd name="T14" fmla="*/ 90 w 178"/>
                          <a:gd name="T15" fmla="*/ 13 h 114"/>
                          <a:gd name="T16" fmla="*/ 111 w 178"/>
                          <a:gd name="T17" fmla="*/ 4 h 114"/>
                          <a:gd name="T18" fmla="*/ 146 w 178"/>
                          <a:gd name="T19" fmla="*/ 9 h 114"/>
                          <a:gd name="T20" fmla="*/ 171 w 178"/>
                          <a:gd name="T21" fmla="*/ 0 h 114"/>
                          <a:gd name="T22" fmla="*/ 178 w 178"/>
                          <a:gd name="T23" fmla="*/ 17 h 114"/>
                          <a:gd name="T24" fmla="*/ 171 w 178"/>
                          <a:gd name="T25" fmla="*/ 33 h 114"/>
                          <a:gd name="T26" fmla="*/ 140 w 178"/>
                          <a:gd name="T27" fmla="*/ 42 h 114"/>
                          <a:gd name="T28" fmla="*/ 120 w 178"/>
                          <a:gd name="T29" fmla="*/ 40 h 114"/>
                          <a:gd name="T30" fmla="*/ 108 w 178"/>
                          <a:gd name="T31" fmla="*/ 57 h 114"/>
                          <a:gd name="T32" fmla="*/ 97 w 178"/>
                          <a:gd name="T33" fmla="*/ 79 h 114"/>
                          <a:gd name="T34" fmla="*/ 72 w 178"/>
                          <a:gd name="T35" fmla="*/ 81 h 114"/>
                          <a:gd name="T36" fmla="*/ 59 w 178"/>
                          <a:gd name="T37" fmla="*/ 79 h 114"/>
                          <a:gd name="T38" fmla="*/ 47 w 178"/>
                          <a:gd name="T39" fmla="*/ 88 h 114"/>
                          <a:gd name="T40" fmla="*/ 41 w 178"/>
                          <a:gd name="T41" fmla="*/ 99 h 114"/>
                          <a:gd name="T42" fmla="*/ 23 w 178"/>
                          <a:gd name="T43" fmla="*/ 114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8"/>
                          <a:gd name="T67" fmla="*/ 0 h 114"/>
                          <a:gd name="T68" fmla="*/ 178 w 178"/>
                          <a:gd name="T69" fmla="*/ 114 h 1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8" h="114">
                            <a:moveTo>
                              <a:pt x="23" y="114"/>
                            </a:moveTo>
                            <a:lnTo>
                              <a:pt x="11" y="108"/>
                            </a:lnTo>
                            <a:lnTo>
                              <a:pt x="0" y="79"/>
                            </a:lnTo>
                            <a:lnTo>
                              <a:pt x="11" y="51"/>
                            </a:lnTo>
                            <a:lnTo>
                              <a:pt x="27" y="39"/>
                            </a:lnTo>
                            <a:lnTo>
                              <a:pt x="56" y="42"/>
                            </a:lnTo>
                            <a:lnTo>
                              <a:pt x="76" y="35"/>
                            </a:lnTo>
                            <a:lnTo>
                              <a:pt x="90" y="13"/>
                            </a:lnTo>
                            <a:lnTo>
                              <a:pt x="111" y="4"/>
                            </a:lnTo>
                            <a:lnTo>
                              <a:pt x="146" y="9"/>
                            </a:lnTo>
                            <a:lnTo>
                              <a:pt x="171" y="0"/>
                            </a:lnTo>
                            <a:lnTo>
                              <a:pt x="178" y="17"/>
                            </a:lnTo>
                            <a:lnTo>
                              <a:pt x="171" y="33"/>
                            </a:lnTo>
                            <a:lnTo>
                              <a:pt x="140" y="42"/>
                            </a:lnTo>
                            <a:lnTo>
                              <a:pt x="120" y="40"/>
                            </a:lnTo>
                            <a:lnTo>
                              <a:pt x="108" y="57"/>
                            </a:lnTo>
                            <a:lnTo>
                              <a:pt x="97" y="79"/>
                            </a:lnTo>
                            <a:lnTo>
                              <a:pt x="72" y="81"/>
                            </a:lnTo>
                            <a:lnTo>
                              <a:pt x="59" y="79"/>
                            </a:lnTo>
                            <a:lnTo>
                              <a:pt x="47" y="88"/>
                            </a:lnTo>
                            <a:lnTo>
                              <a:pt x="41" y="99"/>
                            </a:lnTo>
                            <a:lnTo>
                              <a:pt x="23" y="11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1" name="Freeform 21"/>
                      <p:cNvSpPr>
                        <a:spLocks/>
                      </p:cNvSpPr>
                      <p:nvPr/>
                    </p:nvSpPr>
                    <p:spPr bwMode="auto">
                      <a:xfrm>
                        <a:off x="1630" y="1154"/>
                        <a:ext cx="161" cy="138"/>
                      </a:xfrm>
                      <a:custGeom>
                        <a:avLst/>
                        <a:gdLst>
                          <a:gd name="T0" fmla="*/ 31 w 161"/>
                          <a:gd name="T1" fmla="*/ 138 h 138"/>
                          <a:gd name="T2" fmla="*/ 16 w 161"/>
                          <a:gd name="T3" fmla="*/ 133 h 138"/>
                          <a:gd name="T4" fmla="*/ 0 w 161"/>
                          <a:gd name="T5" fmla="*/ 109 h 138"/>
                          <a:gd name="T6" fmla="*/ 5 w 161"/>
                          <a:gd name="T7" fmla="*/ 78 h 138"/>
                          <a:gd name="T8" fmla="*/ 16 w 161"/>
                          <a:gd name="T9" fmla="*/ 65 h 138"/>
                          <a:gd name="T10" fmla="*/ 43 w 161"/>
                          <a:gd name="T11" fmla="*/ 62 h 138"/>
                          <a:gd name="T12" fmla="*/ 65 w 161"/>
                          <a:gd name="T13" fmla="*/ 51 h 138"/>
                          <a:gd name="T14" fmla="*/ 72 w 161"/>
                          <a:gd name="T15" fmla="*/ 25 h 138"/>
                          <a:gd name="T16" fmla="*/ 92 w 161"/>
                          <a:gd name="T17" fmla="*/ 15 h 138"/>
                          <a:gd name="T18" fmla="*/ 127 w 161"/>
                          <a:gd name="T19" fmla="*/ 13 h 138"/>
                          <a:gd name="T20" fmla="*/ 148 w 161"/>
                          <a:gd name="T21" fmla="*/ 0 h 138"/>
                          <a:gd name="T22" fmla="*/ 161 w 161"/>
                          <a:gd name="T23" fmla="*/ 13 h 138"/>
                          <a:gd name="T24" fmla="*/ 156 w 161"/>
                          <a:gd name="T25" fmla="*/ 25 h 138"/>
                          <a:gd name="T26" fmla="*/ 128 w 161"/>
                          <a:gd name="T27" fmla="*/ 44 h 138"/>
                          <a:gd name="T28" fmla="*/ 107 w 161"/>
                          <a:gd name="T29" fmla="*/ 49 h 138"/>
                          <a:gd name="T30" fmla="*/ 99 w 161"/>
                          <a:gd name="T31" fmla="*/ 65 h 138"/>
                          <a:gd name="T32" fmla="*/ 94 w 161"/>
                          <a:gd name="T33" fmla="*/ 91 h 138"/>
                          <a:gd name="T34" fmla="*/ 69 w 161"/>
                          <a:gd name="T35" fmla="*/ 98 h 138"/>
                          <a:gd name="T36" fmla="*/ 54 w 161"/>
                          <a:gd name="T37" fmla="*/ 94 h 138"/>
                          <a:gd name="T38" fmla="*/ 45 w 161"/>
                          <a:gd name="T39" fmla="*/ 105 h 138"/>
                          <a:gd name="T40" fmla="*/ 40 w 161"/>
                          <a:gd name="T41" fmla="*/ 123 h 138"/>
                          <a:gd name="T42" fmla="*/ 31 w 161"/>
                          <a:gd name="T43" fmla="*/ 138 h 1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1"/>
                          <a:gd name="T67" fmla="*/ 0 h 138"/>
                          <a:gd name="T68" fmla="*/ 161 w 161"/>
                          <a:gd name="T69" fmla="*/ 138 h 1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1" h="138">
                            <a:moveTo>
                              <a:pt x="31" y="138"/>
                            </a:moveTo>
                            <a:lnTo>
                              <a:pt x="16" y="133"/>
                            </a:lnTo>
                            <a:lnTo>
                              <a:pt x="0" y="109"/>
                            </a:lnTo>
                            <a:lnTo>
                              <a:pt x="5" y="78"/>
                            </a:lnTo>
                            <a:lnTo>
                              <a:pt x="16" y="65"/>
                            </a:lnTo>
                            <a:lnTo>
                              <a:pt x="43" y="62"/>
                            </a:lnTo>
                            <a:lnTo>
                              <a:pt x="65" y="51"/>
                            </a:lnTo>
                            <a:lnTo>
                              <a:pt x="72" y="25"/>
                            </a:lnTo>
                            <a:lnTo>
                              <a:pt x="92" y="15"/>
                            </a:lnTo>
                            <a:lnTo>
                              <a:pt x="127" y="13"/>
                            </a:lnTo>
                            <a:lnTo>
                              <a:pt x="148" y="0"/>
                            </a:lnTo>
                            <a:lnTo>
                              <a:pt x="161" y="13"/>
                            </a:lnTo>
                            <a:lnTo>
                              <a:pt x="156" y="25"/>
                            </a:lnTo>
                            <a:lnTo>
                              <a:pt x="128" y="44"/>
                            </a:lnTo>
                            <a:lnTo>
                              <a:pt x="107" y="49"/>
                            </a:lnTo>
                            <a:lnTo>
                              <a:pt x="99" y="65"/>
                            </a:lnTo>
                            <a:lnTo>
                              <a:pt x="94" y="91"/>
                            </a:lnTo>
                            <a:lnTo>
                              <a:pt x="69" y="98"/>
                            </a:lnTo>
                            <a:lnTo>
                              <a:pt x="54" y="94"/>
                            </a:lnTo>
                            <a:lnTo>
                              <a:pt x="45" y="105"/>
                            </a:lnTo>
                            <a:lnTo>
                              <a:pt x="40" y="123"/>
                            </a:lnTo>
                            <a:lnTo>
                              <a:pt x="31" y="13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2" name="Freeform 22"/>
                      <p:cNvSpPr>
                        <a:spLocks/>
                      </p:cNvSpPr>
                      <p:nvPr/>
                    </p:nvSpPr>
                    <p:spPr bwMode="auto">
                      <a:xfrm>
                        <a:off x="1590" y="1104"/>
                        <a:ext cx="123" cy="174"/>
                      </a:xfrm>
                      <a:custGeom>
                        <a:avLst/>
                        <a:gdLst>
                          <a:gd name="T0" fmla="*/ 48 w 123"/>
                          <a:gd name="T1" fmla="*/ 172 h 174"/>
                          <a:gd name="T2" fmla="*/ 31 w 123"/>
                          <a:gd name="T3" fmla="*/ 174 h 174"/>
                          <a:gd name="T4" fmla="*/ 9 w 123"/>
                          <a:gd name="T5" fmla="*/ 158 h 174"/>
                          <a:gd name="T6" fmla="*/ 0 w 123"/>
                          <a:gd name="T7" fmla="*/ 131 h 174"/>
                          <a:gd name="T8" fmla="*/ 4 w 123"/>
                          <a:gd name="T9" fmla="*/ 113 h 174"/>
                          <a:gd name="T10" fmla="*/ 29 w 123"/>
                          <a:gd name="T11" fmla="*/ 97 h 174"/>
                          <a:gd name="T12" fmla="*/ 46 w 123"/>
                          <a:gd name="T13" fmla="*/ 79 h 174"/>
                          <a:gd name="T14" fmla="*/ 46 w 123"/>
                          <a:gd name="T15" fmla="*/ 52 h 174"/>
                          <a:gd name="T16" fmla="*/ 59 w 123"/>
                          <a:gd name="T17" fmla="*/ 39 h 174"/>
                          <a:gd name="T18" fmla="*/ 90 w 123"/>
                          <a:gd name="T19" fmla="*/ 22 h 174"/>
                          <a:gd name="T20" fmla="*/ 106 w 123"/>
                          <a:gd name="T21" fmla="*/ 0 h 174"/>
                          <a:gd name="T22" fmla="*/ 121 w 123"/>
                          <a:gd name="T23" fmla="*/ 7 h 174"/>
                          <a:gd name="T24" fmla="*/ 123 w 123"/>
                          <a:gd name="T25" fmla="*/ 22 h 174"/>
                          <a:gd name="T26" fmla="*/ 105 w 123"/>
                          <a:gd name="T27" fmla="*/ 47 h 174"/>
                          <a:gd name="T28" fmla="*/ 84 w 123"/>
                          <a:gd name="T29" fmla="*/ 61 h 174"/>
                          <a:gd name="T30" fmla="*/ 86 w 123"/>
                          <a:gd name="T31" fmla="*/ 81 h 174"/>
                          <a:gd name="T32" fmla="*/ 90 w 123"/>
                          <a:gd name="T33" fmla="*/ 104 h 174"/>
                          <a:gd name="T34" fmla="*/ 68 w 123"/>
                          <a:gd name="T35" fmla="*/ 118 h 174"/>
                          <a:gd name="T36" fmla="*/ 59 w 123"/>
                          <a:gd name="T37" fmla="*/ 124 h 174"/>
                          <a:gd name="T38" fmla="*/ 51 w 123"/>
                          <a:gd name="T39" fmla="*/ 138 h 174"/>
                          <a:gd name="T40" fmla="*/ 50 w 123"/>
                          <a:gd name="T41" fmla="*/ 152 h 174"/>
                          <a:gd name="T42" fmla="*/ 48 w 123"/>
                          <a:gd name="T43" fmla="*/ 172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3"/>
                          <a:gd name="T67" fmla="*/ 0 h 174"/>
                          <a:gd name="T68" fmla="*/ 123 w 123"/>
                          <a:gd name="T69" fmla="*/ 174 h 1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3" h="174">
                            <a:moveTo>
                              <a:pt x="48" y="172"/>
                            </a:moveTo>
                            <a:lnTo>
                              <a:pt x="31" y="174"/>
                            </a:lnTo>
                            <a:lnTo>
                              <a:pt x="9" y="158"/>
                            </a:lnTo>
                            <a:lnTo>
                              <a:pt x="0" y="131"/>
                            </a:lnTo>
                            <a:lnTo>
                              <a:pt x="4" y="113"/>
                            </a:lnTo>
                            <a:lnTo>
                              <a:pt x="29" y="97"/>
                            </a:lnTo>
                            <a:lnTo>
                              <a:pt x="46" y="79"/>
                            </a:lnTo>
                            <a:lnTo>
                              <a:pt x="46" y="52"/>
                            </a:lnTo>
                            <a:lnTo>
                              <a:pt x="59" y="39"/>
                            </a:lnTo>
                            <a:lnTo>
                              <a:pt x="90" y="22"/>
                            </a:lnTo>
                            <a:lnTo>
                              <a:pt x="106" y="0"/>
                            </a:lnTo>
                            <a:lnTo>
                              <a:pt x="121" y="7"/>
                            </a:lnTo>
                            <a:lnTo>
                              <a:pt x="123" y="22"/>
                            </a:lnTo>
                            <a:lnTo>
                              <a:pt x="105" y="47"/>
                            </a:lnTo>
                            <a:lnTo>
                              <a:pt x="84" y="61"/>
                            </a:lnTo>
                            <a:lnTo>
                              <a:pt x="86" y="81"/>
                            </a:lnTo>
                            <a:lnTo>
                              <a:pt x="90" y="104"/>
                            </a:lnTo>
                            <a:lnTo>
                              <a:pt x="68" y="118"/>
                            </a:lnTo>
                            <a:lnTo>
                              <a:pt x="59" y="124"/>
                            </a:lnTo>
                            <a:lnTo>
                              <a:pt x="51" y="138"/>
                            </a:lnTo>
                            <a:lnTo>
                              <a:pt x="50" y="152"/>
                            </a:lnTo>
                            <a:lnTo>
                              <a:pt x="48" y="1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7236" name="Group 23"/>
                  <p:cNvGrpSpPr>
                    <a:grpSpLocks/>
                  </p:cNvGrpSpPr>
                  <p:nvPr/>
                </p:nvGrpSpPr>
                <p:grpSpPr bwMode="auto">
                  <a:xfrm rot="4286940" flipH="1">
                    <a:off x="1038" y="766"/>
                    <a:ext cx="141" cy="50"/>
                    <a:chOff x="4032" y="2817"/>
                    <a:chExt cx="417" cy="635"/>
                  </a:xfrm>
                </p:grpSpPr>
                <p:sp>
                  <p:nvSpPr>
                    <p:cNvPr id="7240" name="Oval 24"/>
                    <p:cNvSpPr>
                      <a:spLocks noChangeArrowheads="1"/>
                    </p:cNvSpPr>
                    <p:nvPr/>
                  </p:nvSpPr>
                  <p:spPr bwMode="auto">
                    <a:xfrm>
                      <a:off x="4032" y="2817"/>
                      <a:ext cx="417" cy="635"/>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241" name="Oval 25"/>
                    <p:cNvSpPr>
                      <a:spLocks noChangeArrowheads="1"/>
                    </p:cNvSpPr>
                    <p:nvPr/>
                  </p:nvSpPr>
                  <p:spPr bwMode="auto">
                    <a:xfrm>
                      <a:off x="4080" y="2928"/>
                      <a:ext cx="240" cy="240"/>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grpSp>
              <p:grpSp>
                <p:nvGrpSpPr>
                  <p:cNvPr id="7237" name="Group 26"/>
                  <p:cNvGrpSpPr>
                    <a:grpSpLocks/>
                  </p:cNvGrpSpPr>
                  <p:nvPr/>
                </p:nvGrpSpPr>
                <p:grpSpPr bwMode="auto">
                  <a:xfrm rot="4286940" flipH="1">
                    <a:off x="962" y="766"/>
                    <a:ext cx="141" cy="50"/>
                    <a:chOff x="4032" y="2817"/>
                    <a:chExt cx="417" cy="635"/>
                  </a:xfrm>
                </p:grpSpPr>
                <p:sp>
                  <p:nvSpPr>
                    <p:cNvPr id="7238" name="Oval 27"/>
                    <p:cNvSpPr>
                      <a:spLocks noChangeArrowheads="1"/>
                    </p:cNvSpPr>
                    <p:nvPr/>
                  </p:nvSpPr>
                  <p:spPr bwMode="auto">
                    <a:xfrm>
                      <a:off x="4032" y="2817"/>
                      <a:ext cx="417" cy="635"/>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239" name="Oval 28"/>
                    <p:cNvSpPr>
                      <a:spLocks noChangeArrowheads="1"/>
                    </p:cNvSpPr>
                    <p:nvPr/>
                  </p:nvSpPr>
                  <p:spPr bwMode="auto">
                    <a:xfrm>
                      <a:off x="4080" y="2928"/>
                      <a:ext cx="240" cy="240"/>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grpSp>
            </p:grpSp>
            <p:sp>
              <p:nvSpPr>
                <p:cNvPr id="7234" name="Oval 29"/>
                <p:cNvSpPr>
                  <a:spLocks noChangeArrowheads="1"/>
                </p:cNvSpPr>
                <p:nvPr/>
              </p:nvSpPr>
              <p:spPr bwMode="auto">
                <a:xfrm>
                  <a:off x="1098" y="1008"/>
                  <a:ext cx="198" cy="74"/>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sp>
            <p:nvSpPr>
              <p:cNvPr id="7231" name="Freeform 30"/>
              <p:cNvSpPr>
                <a:spLocks noChangeAspect="1"/>
              </p:cNvSpPr>
              <p:nvPr/>
            </p:nvSpPr>
            <p:spPr bwMode="auto">
              <a:xfrm>
                <a:off x="1153" y="2448"/>
                <a:ext cx="446" cy="375"/>
              </a:xfrm>
              <a:custGeom>
                <a:avLst/>
                <a:gdLst>
                  <a:gd name="T0" fmla="*/ 194 w 446"/>
                  <a:gd name="T1" fmla="*/ 93 h 375"/>
                  <a:gd name="T2" fmla="*/ 183 w 446"/>
                  <a:gd name="T3" fmla="*/ 57 h 375"/>
                  <a:gd name="T4" fmla="*/ 164 w 446"/>
                  <a:gd name="T5" fmla="*/ 22 h 375"/>
                  <a:gd name="T6" fmla="*/ 131 w 446"/>
                  <a:gd name="T7" fmla="*/ 0 h 375"/>
                  <a:gd name="T8" fmla="*/ 93 w 446"/>
                  <a:gd name="T9" fmla="*/ 0 h 375"/>
                  <a:gd name="T10" fmla="*/ 54 w 446"/>
                  <a:gd name="T11" fmla="*/ 13 h 375"/>
                  <a:gd name="T12" fmla="*/ 2 w 446"/>
                  <a:gd name="T13" fmla="*/ 57 h 375"/>
                  <a:gd name="T14" fmla="*/ 0 w 446"/>
                  <a:gd name="T15" fmla="*/ 79 h 375"/>
                  <a:gd name="T16" fmla="*/ 16 w 446"/>
                  <a:gd name="T17" fmla="*/ 115 h 375"/>
                  <a:gd name="T18" fmla="*/ 68 w 446"/>
                  <a:gd name="T19" fmla="*/ 159 h 375"/>
                  <a:gd name="T20" fmla="*/ 68 w 446"/>
                  <a:gd name="T21" fmla="*/ 177 h 375"/>
                  <a:gd name="T22" fmla="*/ 46 w 446"/>
                  <a:gd name="T23" fmla="*/ 203 h 375"/>
                  <a:gd name="T24" fmla="*/ 49 w 446"/>
                  <a:gd name="T25" fmla="*/ 225 h 375"/>
                  <a:gd name="T26" fmla="*/ 63 w 446"/>
                  <a:gd name="T27" fmla="*/ 234 h 375"/>
                  <a:gd name="T28" fmla="*/ 80 w 446"/>
                  <a:gd name="T29" fmla="*/ 243 h 375"/>
                  <a:gd name="T30" fmla="*/ 80 w 446"/>
                  <a:gd name="T31" fmla="*/ 265 h 375"/>
                  <a:gd name="T32" fmla="*/ 52 w 446"/>
                  <a:gd name="T33" fmla="*/ 305 h 375"/>
                  <a:gd name="T34" fmla="*/ 54 w 446"/>
                  <a:gd name="T35" fmla="*/ 322 h 375"/>
                  <a:gd name="T36" fmla="*/ 82 w 446"/>
                  <a:gd name="T37" fmla="*/ 344 h 375"/>
                  <a:gd name="T38" fmla="*/ 123 w 446"/>
                  <a:gd name="T39" fmla="*/ 327 h 375"/>
                  <a:gd name="T40" fmla="*/ 142 w 446"/>
                  <a:gd name="T41" fmla="*/ 331 h 375"/>
                  <a:gd name="T42" fmla="*/ 189 w 446"/>
                  <a:gd name="T43" fmla="*/ 340 h 375"/>
                  <a:gd name="T44" fmla="*/ 232 w 446"/>
                  <a:gd name="T45" fmla="*/ 366 h 375"/>
                  <a:gd name="T46" fmla="*/ 259 w 446"/>
                  <a:gd name="T47" fmla="*/ 375 h 375"/>
                  <a:gd name="T48" fmla="*/ 355 w 446"/>
                  <a:gd name="T49" fmla="*/ 356 h 375"/>
                  <a:gd name="T50" fmla="*/ 446 w 446"/>
                  <a:gd name="T51" fmla="*/ 273 h 375"/>
                  <a:gd name="T52" fmla="*/ 408 w 446"/>
                  <a:gd name="T53" fmla="*/ 349 h 375"/>
                  <a:gd name="T54" fmla="*/ 325 w 446"/>
                  <a:gd name="T55" fmla="*/ 364 h 375"/>
                  <a:gd name="T56" fmla="*/ 431 w 446"/>
                  <a:gd name="T57" fmla="*/ 303 h 375"/>
                  <a:gd name="T58" fmla="*/ 393 w 446"/>
                  <a:gd name="T59" fmla="*/ 273 h 375"/>
                  <a:gd name="T60" fmla="*/ 281 w 446"/>
                  <a:gd name="T61" fmla="*/ 260 h 375"/>
                  <a:gd name="T62" fmla="*/ 197 w 446"/>
                  <a:gd name="T63" fmla="*/ 247 h 375"/>
                  <a:gd name="T64" fmla="*/ 153 w 446"/>
                  <a:gd name="T65" fmla="*/ 238 h 375"/>
                  <a:gd name="T66" fmla="*/ 161 w 446"/>
                  <a:gd name="T67" fmla="*/ 221 h 375"/>
                  <a:gd name="T68" fmla="*/ 186 w 446"/>
                  <a:gd name="T69" fmla="*/ 199 h 375"/>
                  <a:gd name="T70" fmla="*/ 180 w 446"/>
                  <a:gd name="T71" fmla="*/ 172 h 375"/>
                  <a:gd name="T72" fmla="*/ 156 w 446"/>
                  <a:gd name="T73" fmla="*/ 146 h 375"/>
                  <a:gd name="T74" fmla="*/ 156 w 446"/>
                  <a:gd name="T75" fmla="*/ 124 h 375"/>
                  <a:gd name="T76" fmla="*/ 169 w 446"/>
                  <a:gd name="T77" fmla="*/ 75 h 375"/>
                  <a:gd name="T78" fmla="*/ 147 w 446"/>
                  <a:gd name="T79" fmla="*/ 167 h 3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6"/>
                  <a:gd name="T121" fmla="*/ 0 h 375"/>
                  <a:gd name="T122" fmla="*/ 446 w 446"/>
                  <a:gd name="T123" fmla="*/ 375 h 37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6" h="375">
                    <a:moveTo>
                      <a:pt x="194" y="93"/>
                    </a:moveTo>
                    <a:lnTo>
                      <a:pt x="183" y="57"/>
                    </a:lnTo>
                    <a:lnTo>
                      <a:pt x="164" y="22"/>
                    </a:lnTo>
                    <a:lnTo>
                      <a:pt x="131" y="0"/>
                    </a:lnTo>
                    <a:lnTo>
                      <a:pt x="93" y="0"/>
                    </a:lnTo>
                    <a:lnTo>
                      <a:pt x="54" y="13"/>
                    </a:lnTo>
                    <a:lnTo>
                      <a:pt x="2" y="57"/>
                    </a:lnTo>
                    <a:lnTo>
                      <a:pt x="0" y="79"/>
                    </a:lnTo>
                    <a:lnTo>
                      <a:pt x="16" y="115"/>
                    </a:lnTo>
                    <a:lnTo>
                      <a:pt x="68" y="159"/>
                    </a:lnTo>
                    <a:lnTo>
                      <a:pt x="68" y="177"/>
                    </a:lnTo>
                    <a:lnTo>
                      <a:pt x="46" y="203"/>
                    </a:lnTo>
                    <a:lnTo>
                      <a:pt x="49" y="225"/>
                    </a:lnTo>
                    <a:lnTo>
                      <a:pt x="63" y="234"/>
                    </a:lnTo>
                    <a:lnTo>
                      <a:pt x="80" y="243"/>
                    </a:lnTo>
                    <a:lnTo>
                      <a:pt x="80" y="265"/>
                    </a:lnTo>
                    <a:lnTo>
                      <a:pt x="52" y="305"/>
                    </a:lnTo>
                    <a:lnTo>
                      <a:pt x="54" y="322"/>
                    </a:lnTo>
                    <a:lnTo>
                      <a:pt x="82" y="344"/>
                    </a:lnTo>
                    <a:lnTo>
                      <a:pt x="123" y="327"/>
                    </a:lnTo>
                    <a:lnTo>
                      <a:pt x="142" y="331"/>
                    </a:lnTo>
                    <a:lnTo>
                      <a:pt x="189" y="340"/>
                    </a:lnTo>
                    <a:lnTo>
                      <a:pt x="232" y="366"/>
                    </a:lnTo>
                    <a:lnTo>
                      <a:pt x="259" y="375"/>
                    </a:lnTo>
                    <a:lnTo>
                      <a:pt x="355" y="356"/>
                    </a:lnTo>
                    <a:lnTo>
                      <a:pt x="446" y="273"/>
                    </a:lnTo>
                    <a:lnTo>
                      <a:pt x="408" y="349"/>
                    </a:lnTo>
                    <a:lnTo>
                      <a:pt x="325" y="364"/>
                    </a:lnTo>
                    <a:lnTo>
                      <a:pt x="431" y="303"/>
                    </a:lnTo>
                    <a:lnTo>
                      <a:pt x="393" y="273"/>
                    </a:lnTo>
                    <a:lnTo>
                      <a:pt x="281" y="260"/>
                    </a:lnTo>
                    <a:lnTo>
                      <a:pt x="197" y="247"/>
                    </a:lnTo>
                    <a:lnTo>
                      <a:pt x="153" y="238"/>
                    </a:lnTo>
                    <a:lnTo>
                      <a:pt x="161" y="221"/>
                    </a:lnTo>
                    <a:lnTo>
                      <a:pt x="186" y="199"/>
                    </a:lnTo>
                    <a:lnTo>
                      <a:pt x="180" y="172"/>
                    </a:lnTo>
                    <a:lnTo>
                      <a:pt x="156" y="146"/>
                    </a:lnTo>
                    <a:lnTo>
                      <a:pt x="156" y="124"/>
                    </a:lnTo>
                    <a:lnTo>
                      <a:pt x="169" y="75"/>
                    </a:lnTo>
                    <a:lnTo>
                      <a:pt x="147" y="167"/>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32" name="Freeform 31"/>
              <p:cNvSpPr>
                <a:spLocks/>
              </p:cNvSpPr>
              <p:nvPr/>
            </p:nvSpPr>
            <p:spPr bwMode="auto">
              <a:xfrm>
                <a:off x="1440" y="2304"/>
                <a:ext cx="470" cy="320"/>
              </a:xfrm>
              <a:custGeom>
                <a:avLst/>
                <a:gdLst>
                  <a:gd name="T0" fmla="*/ 88 w 470"/>
                  <a:gd name="T1" fmla="*/ 0 h 320"/>
                  <a:gd name="T2" fmla="*/ 48 w 470"/>
                  <a:gd name="T3" fmla="*/ 9 h 320"/>
                  <a:gd name="T4" fmla="*/ 13 w 470"/>
                  <a:gd name="T5" fmla="*/ 77 h 320"/>
                  <a:gd name="T6" fmla="*/ 0 w 470"/>
                  <a:gd name="T7" fmla="*/ 133 h 320"/>
                  <a:gd name="T8" fmla="*/ 8 w 470"/>
                  <a:gd name="T9" fmla="*/ 133 h 320"/>
                  <a:gd name="T10" fmla="*/ 19 w 470"/>
                  <a:gd name="T11" fmla="*/ 124 h 320"/>
                  <a:gd name="T12" fmla="*/ 31 w 470"/>
                  <a:gd name="T13" fmla="*/ 133 h 320"/>
                  <a:gd name="T14" fmla="*/ 25 w 470"/>
                  <a:gd name="T15" fmla="*/ 152 h 320"/>
                  <a:gd name="T16" fmla="*/ 17 w 470"/>
                  <a:gd name="T17" fmla="*/ 181 h 320"/>
                  <a:gd name="T18" fmla="*/ 23 w 470"/>
                  <a:gd name="T19" fmla="*/ 206 h 320"/>
                  <a:gd name="T20" fmla="*/ 35 w 470"/>
                  <a:gd name="T21" fmla="*/ 200 h 320"/>
                  <a:gd name="T22" fmla="*/ 40 w 470"/>
                  <a:gd name="T23" fmla="*/ 220 h 320"/>
                  <a:gd name="T24" fmla="*/ 35 w 470"/>
                  <a:gd name="T25" fmla="*/ 253 h 320"/>
                  <a:gd name="T26" fmla="*/ 40 w 470"/>
                  <a:gd name="T27" fmla="*/ 301 h 320"/>
                  <a:gd name="T28" fmla="*/ 48 w 470"/>
                  <a:gd name="T29" fmla="*/ 320 h 320"/>
                  <a:gd name="T30" fmla="*/ 65 w 470"/>
                  <a:gd name="T31" fmla="*/ 320 h 320"/>
                  <a:gd name="T32" fmla="*/ 88 w 470"/>
                  <a:gd name="T33" fmla="*/ 306 h 320"/>
                  <a:gd name="T34" fmla="*/ 103 w 470"/>
                  <a:gd name="T35" fmla="*/ 301 h 320"/>
                  <a:gd name="T36" fmla="*/ 111 w 470"/>
                  <a:gd name="T37" fmla="*/ 291 h 320"/>
                  <a:gd name="T38" fmla="*/ 132 w 470"/>
                  <a:gd name="T39" fmla="*/ 282 h 320"/>
                  <a:gd name="T40" fmla="*/ 178 w 470"/>
                  <a:gd name="T41" fmla="*/ 291 h 320"/>
                  <a:gd name="T42" fmla="*/ 195 w 470"/>
                  <a:gd name="T43" fmla="*/ 301 h 320"/>
                  <a:gd name="T44" fmla="*/ 204 w 470"/>
                  <a:gd name="T45" fmla="*/ 277 h 320"/>
                  <a:gd name="T46" fmla="*/ 394 w 470"/>
                  <a:gd name="T47" fmla="*/ 264 h 320"/>
                  <a:gd name="T48" fmla="*/ 470 w 470"/>
                  <a:gd name="T49" fmla="*/ 219 h 320"/>
                  <a:gd name="T50" fmla="*/ 341 w 470"/>
                  <a:gd name="T51" fmla="*/ 205 h 320"/>
                  <a:gd name="T52" fmla="*/ 265 w 470"/>
                  <a:gd name="T53" fmla="*/ 205 h 320"/>
                  <a:gd name="T54" fmla="*/ 197 w 470"/>
                  <a:gd name="T55" fmla="*/ 205 h 320"/>
                  <a:gd name="T56" fmla="*/ 181 w 470"/>
                  <a:gd name="T57" fmla="*/ 177 h 320"/>
                  <a:gd name="T58" fmla="*/ 135 w 470"/>
                  <a:gd name="T59" fmla="*/ 177 h 320"/>
                  <a:gd name="T60" fmla="*/ 120 w 470"/>
                  <a:gd name="T61" fmla="*/ 172 h 320"/>
                  <a:gd name="T62" fmla="*/ 101 w 470"/>
                  <a:gd name="T63" fmla="*/ 162 h 320"/>
                  <a:gd name="T64" fmla="*/ 94 w 470"/>
                  <a:gd name="T65" fmla="*/ 143 h 320"/>
                  <a:gd name="T66" fmla="*/ 97 w 470"/>
                  <a:gd name="T67" fmla="*/ 124 h 320"/>
                  <a:gd name="T68" fmla="*/ 93 w 470"/>
                  <a:gd name="T69" fmla="*/ 106 h 320"/>
                  <a:gd name="T70" fmla="*/ 84 w 470"/>
                  <a:gd name="T71" fmla="*/ 91 h 320"/>
                  <a:gd name="T72" fmla="*/ 90 w 470"/>
                  <a:gd name="T73" fmla="*/ 67 h 320"/>
                  <a:gd name="T74" fmla="*/ 107 w 470"/>
                  <a:gd name="T75" fmla="*/ 52 h 320"/>
                  <a:gd name="T76" fmla="*/ 105 w 470"/>
                  <a:gd name="T77" fmla="*/ 29 h 320"/>
                  <a:gd name="T78" fmla="*/ 88 w 470"/>
                  <a:gd name="T79" fmla="*/ 0 h 3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0"/>
                  <a:gd name="T121" fmla="*/ 0 h 320"/>
                  <a:gd name="T122" fmla="*/ 470 w 470"/>
                  <a:gd name="T123" fmla="*/ 320 h 32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0" h="320">
                    <a:moveTo>
                      <a:pt x="88" y="0"/>
                    </a:moveTo>
                    <a:lnTo>
                      <a:pt x="48" y="9"/>
                    </a:lnTo>
                    <a:lnTo>
                      <a:pt x="13" y="77"/>
                    </a:lnTo>
                    <a:lnTo>
                      <a:pt x="0" y="133"/>
                    </a:lnTo>
                    <a:lnTo>
                      <a:pt x="8" y="133"/>
                    </a:lnTo>
                    <a:lnTo>
                      <a:pt x="19" y="124"/>
                    </a:lnTo>
                    <a:lnTo>
                      <a:pt x="31" y="133"/>
                    </a:lnTo>
                    <a:lnTo>
                      <a:pt x="25" y="152"/>
                    </a:lnTo>
                    <a:lnTo>
                      <a:pt x="17" y="181"/>
                    </a:lnTo>
                    <a:lnTo>
                      <a:pt x="23" y="206"/>
                    </a:lnTo>
                    <a:lnTo>
                      <a:pt x="35" y="200"/>
                    </a:lnTo>
                    <a:lnTo>
                      <a:pt x="40" y="220"/>
                    </a:lnTo>
                    <a:lnTo>
                      <a:pt x="35" y="253"/>
                    </a:lnTo>
                    <a:lnTo>
                      <a:pt x="40" y="301"/>
                    </a:lnTo>
                    <a:lnTo>
                      <a:pt x="48" y="320"/>
                    </a:lnTo>
                    <a:lnTo>
                      <a:pt x="65" y="320"/>
                    </a:lnTo>
                    <a:lnTo>
                      <a:pt x="88" y="306"/>
                    </a:lnTo>
                    <a:lnTo>
                      <a:pt x="103" y="301"/>
                    </a:lnTo>
                    <a:lnTo>
                      <a:pt x="111" y="291"/>
                    </a:lnTo>
                    <a:lnTo>
                      <a:pt x="132" y="282"/>
                    </a:lnTo>
                    <a:lnTo>
                      <a:pt x="178" y="291"/>
                    </a:lnTo>
                    <a:lnTo>
                      <a:pt x="195" y="301"/>
                    </a:lnTo>
                    <a:lnTo>
                      <a:pt x="204" y="277"/>
                    </a:lnTo>
                    <a:lnTo>
                      <a:pt x="394" y="264"/>
                    </a:lnTo>
                    <a:lnTo>
                      <a:pt x="470" y="219"/>
                    </a:lnTo>
                    <a:lnTo>
                      <a:pt x="341" y="205"/>
                    </a:lnTo>
                    <a:lnTo>
                      <a:pt x="265" y="205"/>
                    </a:lnTo>
                    <a:lnTo>
                      <a:pt x="197" y="205"/>
                    </a:lnTo>
                    <a:lnTo>
                      <a:pt x="181" y="177"/>
                    </a:lnTo>
                    <a:lnTo>
                      <a:pt x="135" y="177"/>
                    </a:lnTo>
                    <a:lnTo>
                      <a:pt x="120" y="172"/>
                    </a:lnTo>
                    <a:lnTo>
                      <a:pt x="101" y="162"/>
                    </a:lnTo>
                    <a:lnTo>
                      <a:pt x="94" y="143"/>
                    </a:lnTo>
                    <a:lnTo>
                      <a:pt x="97" y="124"/>
                    </a:lnTo>
                    <a:lnTo>
                      <a:pt x="93" y="106"/>
                    </a:lnTo>
                    <a:lnTo>
                      <a:pt x="84" y="91"/>
                    </a:lnTo>
                    <a:lnTo>
                      <a:pt x="90" y="67"/>
                    </a:lnTo>
                    <a:lnTo>
                      <a:pt x="107" y="52"/>
                    </a:lnTo>
                    <a:lnTo>
                      <a:pt x="105" y="29"/>
                    </a:lnTo>
                    <a:lnTo>
                      <a:pt x="8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 name="Group 1"/>
            <p:cNvGrpSpPr>
              <a:grpSpLocks/>
            </p:cNvGrpSpPr>
            <p:nvPr/>
          </p:nvGrpSpPr>
          <p:grpSpPr bwMode="auto">
            <a:xfrm>
              <a:off x="6350" y="4495800"/>
              <a:ext cx="3117850" cy="1985963"/>
              <a:chOff x="381000" y="4495800"/>
              <a:chExt cx="3117371" cy="1986697"/>
            </a:xfrm>
          </p:grpSpPr>
          <p:sp>
            <p:nvSpPr>
              <p:cNvPr id="7176" name="AutoShape 32"/>
              <p:cNvSpPr>
                <a:spLocks noChangeArrowheads="1"/>
              </p:cNvSpPr>
              <p:nvPr/>
            </p:nvSpPr>
            <p:spPr bwMode="auto">
              <a:xfrm>
                <a:off x="16002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7177" name="AutoShape 33"/>
              <p:cNvSpPr>
                <a:spLocks noChangeArrowheads="1"/>
              </p:cNvSpPr>
              <p:nvPr/>
            </p:nvSpPr>
            <p:spPr bwMode="auto">
              <a:xfrm>
                <a:off x="25146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7178" name="AutoShape 34"/>
              <p:cNvSpPr>
                <a:spLocks noChangeArrowheads="1"/>
              </p:cNvSpPr>
              <p:nvPr/>
            </p:nvSpPr>
            <p:spPr bwMode="auto">
              <a:xfrm>
                <a:off x="6096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7179" name="Text Box 35"/>
              <p:cNvSpPr txBox="1">
                <a:spLocks noChangeArrowheads="1"/>
              </p:cNvSpPr>
              <p:nvPr/>
            </p:nvSpPr>
            <p:spPr bwMode="auto">
              <a:xfrm>
                <a:off x="747816" y="5651500"/>
                <a:ext cx="7665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 = 3</a:t>
                </a:r>
              </a:p>
              <a:p>
                <a:pPr eaLnBrk="1" hangingPunct="1">
                  <a:spcBef>
                    <a:spcPct val="0"/>
                  </a:spcBef>
                  <a:buFontTx/>
                  <a:buNone/>
                </a:pPr>
                <a:r>
                  <a:rPr lang="en-US" altLang="en-US" sz="1600"/>
                  <a:t>Y = 1</a:t>
                </a:r>
              </a:p>
              <a:p>
                <a:pPr eaLnBrk="1" hangingPunct="1">
                  <a:spcBef>
                    <a:spcPct val="0"/>
                  </a:spcBef>
                  <a:buFontTx/>
                  <a:buNone/>
                </a:pPr>
                <a:r>
                  <a:rPr lang="en-US" altLang="en-US" sz="1600"/>
                  <a:t>XY = 3</a:t>
                </a:r>
              </a:p>
            </p:txBody>
          </p:sp>
          <p:sp>
            <p:nvSpPr>
              <p:cNvPr id="7180" name="Text Box 36"/>
              <p:cNvSpPr txBox="1">
                <a:spLocks noChangeArrowheads="1"/>
              </p:cNvSpPr>
              <p:nvPr/>
            </p:nvSpPr>
            <p:spPr bwMode="auto">
              <a:xfrm>
                <a:off x="1732066" y="5638800"/>
                <a:ext cx="7665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 = 3</a:t>
                </a:r>
              </a:p>
              <a:p>
                <a:pPr eaLnBrk="1" hangingPunct="1">
                  <a:spcBef>
                    <a:spcPct val="0"/>
                  </a:spcBef>
                  <a:buFontTx/>
                  <a:buNone/>
                </a:pPr>
                <a:r>
                  <a:rPr lang="en-US" altLang="en-US" sz="1600"/>
                  <a:t>Y = 2</a:t>
                </a:r>
              </a:p>
              <a:p>
                <a:pPr eaLnBrk="1" hangingPunct="1">
                  <a:spcBef>
                    <a:spcPct val="0"/>
                  </a:spcBef>
                  <a:buFontTx/>
                  <a:buNone/>
                </a:pPr>
                <a:r>
                  <a:rPr lang="en-US" altLang="en-US" sz="1600"/>
                  <a:t>XY = 6</a:t>
                </a:r>
              </a:p>
            </p:txBody>
          </p:sp>
          <p:sp>
            <p:nvSpPr>
              <p:cNvPr id="7181" name="Text Box 37"/>
              <p:cNvSpPr txBox="1">
                <a:spLocks noChangeArrowheads="1"/>
              </p:cNvSpPr>
              <p:nvPr/>
            </p:nvSpPr>
            <p:spPr bwMode="auto">
              <a:xfrm>
                <a:off x="2635250" y="5651500"/>
                <a:ext cx="8631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dirty="0"/>
                  <a:t>X = 6</a:t>
                </a:r>
                <a:endParaRPr lang="en-US" altLang="en-US" sz="1600" b="1" dirty="0"/>
              </a:p>
              <a:p>
                <a:pPr eaLnBrk="1" hangingPunct="1">
                  <a:spcBef>
                    <a:spcPct val="0"/>
                  </a:spcBef>
                  <a:buFontTx/>
                  <a:buNone/>
                </a:pPr>
                <a:r>
                  <a:rPr lang="en-US" altLang="en-US" sz="1600" b="1" dirty="0"/>
                  <a:t>Y = 3</a:t>
                </a:r>
              </a:p>
              <a:p>
                <a:pPr eaLnBrk="1" hangingPunct="1">
                  <a:spcBef>
                    <a:spcPct val="0"/>
                  </a:spcBef>
                  <a:buFontTx/>
                  <a:buNone/>
                </a:pPr>
                <a:r>
                  <a:rPr lang="en-US" altLang="en-US" sz="1600" b="1" dirty="0"/>
                  <a:t>XY = 18</a:t>
                </a:r>
              </a:p>
            </p:txBody>
          </p:sp>
          <p:sp>
            <p:nvSpPr>
              <p:cNvPr id="7182" name="Line 38"/>
              <p:cNvSpPr>
                <a:spLocks noChangeShapeType="1"/>
              </p:cNvSpPr>
              <p:nvPr/>
            </p:nvSpPr>
            <p:spPr bwMode="auto">
              <a:xfrm flipH="1">
                <a:off x="1066800" y="4495800"/>
                <a:ext cx="10668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3" name="Line 39"/>
              <p:cNvSpPr>
                <a:spLocks noChangeShapeType="1"/>
              </p:cNvSpPr>
              <p:nvPr/>
            </p:nvSpPr>
            <p:spPr bwMode="auto">
              <a:xfrm flipH="1">
                <a:off x="2057400" y="4495800"/>
                <a:ext cx="76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4" name="Line 40"/>
              <p:cNvSpPr>
                <a:spLocks noChangeShapeType="1"/>
              </p:cNvSpPr>
              <p:nvPr/>
            </p:nvSpPr>
            <p:spPr bwMode="auto">
              <a:xfrm>
                <a:off x="2133600" y="4495800"/>
                <a:ext cx="838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185" name="Group 41"/>
              <p:cNvGrpSpPr>
                <a:grpSpLocks/>
              </p:cNvGrpSpPr>
              <p:nvPr/>
            </p:nvGrpSpPr>
            <p:grpSpPr bwMode="auto">
              <a:xfrm flipH="1">
                <a:off x="381000" y="5181600"/>
                <a:ext cx="381000" cy="993775"/>
                <a:chOff x="2308" y="1513"/>
                <a:chExt cx="1162" cy="2570"/>
              </a:xfrm>
            </p:grpSpPr>
            <p:grpSp>
              <p:nvGrpSpPr>
                <p:cNvPr id="7216" name="Group 42"/>
                <p:cNvGrpSpPr>
                  <a:grpSpLocks/>
                </p:cNvGrpSpPr>
                <p:nvPr/>
              </p:nvGrpSpPr>
              <p:grpSpPr bwMode="auto">
                <a:xfrm>
                  <a:off x="2308" y="1740"/>
                  <a:ext cx="957" cy="2343"/>
                  <a:chOff x="2308" y="1740"/>
                  <a:chExt cx="957" cy="2343"/>
                </a:xfrm>
              </p:grpSpPr>
              <p:sp>
                <p:nvSpPr>
                  <p:cNvPr id="7224" name="Freeform 43"/>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25" name="Freeform 44"/>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26" name="Freeform 45"/>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27" name="Freeform 46"/>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28" name="Freeform 47"/>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29" name="Freeform 48"/>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217" name="Freeform 49"/>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8" name="Freeform 50"/>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9" name="Oval 51"/>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220" name="Oval 52"/>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221" name="Oval 53"/>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222" name="Oval 54"/>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223" name="Oval 55"/>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nvGrpSpPr>
              <p:cNvPr id="7186" name="Group 56"/>
              <p:cNvGrpSpPr>
                <a:grpSpLocks/>
              </p:cNvGrpSpPr>
              <p:nvPr/>
            </p:nvGrpSpPr>
            <p:grpSpPr bwMode="auto">
              <a:xfrm flipH="1">
                <a:off x="1371600" y="5181600"/>
                <a:ext cx="381000" cy="993775"/>
                <a:chOff x="2308" y="1513"/>
                <a:chExt cx="1162" cy="2570"/>
              </a:xfrm>
            </p:grpSpPr>
            <p:grpSp>
              <p:nvGrpSpPr>
                <p:cNvPr id="7202" name="Group 57"/>
                <p:cNvGrpSpPr>
                  <a:grpSpLocks/>
                </p:cNvGrpSpPr>
                <p:nvPr/>
              </p:nvGrpSpPr>
              <p:grpSpPr bwMode="auto">
                <a:xfrm>
                  <a:off x="2308" y="1740"/>
                  <a:ext cx="957" cy="2343"/>
                  <a:chOff x="2308" y="1740"/>
                  <a:chExt cx="957" cy="2343"/>
                </a:xfrm>
              </p:grpSpPr>
              <p:sp>
                <p:nvSpPr>
                  <p:cNvPr id="7210" name="Freeform 58"/>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1" name="Freeform 59"/>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2" name="Freeform 60"/>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3" name="Freeform 61"/>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4" name="Freeform 62"/>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5" name="Freeform 63"/>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203" name="Freeform 64"/>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4" name="Freeform 65"/>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5" name="Oval 66"/>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206" name="Oval 67"/>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207" name="Oval 68"/>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208" name="Oval 69"/>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209" name="Oval 70"/>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nvGrpSpPr>
              <p:cNvPr id="7187" name="Group 71"/>
              <p:cNvGrpSpPr>
                <a:grpSpLocks/>
              </p:cNvGrpSpPr>
              <p:nvPr/>
            </p:nvGrpSpPr>
            <p:grpSpPr bwMode="auto">
              <a:xfrm flipH="1">
                <a:off x="2362200" y="5181600"/>
                <a:ext cx="381000" cy="993775"/>
                <a:chOff x="2308" y="1513"/>
                <a:chExt cx="1162" cy="2570"/>
              </a:xfrm>
            </p:grpSpPr>
            <p:grpSp>
              <p:nvGrpSpPr>
                <p:cNvPr id="7188" name="Group 72"/>
                <p:cNvGrpSpPr>
                  <a:grpSpLocks/>
                </p:cNvGrpSpPr>
                <p:nvPr/>
              </p:nvGrpSpPr>
              <p:grpSpPr bwMode="auto">
                <a:xfrm>
                  <a:off x="2308" y="1740"/>
                  <a:ext cx="957" cy="2343"/>
                  <a:chOff x="2308" y="1740"/>
                  <a:chExt cx="957" cy="2343"/>
                </a:xfrm>
              </p:grpSpPr>
              <p:sp>
                <p:nvSpPr>
                  <p:cNvPr id="7196" name="Freeform 73"/>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7" name="Freeform 74"/>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8" name="Freeform 75"/>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9" name="Freeform 76"/>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0" name="Freeform 77"/>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1" name="Freeform 78"/>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189" name="Freeform 79"/>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0" name="Freeform 80"/>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1" name="Oval 81"/>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192" name="Oval 82"/>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193" name="Oval 83"/>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194" name="Oval 84"/>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7195" name="Oval 85"/>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grpSp>
          <p:nvGrpSpPr>
            <p:cNvPr id="87" name="Group 86"/>
            <p:cNvGrpSpPr>
              <a:grpSpLocks/>
            </p:cNvGrpSpPr>
            <p:nvPr/>
          </p:nvGrpSpPr>
          <p:grpSpPr bwMode="auto">
            <a:xfrm>
              <a:off x="0" y="6369313"/>
              <a:ext cx="1206696" cy="476785"/>
              <a:chOff x="381000" y="4495800"/>
              <a:chExt cx="3048000" cy="1905000"/>
            </a:xfrm>
          </p:grpSpPr>
          <p:sp>
            <p:nvSpPr>
              <p:cNvPr id="88" name="AutoShape 32"/>
              <p:cNvSpPr>
                <a:spLocks noChangeArrowheads="1"/>
              </p:cNvSpPr>
              <p:nvPr/>
            </p:nvSpPr>
            <p:spPr bwMode="auto">
              <a:xfrm>
                <a:off x="16002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89" name="AutoShape 33"/>
              <p:cNvSpPr>
                <a:spLocks noChangeArrowheads="1"/>
              </p:cNvSpPr>
              <p:nvPr/>
            </p:nvSpPr>
            <p:spPr bwMode="auto">
              <a:xfrm>
                <a:off x="25146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90" name="AutoShape 34"/>
              <p:cNvSpPr>
                <a:spLocks noChangeArrowheads="1"/>
              </p:cNvSpPr>
              <p:nvPr/>
            </p:nvSpPr>
            <p:spPr bwMode="auto">
              <a:xfrm>
                <a:off x="6096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94" name="Line 38"/>
              <p:cNvSpPr>
                <a:spLocks noChangeShapeType="1"/>
              </p:cNvSpPr>
              <p:nvPr/>
            </p:nvSpPr>
            <p:spPr bwMode="auto">
              <a:xfrm flipH="1">
                <a:off x="1066800" y="4495800"/>
                <a:ext cx="10668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Line 39"/>
              <p:cNvSpPr>
                <a:spLocks noChangeShapeType="1"/>
              </p:cNvSpPr>
              <p:nvPr/>
            </p:nvSpPr>
            <p:spPr bwMode="auto">
              <a:xfrm flipH="1">
                <a:off x="2057400" y="4495800"/>
                <a:ext cx="76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Line 40"/>
              <p:cNvSpPr>
                <a:spLocks noChangeShapeType="1"/>
              </p:cNvSpPr>
              <p:nvPr/>
            </p:nvSpPr>
            <p:spPr bwMode="auto">
              <a:xfrm>
                <a:off x="2133600" y="4495800"/>
                <a:ext cx="838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97" name="Group 41"/>
              <p:cNvGrpSpPr>
                <a:grpSpLocks/>
              </p:cNvGrpSpPr>
              <p:nvPr/>
            </p:nvGrpSpPr>
            <p:grpSpPr bwMode="auto">
              <a:xfrm flipH="1">
                <a:off x="381000" y="5181600"/>
                <a:ext cx="381000" cy="993775"/>
                <a:chOff x="2308" y="1513"/>
                <a:chExt cx="1162" cy="2570"/>
              </a:xfrm>
            </p:grpSpPr>
            <p:grpSp>
              <p:nvGrpSpPr>
                <p:cNvPr id="128" name="Group 42"/>
                <p:cNvGrpSpPr>
                  <a:grpSpLocks/>
                </p:cNvGrpSpPr>
                <p:nvPr/>
              </p:nvGrpSpPr>
              <p:grpSpPr bwMode="auto">
                <a:xfrm>
                  <a:off x="2308" y="1740"/>
                  <a:ext cx="957" cy="2343"/>
                  <a:chOff x="2308" y="1740"/>
                  <a:chExt cx="957" cy="2343"/>
                </a:xfrm>
              </p:grpSpPr>
              <p:sp>
                <p:nvSpPr>
                  <p:cNvPr id="136" name="Freeform 43"/>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 name="Freeform 44"/>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 name="Freeform 45"/>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46"/>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47"/>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 name="Freeform 48"/>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9" name="Freeform 49"/>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50"/>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Oval 51"/>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32" name="Oval 52"/>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33" name="Oval 53"/>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34" name="Oval 54"/>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35" name="Oval 55"/>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nvGrpSpPr>
              <p:cNvPr id="98" name="Group 56"/>
              <p:cNvGrpSpPr>
                <a:grpSpLocks/>
              </p:cNvGrpSpPr>
              <p:nvPr/>
            </p:nvGrpSpPr>
            <p:grpSpPr bwMode="auto">
              <a:xfrm flipH="1">
                <a:off x="1371600" y="5181600"/>
                <a:ext cx="381000" cy="993775"/>
                <a:chOff x="2308" y="1513"/>
                <a:chExt cx="1162" cy="2570"/>
              </a:xfrm>
            </p:grpSpPr>
            <p:grpSp>
              <p:nvGrpSpPr>
                <p:cNvPr id="114" name="Group 57"/>
                <p:cNvGrpSpPr>
                  <a:grpSpLocks/>
                </p:cNvGrpSpPr>
                <p:nvPr/>
              </p:nvGrpSpPr>
              <p:grpSpPr bwMode="auto">
                <a:xfrm>
                  <a:off x="2308" y="1740"/>
                  <a:ext cx="957" cy="2343"/>
                  <a:chOff x="2308" y="1740"/>
                  <a:chExt cx="957" cy="2343"/>
                </a:xfrm>
              </p:grpSpPr>
              <p:sp>
                <p:nvSpPr>
                  <p:cNvPr id="122" name="Freeform 58"/>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 name="Freeform 59"/>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 name="Freeform 60"/>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 name="Freeform 61"/>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 name="Freeform 62"/>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 name="Freeform 63"/>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5" name="Freeform 64"/>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65"/>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Oval 66"/>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18" name="Oval 67"/>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19" name="Oval 68"/>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20" name="Oval 69"/>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21" name="Oval 70"/>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nvGrpSpPr>
              <p:cNvPr id="99" name="Group 71"/>
              <p:cNvGrpSpPr>
                <a:grpSpLocks/>
              </p:cNvGrpSpPr>
              <p:nvPr/>
            </p:nvGrpSpPr>
            <p:grpSpPr bwMode="auto">
              <a:xfrm flipH="1">
                <a:off x="2362200" y="5181600"/>
                <a:ext cx="381000" cy="993775"/>
                <a:chOff x="2308" y="1513"/>
                <a:chExt cx="1162" cy="2570"/>
              </a:xfrm>
            </p:grpSpPr>
            <p:grpSp>
              <p:nvGrpSpPr>
                <p:cNvPr id="100" name="Group 72"/>
                <p:cNvGrpSpPr>
                  <a:grpSpLocks/>
                </p:cNvGrpSpPr>
                <p:nvPr/>
              </p:nvGrpSpPr>
              <p:grpSpPr bwMode="auto">
                <a:xfrm>
                  <a:off x="2308" y="1740"/>
                  <a:ext cx="957" cy="2343"/>
                  <a:chOff x="2308" y="1740"/>
                  <a:chExt cx="957" cy="2343"/>
                </a:xfrm>
              </p:grpSpPr>
              <p:sp>
                <p:nvSpPr>
                  <p:cNvPr id="108" name="Freeform 73"/>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74"/>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 name="Freeform 75"/>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 name="Freeform 76"/>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 name="Freeform 77"/>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 name="Freeform 78"/>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 name="Freeform 79"/>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 name="Freeform 80"/>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 name="Oval 81"/>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04" name="Oval 82"/>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05" name="Oval 83"/>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06" name="Oval 84"/>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107" name="Oval 85"/>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grpSp>
          <p:nvGrpSpPr>
            <p:cNvPr id="197" name="Group 196"/>
            <p:cNvGrpSpPr>
              <a:grpSpLocks/>
            </p:cNvGrpSpPr>
            <p:nvPr/>
          </p:nvGrpSpPr>
          <p:grpSpPr bwMode="auto">
            <a:xfrm>
              <a:off x="1043354" y="6369492"/>
              <a:ext cx="1206696" cy="476785"/>
              <a:chOff x="381000" y="4495800"/>
              <a:chExt cx="3048000" cy="1905000"/>
            </a:xfrm>
          </p:grpSpPr>
          <p:sp>
            <p:nvSpPr>
              <p:cNvPr id="198" name="AutoShape 32"/>
              <p:cNvSpPr>
                <a:spLocks noChangeArrowheads="1"/>
              </p:cNvSpPr>
              <p:nvPr/>
            </p:nvSpPr>
            <p:spPr bwMode="auto">
              <a:xfrm>
                <a:off x="16002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199" name="AutoShape 33"/>
              <p:cNvSpPr>
                <a:spLocks noChangeArrowheads="1"/>
              </p:cNvSpPr>
              <p:nvPr/>
            </p:nvSpPr>
            <p:spPr bwMode="auto">
              <a:xfrm>
                <a:off x="25146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200" name="AutoShape 34"/>
              <p:cNvSpPr>
                <a:spLocks noChangeArrowheads="1"/>
              </p:cNvSpPr>
              <p:nvPr/>
            </p:nvSpPr>
            <p:spPr bwMode="auto">
              <a:xfrm>
                <a:off x="6096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201" name="Line 38"/>
              <p:cNvSpPr>
                <a:spLocks noChangeShapeType="1"/>
              </p:cNvSpPr>
              <p:nvPr/>
            </p:nvSpPr>
            <p:spPr bwMode="auto">
              <a:xfrm flipH="1">
                <a:off x="1066800" y="4495800"/>
                <a:ext cx="10668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2" name="Line 39"/>
              <p:cNvSpPr>
                <a:spLocks noChangeShapeType="1"/>
              </p:cNvSpPr>
              <p:nvPr/>
            </p:nvSpPr>
            <p:spPr bwMode="auto">
              <a:xfrm flipH="1">
                <a:off x="2057400" y="4495800"/>
                <a:ext cx="76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 name="Line 40"/>
              <p:cNvSpPr>
                <a:spLocks noChangeShapeType="1"/>
              </p:cNvSpPr>
              <p:nvPr/>
            </p:nvSpPr>
            <p:spPr bwMode="auto">
              <a:xfrm>
                <a:off x="2133600" y="4495800"/>
                <a:ext cx="838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4" name="Group 41"/>
              <p:cNvGrpSpPr>
                <a:grpSpLocks/>
              </p:cNvGrpSpPr>
              <p:nvPr/>
            </p:nvGrpSpPr>
            <p:grpSpPr bwMode="auto">
              <a:xfrm flipH="1">
                <a:off x="381000" y="5181600"/>
                <a:ext cx="381000" cy="993775"/>
                <a:chOff x="2308" y="1513"/>
                <a:chExt cx="1162" cy="2570"/>
              </a:xfrm>
            </p:grpSpPr>
            <p:grpSp>
              <p:nvGrpSpPr>
                <p:cNvPr id="235" name="Group 42"/>
                <p:cNvGrpSpPr>
                  <a:grpSpLocks/>
                </p:cNvGrpSpPr>
                <p:nvPr/>
              </p:nvGrpSpPr>
              <p:grpSpPr bwMode="auto">
                <a:xfrm>
                  <a:off x="2308" y="1740"/>
                  <a:ext cx="957" cy="2343"/>
                  <a:chOff x="2308" y="1740"/>
                  <a:chExt cx="957" cy="2343"/>
                </a:xfrm>
              </p:grpSpPr>
              <p:sp>
                <p:nvSpPr>
                  <p:cNvPr id="243" name="Freeform 43"/>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4" name="Freeform 44"/>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 name="Freeform 45"/>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 name="Freeform 46"/>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 name="Freeform 47"/>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8" name="Freeform 48"/>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36" name="Freeform 49"/>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 name="Freeform 50"/>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8" name="Oval 51"/>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39" name="Oval 52"/>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40" name="Oval 53"/>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41" name="Oval 54"/>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42" name="Oval 55"/>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nvGrpSpPr>
              <p:cNvPr id="205" name="Group 56"/>
              <p:cNvGrpSpPr>
                <a:grpSpLocks/>
              </p:cNvGrpSpPr>
              <p:nvPr/>
            </p:nvGrpSpPr>
            <p:grpSpPr bwMode="auto">
              <a:xfrm flipH="1">
                <a:off x="1371600" y="5181600"/>
                <a:ext cx="381000" cy="993775"/>
                <a:chOff x="2308" y="1513"/>
                <a:chExt cx="1162" cy="2570"/>
              </a:xfrm>
            </p:grpSpPr>
            <p:grpSp>
              <p:nvGrpSpPr>
                <p:cNvPr id="221" name="Group 57"/>
                <p:cNvGrpSpPr>
                  <a:grpSpLocks/>
                </p:cNvGrpSpPr>
                <p:nvPr/>
              </p:nvGrpSpPr>
              <p:grpSpPr bwMode="auto">
                <a:xfrm>
                  <a:off x="2308" y="1740"/>
                  <a:ext cx="957" cy="2343"/>
                  <a:chOff x="2308" y="1740"/>
                  <a:chExt cx="957" cy="2343"/>
                </a:xfrm>
              </p:grpSpPr>
              <p:sp>
                <p:nvSpPr>
                  <p:cNvPr id="229" name="Freeform 58"/>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 name="Freeform 59"/>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 name="Freeform 60"/>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2" name="Freeform 61"/>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3" name="Freeform 62"/>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4" name="Freeform 63"/>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22" name="Freeform 64"/>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 name="Freeform 65"/>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4" name="Oval 66"/>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25" name="Oval 67"/>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26" name="Oval 68"/>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27" name="Oval 69"/>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28" name="Oval 70"/>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nvGrpSpPr>
              <p:cNvPr id="206" name="Group 71"/>
              <p:cNvGrpSpPr>
                <a:grpSpLocks/>
              </p:cNvGrpSpPr>
              <p:nvPr/>
            </p:nvGrpSpPr>
            <p:grpSpPr bwMode="auto">
              <a:xfrm flipH="1">
                <a:off x="2362200" y="5181600"/>
                <a:ext cx="381000" cy="993775"/>
                <a:chOff x="2308" y="1513"/>
                <a:chExt cx="1162" cy="2570"/>
              </a:xfrm>
            </p:grpSpPr>
            <p:grpSp>
              <p:nvGrpSpPr>
                <p:cNvPr id="207" name="Group 72"/>
                <p:cNvGrpSpPr>
                  <a:grpSpLocks/>
                </p:cNvGrpSpPr>
                <p:nvPr/>
              </p:nvGrpSpPr>
              <p:grpSpPr bwMode="auto">
                <a:xfrm>
                  <a:off x="2308" y="1740"/>
                  <a:ext cx="957" cy="2343"/>
                  <a:chOff x="2308" y="1740"/>
                  <a:chExt cx="957" cy="2343"/>
                </a:xfrm>
              </p:grpSpPr>
              <p:sp>
                <p:nvSpPr>
                  <p:cNvPr id="215" name="Freeform 73"/>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 name="Freeform 74"/>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 name="Freeform 75"/>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 name="Freeform 76"/>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 name="Freeform 77"/>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 name="Freeform 78"/>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08" name="Freeform 79"/>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 name="Freeform 80"/>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 name="Oval 81"/>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11" name="Oval 82"/>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12" name="Oval 83"/>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13" name="Oval 84"/>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14" name="Oval 85"/>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grpSp>
          <p:nvGrpSpPr>
            <p:cNvPr id="249" name="Group 248"/>
            <p:cNvGrpSpPr>
              <a:grpSpLocks/>
            </p:cNvGrpSpPr>
            <p:nvPr/>
          </p:nvGrpSpPr>
          <p:grpSpPr bwMode="auto">
            <a:xfrm>
              <a:off x="2016370" y="6369671"/>
              <a:ext cx="1206696" cy="476785"/>
              <a:chOff x="381000" y="4495800"/>
              <a:chExt cx="3048000" cy="1905000"/>
            </a:xfrm>
          </p:grpSpPr>
          <p:sp>
            <p:nvSpPr>
              <p:cNvPr id="250" name="AutoShape 32"/>
              <p:cNvSpPr>
                <a:spLocks noChangeArrowheads="1"/>
              </p:cNvSpPr>
              <p:nvPr/>
            </p:nvSpPr>
            <p:spPr bwMode="auto">
              <a:xfrm>
                <a:off x="16002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251" name="AutoShape 33"/>
              <p:cNvSpPr>
                <a:spLocks noChangeArrowheads="1"/>
              </p:cNvSpPr>
              <p:nvPr/>
            </p:nvSpPr>
            <p:spPr bwMode="auto">
              <a:xfrm>
                <a:off x="25146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252" name="AutoShape 34"/>
              <p:cNvSpPr>
                <a:spLocks noChangeArrowheads="1"/>
              </p:cNvSpPr>
              <p:nvPr/>
            </p:nvSpPr>
            <p:spPr bwMode="auto">
              <a:xfrm>
                <a:off x="609600" y="5105400"/>
                <a:ext cx="914400" cy="12954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400"/>
              </a:p>
            </p:txBody>
          </p:sp>
          <p:sp>
            <p:nvSpPr>
              <p:cNvPr id="253" name="Line 38"/>
              <p:cNvSpPr>
                <a:spLocks noChangeShapeType="1"/>
              </p:cNvSpPr>
              <p:nvPr/>
            </p:nvSpPr>
            <p:spPr bwMode="auto">
              <a:xfrm flipH="1">
                <a:off x="1066800" y="4495800"/>
                <a:ext cx="10668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 name="Line 39"/>
              <p:cNvSpPr>
                <a:spLocks noChangeShapeType="1"/>
              </p:cNvSpPr>
              <p:nvPr/>
            </p:nvSpPr>
            <p:spPr bwMode="auto">
              <a:xfrm flipH="1">
                <a:off x="2057400" y="4495800"/>
                <a:ext cx="76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 name="Line 40"/>
              <p:cNvSpPr>
                <a:spLocks noChangeShapeType="1"/>
              </p:cNvSpPr>
              <p:nvPr/>
            </p:nvSpPr>
            <p:spPr bwMode="auto">
              <a:xfrm>
                <a:off x="2133600" y="4495800"/>
                <a:ext cx="838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56" name="Group 41"/>
              <p:cNvGrpSpPr>
                <a:grpSpLocks/>
              </p:cNvGrpSpPr>
              <p:nvPr/>
            </p:nvGrpSpPr>
            <p:grpSpPr bwMode="auto">
              <a:xfrm flipH="1">
                <a:off x="381000" y="5181600"/>
                <a:ext cx="381000" cy="993775"/>
                <a:chOff x="2308" y="1513"/>
                <a:chExt cx="1162" cy="2570"/>
              </a:xfrm>
            </p:grpSpPr>
            <p:grpSp>
              <p:nvGrpSpPr>
                <p:cNvPr id="287" name="Group 42"/>
                <p:cNvGrpSpPr>
                  <a:grpSpLocks/>
                </p:cNvGrpSpPr>
                <p:nvPr/>
              </p:nvGrpSpPr>
              <p:grpSpPr bwMode="auto">
                <a:xfrm>
                  <a:off x="2308" y="1740"/>
                  <a:ext cx="957" cy="2343"/>
                  <a:chOff x="2308" y="1740"/>
                  <a:chExt cx="957" cy="2343"/>
                </a:xfrm>
              </p:grpSpPr>
              <p:sp>
                <p:nvSpPr>
                  <p:cNvPr id="295" name="Freeform 43"/>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6" name="Freeform 44"/>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 name="Freeform 45"/>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 name="Freeform 46"/>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9" name="Freeform 47"/>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0" name="Freeform 48"/>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8" name="Freeform 49"/>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 name="Freeform 50"/>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 name="Oval 51"/>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91" name="Oval 52"/>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92" name="Oval 53"/>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93" name="Oval 54"/>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94" name="Oval 55"/>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nvGrpSpPr>
              <p:cNvPr id="257" name="Group 56"/>
              <p:cNvGrpSpPr>
                <a:grpSpLocks/>
              </p:cNvGrpSpPr>
              <p:nvPr/>
            </p:nvGrpSpPr>
            <p:grpSpPr bwMode="auto">
              <a:xfrm flipH="1">
                <a:off x="1371600" y="5181600"/>
                <a:ext cx="381000" cy="993775"/>
                <a:chOff x="2308" y="1513"/>
                <a:chExt cx="1162" cy="2570"/>
              </a:xfrm>
            </p:grpSpPr>
            <p:grpSp>
              <p:nvGrpSpPr>
                <p:cNvPr id="273" name="Group 57"/>
                <p:cNvGrpSpPr>
                  <a:grpSpLocks/>
                </p:cNvGrpSpPr>
                <p:nvPr/>
              </p:nvGrpSpPr>
              <p:grpSpPr bwMode="auto">
                <a:xfrm>
                  <a:off x="2308" y="1740"/>
                  <a:ext cx="957" cy="2343"/>
                  <a:chOff x="2308" y="1740"/>
                  <a:chExt cx="957" cy="2343"/>
                </a:xfrm>
              </p:grpSpPr>
              <p:sp>
                <p:nvSpPr>
                  <p:cNvPr id="281" name="Freeform 58"/>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2" name="Freeform 59"/>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3" name="Freeform 60"/>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4" name="Freeform 61"/>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 name="Freeform 62"/>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 name="Freeform 63"/>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74" name="Freeform 64"/>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5" name="Freeform 65"/>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 name="Oval 66"/>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77" name="Oval 67"/>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78" name="Oval 68"/>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79" name="Oval 69"/>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80" name="Oval 70"/>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nvGrpSpPr>
              <p:cNvPr id="258" name="Group 71"/>
              <p:cNvGrpSpPr>
                <a:grpSpLocks/>
              </p:cNvGrpSpPr>
              <p:nvPr/>
            </p:nvGrpSpPr>
            <p:grpSpPr bwMode="auto">
              <a:xfrm flipH="1">
                <a:off x="2362200" y="5181600"/>
                <a:ext cx="381000" cy="993775"/>
                <a:chOff x="2308" y="1513"/>
                <a:chExt cx="1162" cy="2570"/>
              </a:xfrm>
            </p:grpSpPr>
            <p:grpSp>
              <p:nvGrpSpPr>
                <p:cNvPr id="259" name="Group 72"/>
                <p:cNvGrpSpPr>
                  <a:grpSpLocks/>
                </p:cNvGrpSpPr>
                <p:nvPr/>
              </p:nvGrpSpPr>
              <p:grpSpPr bwMode="auto">
                <a:xfrm>
                  <a:off x="2308" y="1740"/>
                  <a:ext cx="957" cy="2343"/>
                  <a:chOff x="2308" y="1740"/>
                  <a:chExt cx="957" cy="2343"/>
                </a:xfrm>
              </p:grpSpPr>
              <p:sp>
                <p:nvSpPr>
                  <p:cNvPr id="267" name="Freeform 73"/>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8" name="Freeform 74"/>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9" name="Freeform 75"/>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0" name="Freeform 76"/>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 name="Freeform 77"/>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2" name="Freeform 78"/>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60" name="Freeform 79"/>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1" name="Freeform 80"/>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2" name="Oval 81"/>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63" name="Oval 82"/>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64" name="Oval 83"/>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65" name="Oval 84"/>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a:p>
              </p:txBody>
            </p:sp>
            <p:sp>
              <p:nvSpPr>
                <p:cNvPr id="266" name="Oval 85"/>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a:p>
              </p:txBody>
            </p:sp>
          </p:grpSp>
        </p:grpSp>
        <p:sp>
          <p:nvSpPr>
            <p:cNvPr id="306" name="Text Box 4"/>
            <p:cNvSpPr txBox="1">
              <a:spLocks noChangeArrowheads="1"/>
            </p:cNvSpPr>
            <p:nvPr/>
          </p:nvSpPr>
          <p:spPr bwMode="auto">
            <a:xfrm>
              <a:off x="1070633" y="4167554"/>
              <a:ext cx="10102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dirty="0"/>
                <a:t>XY = </a:t>
              </a:r>
              <a:r>
                <a:rPr lang="en-US" altLang="en-US" sz="1800" dirty="0"/>
                <a:t>396</a:t>
              </a:r>
            </a:p>
          </p:txBody>
        </p:sp>
        <p:sp>
          <p:nvSpPr>
            <p:cNvPr id="307" name="Text Box 4"/>
            <p:cNvSpPr txBox="1">
              <a:spLocks noChangeArrowheads="1"/>
            </p:cNvSpPr>
            <p:nvPr/>
          </p:nvSpPr>
          <p:spPr bwMode="auto">
            <a:xfrm>
              <a:off x="1951486" y="3324834"/>
              <a:ext cx="52770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dirty="0"/>
                <a:t>= 3</a:t>
              </a:r>
              <a:endParaRPr lang="en-US" altLang="en-US" sz="1600" dirty="0">
                <a:solidFill>
                  <a:schemeClr val="hlink"/>
                </a:solidFill>
              </a:endParaRPr>
            </a:p>
            <a:p>
              <a:pPr eaLnBrk="1" hangingPunct="1">
                <a:spcBef>
                  <a:spcPct val="0"/>
                </a:spcBef>
                <a:buFontTx/>
                <a:buNone/>
              </a:pPr>
              <a:r>
                <a:rPr lang="en-US" altLang="en-US" sz="1600" dirty="0"/>
                <a:t>= 6</a:t>
              </a:r>
            </a:p>
            <a:p>
              <a:pPr eaLnBrk="1" hangingPunct="1">
                <a:spcBef>
                  <a:spcPct val="0"/>
                </a:spcBef>
                <a:buFontTx/>
                <a:buNone/>
              </a:pPr>
              <a:r>
                <a:rPr lang="en-US" altLang="en-US" sz="1200" dirty="0"/>
                <a:t> </a:t>
              </a:r>
              <a:br>
                <a:rPr lang="en-US" altLang="en-US" sz="1600" dirty="0"/>
              </a:br>
              <a:r>
                <a:rPr lang="en-US" altLang="en-US" sz="1600" dirty="0"/>
                <a:t>=18</a:t>
              </a:r>
              <a:endParaRPr lang="en-US" altLang="en-US" sz="1600" dirty="0">
                <a:sym typeface="Symbol"/>
              </a:endParaRPr>
            </a:p>
          </p:txBody>
        </p:sp>
      </p:grpSp>
      <p:sp>
        <p:nvSpPr>
          <p:cNvPr id="318" name="Text Box 147"/>
          <p:cNvSpPr txBox="1">
            <a:spLocks noChangeArrowheads="1"/>
          </p:cNvSpPr>
          <p:nvPr/>
        </p:nvSpPr>
        <p:spPr bwMode="auto">
          <a:xfrm>
            <a:off x="0" y="609600"/>
            <a:ext cx="3886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ts val="0"/>
              </a:spcBef>
              <a:buFontTx/>
              <a:buNone/>
            </a:pPr>
            <a:r>
              <a:rPr lang="en-US" altLang="en-US" sz="1800" i="0" dirty="0">
                <a:solidFill>
                  <a:schemeClr val="accent1"/>
                </a:solidFill>
              </a:rPr>
              <a:t>MULT(X,Y):</a:t>
            </a:r>
          </a:p>
          <a:p>
            <a:pPr>
              <a:spcBef>
                <a:spcPts val="0"/>
              </a:spcBef>
              <a:buFontTx/>
              <a:buNone/>
            </a:pPr>
            <a:r>
              <a:rPr lang="en-US" altLang="en-US" sz="1800" i="0" dirty="0">
                <a:solidFill>
                  <a:schemeClr val="accent1"/>
                </a:solidFill>
              </a:rPr>
              <a:t> If |X| = |Y| = 1 then return( XY )</a:t>
            </a:r>
          </a:p>
          <a:p>
            <a:pPr>
              <a:spcBef>
                <a:spcPts val="0"/>
              </a:spcBef>
              <a:buFontTx/>
              <a:buNone/>
            </a:pPr>
            <a:r>
              <a:rPr lang="en-US" altLang="en-US" sz="1800" i="0" dirty="0">
                <a:solidFill>
                  <a:schemeClr val="accent1"/>
                </a:solidFill>
              </a:rPr>
              <a:t> Break X into </a:t>
            </a:r>
            <a:r>
              <a:rPr lang="en-US" altLang="en-US" sz="1800" i="0" dirty="0" err="1">
                <a:solidFill>
                  <a:schemeClr val="accent1"/>
                </a:solidFill>
              </a:rPr>
              <a:t>a,b</a:t>
            </a:r>
            <a:r>
              <a:rPr lang="en-US" altLang="en-US" sz="1800" i="0" dirty="0">
                <a:solidFill>
                  <a:schemeClr val="accent1"/>
                </a:solidFill>
              </a:rPr>
              <a:t> and Y into </a:t>
            </a:r>
            <a:r>
              <a:rPr lang="en-US" altLang="en-US" sz="1800" i="0" dirty="0" err="1">
                <a:solidFill>
                  <a:schemeClr val="accent1"/>
                </a:solidFill>
              </a:rPr>
              <a:t>c,d</a:t>
            </a:r>
            <a:endParaRPr lang="en-US" altLang="en-US" sz="1800" i="0" dirty="0">
              <a:solidFill>
                <a:schemeClr val="accent1"/>
              </a:solidFill>
            </a:endParaRPr>
          </a:p>
          <a:p>
            <a:pPr>
              <a:spcBef>
                <a:spcPts val="0"/>
              </a:spcBef>
              <a:buFontTx/>
              <a:buNone/>
            </a:pPr>
            <a:r>
              <a:rPr lang="en-US" altLang="en-US" sz="1800" i="0" dirty="0">
                <a:solidFill>
                  <a:schemeClr val="accent1"/>
                </a:solidFill>
              </a:rPr>
              <a:t> e = MULT(</a:t>
            </a:r>
            <a:r>
              <a:rPr lang="en-US" altLang="en-US" sz="1800" i="0" dirty="0" err="1">
                <a:solidFill>
                  <a:schemeClr val="accent1"/>
                </a:solidFill>
              </a:rPr>
              <a:t>a,c</a:t>
            </a:r>
            <a:r>
              <a:rPr lang="en-US" altLang="en-US" sz="1800" i="0" dirty="0">
                <a:solidFill>
                  <a:schemeClr val="accent1"/>
                </a:solidFill>
              </a:rPr>
              <a:t>) and f =MULT(</a:t>
            </a:r>
            <a:r>
              <a:rPr lang="en-US" altLang="en-US" sz="1800" i="0" dirty="0" err="1">
                <a:solidFill>
                  <a:schemeClr val="accent1"/>
                </a:solidFill>
              </a:rPr>
              <a:t>b,d</a:t>
            </a:r>
            <a:r>
              <a:rPr lang="en-US" altLang="en-US" sz="1800" i="0" dirty="0">
                <a:solidFill>
                  <a:schemeClr val="accent1"/>
                </a:solidFill>
              </a:rPr>
              <a:t>)</a:t>
            </a:r>
          </a:p>
          <a:p>
            <a:pPr>
              <a:spcBef>
                <a:spcPts val="0"/>
              </a:spcBef>
              <a:buFontTx/>
              <a:buNone/>
            </a:pPr>
            <a:r>
              <a:rPr lang="en-US" altLang="en-US" sz="1800" i="0" dirty="0">
                <a:solidFill>
                  <a:schemeClr val="accent1"/>
                </a:solidFill>
              </a:rPr>
              <a:t> return( e 10</a:t>
            </a:r>
            <a:r>
              <a:rPr lang="en-US" altLang="en-US" sz="1800" i="0" baseline="30000" dirty="0">
                <a:solidFill>
                  <a:schemeClr val="accent1"/>
                </a:solidFill>
              </a:rPr>
              <a:t>n</a:t>
            </a:r>
            <a:r>
              <a:rPr lang="en-US" altLang="en-US" sz="1800" i="0" dirty="0">
                <a:solidFill>
                  <a:schemeClr val="accent1"/>
                </a:solidFill>
              </a:rPr>
              <a:t> + (MULT(</a:t>
            </a:r>
            <a:r>
              <a:rPr lang="en-US" altLang="en-US" sz="1800" i="0" dirty="0" err="1">
                <a:solidFill>
                  <a:schemeClr val="accent1"/>
                </a:solidFill>
              </a:rPr>
              <a:t>a+b</a:t>
            </a:r>
            <a:r>
              <a:rPr lang="en-US" altLang="en-US" sz="1800" i="0" dirty="0">
                <a:solidFill>
                  <a:schemeClr val="accent1"/>
                </a:solidFill>
              </a:rPr>
              <a:t>, </a:t>
            </a:r>
            <a:r>
              <a:rPr lang="en-US" altLang="en-US" sz="1800" i="0" dirty="0" err="1">
                <a:solidFill>
                  <a:schemeClr val="accent1"/>
                </a:solidFill>
              </a:rPr>
              <a:t>c+d</a:t>
            </a:r>
            <a:r>
              <a:rPr lang="en-US" altLang="en-US" sz="1800" i="0" dirty="0">
                <a:solidFill>
                  <a:schemeClr val="accent1"/>
                </a:solidFill>
              </a:rPr>
              <a:t>) </a:t>
            </a:r>
            <a:br>
              <a:rPr lang="en-US" altLang="en-US" sz="1800" i="0" dirty="0">
                <a:solidFill>
                  <a:schemeClr val="accent1"/>
                </a:solidFill>
              </a:rPr>
            </a:br>
            <a:r>
              <a:rPr lang="en-US" altLang="en-US" sz="1800" i="0" dirty="0">
                <a:solidFill>
                  <a:schemeClr val="accent1"/>
                </a:solidFill>
              </a:rPr>
              <a:t>            – e - f) 10</a:t>
            </a:r>
            <a:r>
              <a:rPr lang="en-US" altLang="en-US" sz="1800" i="0" baseline="30000" dirty="0">
                <a:solidFill>
                  <a:schemeClr val="accent1"/>
                </a:solidFill>
              </a:rPr>
              <a:t>n/2</a:t>
            </a:r>
            <a:r>
              <a:rPr lang="en-US" altLang="en-US" sz="1800" i="0" dirty="0">
                <a:solidFill>
                  <a:schemeClr val="accent1"/>
                </a:solidFill>
              </a:rPr>
              <a:t> + f )</a:t>
            </a:r>
          </a:p>
        </p:txBody>
      </p:sp>
      <p:pic>
        <p:nvPicPr>
          <p:cNvPr id="301" name="Picture 4" descr="capture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008" y="809583"/>
            <a:ext cx="5272459" cy="239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6D53D3DF-7BC1-FC23-7A82-465126536D2A}"/>
              </a:ext>
            </a:extLst>
          </p:cNvPr>
          <p:cNvGrpSpPr/>
          <p:nvPr/>
        </p:nvGrpSpPr>
        <p:grpSpPr>
          <a:xfrm>
            <a:off x="3509931" y="712259"/>
            <a:ext cx="5473700" cy="2679139"/>
            <a:chOff x="3517900" y="3886380"/>
            <a:chExt cx="5473700" cy="2679139"/>
          </a:xfrm>
        </p:grpSpPr>
        <p:pic>
          <p:nvPicPr>
            <p:cNvPr id="310" name="Picture 4" descr="captur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7900" y="3886380"/>
              <a:ext cx="5473700" cy="267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 name="Rectangle 6"/>
            <p:cNvSpPr>
              <a:spLocks noChangeArrowheads="1"/>
            </p:cNvSpPr>
            <p:nvPr/>
          </p:nvSpPr>
          <p:spPr bwMode="auto">
            <a:xfrm>
              <a:off x="5414923" y="4622316"/>
              <a:ext cx="91523" cy="49614"/>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800"/>
            </a:p>
          </p:txBody>
        </p:sp>
        <p:sp>
          <p:nvSpPr>
            <p:cNvPr id="334" name="Rectangle 9"/>
            <p:cNvSpPr>
              <a:spLocks noChangeArrowheads="1"/>
            </p:cNvSpPr>
            <p:nvPr/>
          </p:nvSpPr>
          <p:spPr bwMode="auto">
            <a:xfrm rot="2992896">
              <a:off x="5386417" y="4584823"/>
              <a:ext cx="198455" cy="91523"/>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800"/>
            </a:p>
          </p:txBody>
        </p:sp>
        <p:sp>
          <p:nvSpPr>
            <p:cNvPr id="332" name="Rectangle 12"/>
            <p:cNvSpPr>
              <a:spLocks noChangeArrowheads="1"/>
            </p:cNvSpPr>
            <p:nvPr/>
          </p:nvSpPr>
          <p:spPr bwMode="auto">
            <a:xfrm rot="5699865">
              <a:off x="5335186" y="4431463"/>
              <a:ext cx="446523" cy="216327"/>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800"/>
            </a:p>
          </p:txBody>
        </p:sp>
        <p:sp>
          <p:nvSpPr>
            <p:cNvPr id="330" name="Rectangle 15"/>
            <p:cNvSpPr>
              <a:spLocks noChangeArrowheads="1"/>
            </p:cNvSpPr>
            <p:nvPr/>
          </p:nvSpPr>
          <p:spPr bwMode="auto">
            <a:xfrm rot="8507812">
              <a:off x="5172595" y="4268818"/>
              <a:ext cx="1470608" cy="595364"/>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800"/>
            </a:p>
          </p:txBody>
        </p:sp>
        <p:sp>
          <p:nvSpPr>
            <p:cNvPr id="328" name="Rectangle 18"/>
            <p:cNvSpPr>
              <a:spLocks noChangeArrowheads="1"/>
            </p:cNvSpPr>
            <p:nvPr/>
          </p:nvSpPr>
          <p:spPr bwMode="auto">
            <a:xfrm rot="10830767">
              <a:off x="3562622" y="3985607"/>
              <a:ext cx="5390497" cy="2485853"/>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800"/>
            </a:p>
          </p:txBody>
        </p:sp>
      </p:grpSp>
      <p:sp>
        <p:nvSpPr>
          <p:cNvPr id="5" name="Text Box 101">
            <a:extLst>
              <a:ext uri="{FF2B5EF4-FFF2-40B4-BE49-F238E27FC236}">
                <a16:creationId xmlns:a16="http://schemas.microsoft.com/office/drawing/2014/main" id="{A43D0A76-AE99-DBF9-1351-C597EB571DD2}"/>
              </a:ext>
            </a:extLst>
          </p:cNvPr>
          <p:cNvSpPr txBox="1">
            <a:spLocks noChangeArrowheads="1"/>
          </p:cNvSpPr>
          <p:nvPr/>
        </p:nvSpPr>
        <p:spPr bwMode="auto">
          <a:xfrm>
            <a:off x="3333256" y="4486382"/>
            <a:ext cx="4103707"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3000" dirty="0"/>
              <a:t>Trust your friends</a:t>
            </a:r>
          </a:p>
          <a:p>
            <a:pPr algn="ctr" eaLnBrk="1" hangingPunct="1">
              <a:spcBef>
                <a:spcPct val="50000"/>
              </a:spcBef>
              <a:buFontTx/>
              <a:buNone/>
            </a:pPr>
            <a:r>
              <a:rPr lang="en-US" altLang="en-US" sz="3000" i="0" dirty="0"/>
              <a:t>As long as you give them a smaller instance to the same problem.</a:t>
            </a:r>
            <a:endParaRPr lang="en-CA" altLang="en-US" sz="3000" i="0" dirty="0"/>
          </a:p>
        </p:txBody>
      </p:sp>
    </p:spTree>
    <p:extLst>
      <p:ext uri="{BB962C8B-B14F-4D97-AF65-F5344CB8AC3E}">
        <p14:creationId xmlns:p14="http://schemas.microsoft.com/office/powerpoint/2010/main" val="57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8"/>
                                        </p:tgtEl>
                                        <p:attrNameLst>
                                          <p:attrName>style.visibility</p:attrName>
                                        </p:attrNameLst>
                                      </p:cBhvr>
                                      <p:to>
                                        <p:strVal val="visible"/>
                                      </p:to>
                                    </p:set>
                                    <p:anim calcmode="lin" valueType="num">
                                      <p:cBhvr additive="base">
                                        <p:cTn id="7" dur="500" fill="hold"/>
                                        <p:tgtEl>
                                          <p:spTgt spid="318"/>
                                        </p:tgtEl>
                                        <p:attrNameLst>
                                          <p:attrName>ppt_x</p:attrName>
                                        </p:attrNameLst>
                                      </p:cBhvr>
                                      <p:tavLst>
                                        <p:tav tm="0">
                                          <p:val>
                                            <p:strVal val="#ppt_x"/>
                                          </p:val>
                                        </p:tav>
                                        <p:tav tm="100000">
                                          <p:val>
                                            <p:strVal val="#ppt_x"/>
                                          </p:val>
                                        </p:tav>
                                      </p:tavLst>
                                    </p:anim>
                                    <p:anim calcmode="lin" valueType="num">
                                      <p:cBhvr additive="base">
                                        <p:cTn id="8" dur="500" fill="hold"/>
                                        <p:tgtEl>
                                          <p:spTgt spid="3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171"/>
                                        </p:tgtEl>
                                        <p:attrNameLst>
                                          <p:attrName>style.visibility</p:attrName>
                                        </p:attrNameLst>
                                      </p:cBhvr>
                                      <p:to>
                                        <p:strVal val="visible"/>
                                      </p:to>
                                    </p:set>
                                    <p:anim calcmode="lin" valueType="num">
                                      <p:cBhvr additive="base">
                                        <p:cTn id="11" dur="500" fill="hold"/>
                                        <p:tgtEl>
                                          <p:spTgt spid="7171"/>
                                        </p:tgtEl>
                                        <p:attrNameLst>
                                          <p:attrName>ppt_x</p:attrName>
                                        </p:attrNameLst>
                                      </p:cBhvr>
                                      <p:tavLst>
                                        <p:tav tm="0">
                                          <p:val>
                                            <p:strVal val="#ppt_x"/>
                                          </p:val>
                                        </p:tav>
                                        <p:tav tm="100000">
                                          <p:val>
                                            <p:strVal val="#ppt_x"/>
                                          </p:val>
                                        </p:tav>
                                      </p:tavLst>
                                    </p:anim>
                                    <p:anim calcmode="lin" valueType="num">
                                      <p:cBhvr additive="base">
                                        <p:cTn id="12"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additive="base">
                                        <p:cTn id="21"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 calcmode="lin" valueType="num">
                                      <p:cBhvr additive="base">
                                        <p:cTn id="2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1"/>
                                        </p:tgtEl>
                                        <p:attrNameLst>
                                          <p:attrName>style.visibility</p:attrName>
                                        </p:attrNameLst>
                                      </p:cBhvr>
                                      <p:to>
                                        <p:strVal val="visible"/>
                                      </p:to>
                                    </p:set>
                                    <p:anim calcmode="lin" valueType="num">
                                      <p:cBhvr additive="base">
                                        <p:cTn id="33" dur="500" fill="hold"/>
                                        <p:tgtEl>
                                          <p:spTgt spid="301"/>
                                        </p:tgtEl>
                                        <p:attrNameLst>
                                          <p:attrName>ppt_x</p:attrName>
                                        </p:attrNameLst>
                                      </p:cBhvr>
                                      <p:tavLst>
                                        <p:tav tm="0">
                                          <p:val>
                                            <p:strVal val="0-#ppt_w/2"/>
                                          </p:val>
                                        </p:tav>
                                        <p:tav tm="100000">
                                          <p:val>
                                            <p:strVal val="#ppt_x"/>
                                          </p:val>
                                        </p:tav>
                                      </p:tavLst>
                                    </p:anim>
                                    <p:anim calcmode="lin" valueType="num">
                                      <p:cBhvr additive="base">
                                        <p:cTn id="34" dur="500" fill="hold"/>
                                        <p:tgtEl>
                                          <p:spTgt spid="30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0-#ppt_w/2"/>
                                          </p:val>
                                        </p:tav>
                                        <p:tav tm="100000">
                                          <p:val>
                                            <p:strVal val="#ppt_x"/>
                                          </p:val>
                                        </p:tav>
                                      </p:tavLst>
                                    </p:anim>
                                    <p:anim calcmode="lin" valueType="num">
                                      <p:cBhvr additive="base">
                                        <p:cTn id="4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0-#ppt_w/2"/>
                                          </p:val>
                                        </p:tav>
                                        <p:tav tm="100000">
                                          <p:val>
                                            <p:strVal val="#ppt_x"/>
                                          </p:val>
                                        </p:tav>
                                      </p:tavLst>
                                    </p:anim>
                                    <p:anim calcmode="lin" valueType="num">
                                      <p:cBhvr additive="base">
                                        <p:cTn id="4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P spid="318"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152400"/>
            <a:ext cx="7772400" cy="1143000"/>
          </a:xfrm>
        </p:spPr>
        <p:txBody>
          <a:bodyPr/>
          <a:lstStyle/>
          <a:p>
            <a:pPr eaLnBrk="1" hangingPunct="1"/>
            <a:r>
              <a:rPr lang="en-US" altLang="en-US"/>
              <a:t>Graph Search Algorithms</a:t>
            </a:r>
          </a:p>
        </p:txBody>
      </p:sp>
      <p:pic>
        <p:nvPicPr>
          <p:cNvPr id="54275" name="Picture 3" descr="00-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838200"/>
            <a:ext cx="40005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4817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228600"/>
            <a:ext cx="7772400" cy="1143000"/>
          </a:xfrm>
        </p:spPr>
        <p:txBody>
          <a:bodyPr/>
          <a:lstStyle/>
          <a:p>
            <a:pPr eaLnBrk="1" hangingPunct="1"/>
            <a:r>
              <a:rPr lang="en-US" altLang="en-US" dirty="0"/>
              <a:t>Greedy Algorithms</a:t>
            </a:r>
          </a:p>
        </p:txBody>
      </p:sp>
      <p:sp>
        <p:nvSpPr>
          <p:cNvPr id="56323" name="Rectangle 2"/>
          <p:cNvSpPr>
            <a:spLocks noChangeArrowheads="1"/>
          </p:cNvSpPr>
          <p:nvPr/>
        </p:nvSpPr>
        <p:spPr bwMode="auto">
          <a:xfrm>
            <a:off x="914400" y="2667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4400" i="0"/>
              <a:t>NEED A PIC HERE </a:t>
            </a:r>
          </a:p>
          <a:p>
            <a:pPr algn="ctr" eaLnBrk="1" hangingPunct="1">
              <a:spcBef>
                <a:spcPct val="0"/>
              </a:spcBef>
              <a:buFontTx/>
              <a:buNone/>
            </a:pPr>
            <a:r>
              <a:rPr lang="en-US" altLang="en-US" sz="4400" i="0"/>
              <a:t>(NOT POOH)</a:t>
            </a:r>
          </a:p>
        </p:txBody>
      </p:sp>
      <p:pic>
        <p:nvPicPr>
          <p:cNvPr id="56324" name="Picture 3" descr="IMGP232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295400"/>
            <a:ext cx="6524625" cy="4681537"/>
          </a:xfrm>
          <a:noFill/>
        </p:spPr>
      </p:pic>
    </p:spTree>
    <p:extLst>
      <p:ext uri="{BB962C8B-B14F-4D97-AF65-F5344CB8AC3E}">
        <p14:creationId xmlns:p14="http://schemas.microsoft.com/office/powerpoint/2010/main" val="2031538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3BC94835-ED5F-1263-6782-DCBFADEB1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058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D843FC-E32F-2C38-AEE7-46D5F2F59107}"/>
              </a:ext>
            </a:extLst>
          </p:cNvPr>
          <p:cNvSpPr txBox="1">
            <a:spLocks noChangeArrowheads="1"/>
          </p:cNvSpPr>
          <p:nvPr/>
        </p:nvSpPr>
        <p:spPr bwMode="auto">
          <a:xfrm>
            <a:off x="3810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CA" altLang="en-US" sz="7200" i="0" dirty="0"/>
              <a:t>Toronto</a:t>
            </a:r>
            <a:endParaRPr lang="en-CA" altLang="en-US" sz="7200" i="0" kern="0" dirty="0"/>
          </a:p>
        </p:txBody>
      </p:sp>
      <p:grpSp>
        <p:nvGrpSpPr>
          <p:cNvPr id="9" name="Group 8">
            <a:extLst>
              <a:ext uri="{FF2B5EF4-FFF2-40B4-BE49-F238E27FC236}">
                <a16:creationId xmlns:a16="http://schemas.microsoft.com/office/drawing/2014/main" id="{24A1ACF5-D6B7-0CDC-AE03-0A455967405A}"/>
              </a:ext>
            </a:extLst>
          </p:cNvPr>
          <p:cNvGrpSpPr/>
          <p:nvPr/>
        </p:nvGrpSpPr>
        <p:grpSpPr>
          <a:xfrm>
            <a:off x="762000" y="-304800"/>
            <a:ext cx="1918956" cy="4762500"/>
            <a:chOff x="762000" y="-304800"/>
            <a:chExt cx="1918956" cy="4762500"/>
          </a:xfrm>
        </p:grpSpPr>
        <p:sp>
          <p:nvSpPr>
            <p:cNvPr id="4" name="Arrow: Down 3">
              <a:extLst>
                <a:ext uri="{FF2B5EF4-FFF2-40B4-BE49-F238E27FC236}">
                  <a16:creationId xmlns:a16="http://schemas.microsoft.com/office/drawing/2014/main" id="{A103FFF8-1117-437E-E119-5DE49D70BF3E}"/>
                </a:ext>
              </a:extLst>
            </p:cNvPr>
            <p:cNvSpPr/>
            <p:nvPr/>
          </p:nvSpPr>
          <p:spPr bwMode="auto">
            <a:xfrm>
              <a:off x="1371600" y="3314700"/>
              <a:ext cx="5334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CA" sz="2400" b="0" i="1" u="none" strike="noStrike" cap="none" normalizeH="0" baseline="0">
                <a:ln>
                  <a:noFill/>
                </a:ln>
                <a:solidFill>
                  <a:schemeClr val="tx1"/>
                </a:solidFill>
                <a:effectLst/>
                <a:latin typeface="Times New Roman" pitchFamily="18" charset="0"/>
              </a:endParaRPr>
            </a:p>
          </p:txBody>
        </p:sp>
        <p:pic>
          <p:nvPicPr>
            <p:cNvPr id="8" name="Picture 7">
              <a:extLst>
                <a:ext uri="{FF2B5EF4-FFF2-40B4-BE49-F238E27FC236}">
                  <a16:creationId xmlns:a16="http://schemas.microsoft.com/office/drawing/2014/main" id="{C0E78752-6A6A-6FAA-14AA-5B9F7272B9C8}"/>
                </a:ext>
              </a:extLst>
            </p:cNvPr>
            <p:cNvPicPr>
              <a:picLocks noChangeAspect="1"/>
            </p:cNvPicPr>
            <p:nvPr/>
          </p:nvPicPr>
          <p:blipFill>
            <a:blip r:embed="rId3"/>
            <a:stretch>
              <a:fillRect/>
            </a:stretch>
          </p:blipFill>
          <p:spPr>
            <a:xfrm>
              <a:off x="762000" y="-304800"/>
              <a:ext cx="1918956" cy="4191000"/>
            </a:xfrm>
            <a:prstGeom prst="rect">
              <a:avLst/>
            </a:prstGeom>
          </p:spPr>
        </p:pic>
      </p:grpSp>
    </p:spTree>
    <p:extLst>
      <p:ext uri="{BB962C8B-B14F-4D97-AF65-F5344CB8AC3E}">
        <p14:creationId xmlns:p14="http://schemas.microsoft.com/office/powerpoint/2010/main" val="384832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610"/>
                                        </p:tgtEl>
                                        <p:attrNameLst>
                                          <p:attrName>style.visibility</p:attrName>
                                        </p:attrNameLst>
                                      </p:cBhvr>
                                      <p:to>
                                        <p:strVal val="visible"/>
                                      </p:to>
                                    </p:set>
                                    <p:anim calcmode="lin" valueType="num">
                                      <p:cBhvr additive="base">
                                        <p:cTn id="7" dur="500" fill="hold"/>
                                        <p:tgtEl>
                                          <p:spTgt spid="68610"/>
                                        </p:tgtEl>
                                        <p:attrNameLst>
                                          <p:attrName>ppt_x</p:attrName>
                                        </p:attrNameLst>
                                      </p:cBhvr>
                                      <p:tavLst>
                                        <p:tav tm="0">
                                          <p:val>
                                            <p:strVal val="#ppt_x"/>
                                          </p:val>
                                        </p:tav>
                                        <p:tav tm="100000">
                                          <p:val>
                                            <p:strVal val="#ppt_x"/>
                                          </p:val>
                                        </p:tav>
                                      </p:tavLst>
                                    </p:anim>
                                    <p:anim calcmode="lin" valueType="num">
                                      <p:cBhvr additive="base">
                                        <p:cTn id="8" dur="500" fill="hold"/>
                                        <p:tgtEl>
                                          <p:spTgt spid="686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228600"/>
            <a:ext cx="7772400" cy="1143000"/>
          </a:xfrm>
        </p:spPr>
        <p:txBody>
          <a:bodyPr/>
          <a:lstStyle/>
          <a:p>
            <a:pPr eaLnBrk="1" hangingPunct="1"/>
            <a:r>
              <a:rPr lang="en-US" altLang="en-US" dirty="0"/>
              <a:t>Recursive Back Tracking</a:t>
            </a:r>
          </a:p>
        </p:txBody>
      </p:sp>
      <p:pic>
        <p:nvPicPr>
          <p:cNvPr id="57347" name="Picture 60" descr="j025089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9888" y="914400"/>
            <a:ext cx="4583112"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61" descr="j033680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0513" y="1722438"/>
            <a:ext cx="37338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353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228600"/>
            <a:ext cx="7772400" cy="1143000"/>
          </a:xfrm>
        </p:spPr>
        <p:txBody>
          <a:bodyPr/>
          <a:lstStyle/>
          <a:p>
            <a:pPr eaLnBrk="1" hangingPunct="1"/>
            <a:r>
              <a:rPr lang="en-US" altLang="en-US" dirty="0"/>
              <a:t>Dynamic Programing</a:t>
            </a:r>
          </a:p>
        </p:txBody>
      </p:sp>
      <p:pic>
        <p:nvPicPr>
          <p:cNvPr id="58371" name="Picture 1028" descr="00-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4343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1029" descr="00-57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600200"/>
            <a:ext cx="39624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179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80661"/>
            <a:ext cx="4483200" cy="288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685800" y="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eaLnBrk="1" hangingPunct="1"/>
            <a:r>
              <a:rPr lang="en-US" altLang="en-US" kern="0" dirty="0"/>
              <a:t>Random Algorithms</a:t>
            </a:r>
          </a:p>
          <a:p>
            <a:pPr eaLnBrk="1" hangingPunct="1"/>
            <a:r>
              <a:rPr lang="en-US" altLang="en-US" kern="0" dirty="0"/>
              <a:t>And Probability</a:t>
            </a:r>
            <a:endParaRPr lang="en-CA" altLang="en-US" kern="0" dirty="0"/>
          </a:p>
        </p:txBody>
      </p:sp>
      <p:pic>
        <p:nvPicPr>
          <p:cNvPr id="13314" name="Picture 2" descr="Image result for normal distribu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2000" y="3948183"/>
            <a:ext cx="576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random algorith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99" y="1352549"/>
            <a:ext cx="2740965" cy="28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741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1202" name="Group 14"/>
          <p:cNvGrpSpPr>
            <a:grpSpLocks/>
          </p:cNvGrpSpPr>
          <p:nvPr/>
        </p:nvGrpSpPr>
        <p:grpSpPr bwMode="auto">
          <a:xfrm>
            <a:off x="6211888" y="709613"/>
            <a:ext cx="2551112" cy="1466850"/>
            <a:chOff x="6211787" y="938784"/>
            <a:chExt cx="2551213" cy="1465864"/>
          </a:xfrm>
        </p:grpSpPr>
        <p:sp>
          <p:nvSpPr>
            <p:cNvPr id="51227" name="Rectangle 16"/>
            <p:cNvSpPr>
              <a:spLocks noChangeArrowheads="1"/>
            </p:cNvSpPr>
            <p:nvPr/>
          </p:nvSpPr>
          <p:spPr bwMode="auto">
            <a:xfrm>
              <a:off x="6248400" y="1228570"/>
              <a:ext cx="1143000" cy="9144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a:t>M</a:t>
              </a:r>
              <a:r>
                <a:rPr lang="en-US" altLang="en-US" sz="2400" baseline="-25000"/>
                <a:t>i,j</a:t>
              </a:r>
            </a:p>
          </p:txBody>
        </p:sp>
        <p:sp>
          <p:nvSpPr>
            <p:cNvPr id="51228" name="Rectangle 13"/>
            <p:cNvSpPr>
              <a:spLocks noChangeArrowheads="1"/>
            </p:cNvSpPr>
            <p:nvPr/>
          </p:nvSpPr>
          <p:spPr bwMode="auto">
            <a:xfrm>
              <a:off x="7467600" y="1234440"/>
              <a:ext cx="304800" cy="1170208"/>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a:t>X</a:t>
              </a:r>
              <a:r>
                <a:rPr lang="en-US" altLang="en-US" sz="2400" baseline="-25000"/>
                <a:t>j</a:t>
              </a:r>
            </a:p>
          </p:txBody>
        </p:sp>
        <p:sp>
          <p:nvSpPr>
            <p:cNvPr id="51229" name="Rectangle 14"/>
            <p:cNvSpPr>
              <a:spLocks noChangeArrowheads="1"/>
            </p:cNvSpPr>
            <p:nvPr/>
          </p:nvSpPr>
          <p:spPr bwMode="auto">
            <a:xfrm>
              <a:off x="8458200" y="1228570"/>
              <a:ext cx="304800" cy="9144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a:t>N</a:t>
              </a:r>
              <a:r>
                <a:rPr lang="en-US" altLang="en-US" sz="2400" baseline="-25000"/>
                <a:t>i</a:t>
              </a:r>
            </a:p>
          </p:txBody>
        </p:sp>
        <p:sp>
          <p:nvSpPr>
            <p:cNvPr id="51230" name="Text Box 18"/>
            <p:cNvSpPr txBox="1">
              <a:spLocks noChangeArrowheads="1"/>
            </p:cNvSpPr>
            <p:nvPr/>
          </p:nvSpPr>
          <p:spPr bwMode="auto">
            <a:xfrm>
              <a:off x="8001000" y="1524000"/>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800">
                  <a:latin typeface="Symbol" pitchFamily="18" charset="2"/>
                </a:rPr>
                <a:t>³</a:t>
              </a:r>
            </a:p>
          </p:txBody>
        </p:sp>
        <p:sp>
          <p:nvSpPr>
            <p:cNvPr id="51231" name="Rectangle 22"/>
            <p:cNvSpPr>
              <a:spLocks noChangeArrowheads="1"/>
            </p:cNvSpPr>
            <p:nvPr/>
          </p:nvSpPr>
          <p:spPr bwMode="auto">
            <a:xfrm>
              <a:off x="6211787" y="938784"/>
              <a:ext cx="9797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subject to</a:t>
              </a:r>
            </a:p>
          </p:txBody>
        </p:sp>
      </p:grpSp>
      <p:sp>
        <p:nvSpPr>
          <p:cNvPr id="51203" name="Rectangle 2"/>
          <p:cNvSpPr>
            <a:spLocks noGrp="1" noChangeArrowheads="1"/>
          </p:cNvSpPr>
          <p:nvPr>
            <p:ph type="title"/>
          </p:nvPr>
        </p:nvSpPr>
        <p:spPr>
          <a:xfrm>
            <a:off x="1828800" y="-204788"/>
            <a:ext cx="5913438" cy="1143001"/>
          </a:xfrm>
        </p:spPr>
        <p:txBody>
          <a:bodyPr/>
          <a:lstStyle/>
          <a:p>
            <a:pPr eaLnBrk="1" hangingPunct="1"/>
            <a:r>
              <a:rPr lang="en-US" altLang="en-US" dirty="0"/>
              <a:t>Linear Programming</a:t>
            </a:r>
          </a:p>
        </p:txBody>
      </p:sp>
      <p:sp>
        <p:nvSpPr>
          <p:cNvPr id="51204" name="Rectangle 3"/>
          <p:cNvSpPr>
            <a:spLocks noGrp="1" noChangeArrowheads="1"/>
          </p:cNvSpPr>
          <p:nvPr>
            <p:ph type="body" idx="1"/>
          </p:nvPr>
        </p:nvSpPr>
        <p:spPr>
          <a:xfrm>
            <a:off x="228600" y="609600"/>
            <a:ext cx="3581400" cy="1752600"/>
          </a:xfrm>
        </p:spPr>
        <p:txBody>
          <a:bodyPr/>
          <a:lstStyle/>
          <a:p>
            <a:pPr eaLnBrk="1" hangingPunct="1">
              <a:buFontTx/>
              <a:buNone/>
            </a:pPr>
            <a:r>
              <a:rPr lang="en-US" altLang="en-US" sz="2800" dirty="0">
                <a:solidFill>
                  <a:schemeClr val="tx2"/>
                </a:solidFill>
                <a:latin typeface="Times New Roman" panose="02020603050405020304" pitchFamily="18" charset="0"/>
                <a:cs typeface="Times New Roman" panose="02020603050405020304" pitchFamily="18" charset="0"/>
              </a:rPr>
              <a:t>Primal: </a:t>
            </a:r>
          </a:p>
          <a:p>
            <a:pPr eaLnBrk="1" hangingPunct="1">
              <a:buFontTx/>
              <a:buNone/>
            </a:pPr>
            <a:r>
              <a:rPr lang="en-US" altLang="en-US" sz="2000" dirty="0">
                <a:latin typeface="Times New Roman" panose="02020603050405020304" pitchFamily="18" charset="0"/>
                <a:cs typeface="Times New Roman" panose="02020603050405020304" pitchFamily="18" charset="0"/>
              </a:rPr>
              <a:t>Minimize: C</a:t>
            </a:r>
            <a:r>
              <a:rPr lang="en-US" altLang="en-US" sz="2000" baseline="30000" dirty="0">
                <a:latin typeface="Times New Roman" panose="02020603050405020304" pitchFamily="18" charset="0"/>
                <a:cs typeface="Times New Roman" panose="02020603050405020304" pitchFamily="18" charset="0"/>
              </a:rPr>
              <a:t>T</a:t>
            </a:r>
            <a:r>
              <a:rPr lang="en-US" altLang="en-US" sz="2000" dirty="0">
                <a:latin typeface="Times New Roman" panose="02020603050405020304" pitchFamily="18" charset="0"/>
                <a:cs typeface="Times New Roman" panose="02020603050405020304" pitchFamily="18" charset="0"/>
                <a:sym typeface="Symbol" pitchFamily="18" charset="2"/>
              </a:rPr>
              <a:t></a:t>
            </a:r>
            <a:r>
              <a:rPr lang="en-US" altLang="en-US" sz="2000" dirty="0">
                <a:latin typeface="Times New Roman" panose="02020603050405020304" pitchFamily="18" charset="0"/>
                <a:cs typeface="Times New Roman" panose="02020603050405020304" pitchFamily="18" charset="0"/>
              </a:rPr>
              <a:t>X</a:t>
            </a:r>
          </a:p>
          <a:p>
            <a:pPr eaLnBrk="1" hangingPunct="1">
              <a:buFontTx/>
              <a:buNone/>
            </a:pPr>
            <a:r>
              <a:rPr lang="en-US" altLang="en-US" sz="2000" dirty="0">
                <a:latin typeface="Times New Roman" panose="02020603050405020304" pitchFamily="18" charset="0"/>
                <a:cs typeface="Times New Roman" panose="02020603050405020304" pitchFamily="18" charset="0"/>
                <a:sym typeface="Symbol" pitchFamily="18" charset="2"/>
              </a:rPr>
              <a:t>Subject to: M</a:t>
            </a:r>
            <a:r>
              <a:rPr lang="en-US" altLang="en-US" sz="2000" dirty="0">
                <a:latin typeface="Times New Roman" panose="02020603050405020304" pitchFamily="18" charset="0"/>
                <a:cs typeface="Times New Roman" panose="02020603050405020304" pitchFamily="18" charset="0"/>
              </a:rPr>
              <a:t>X ³ N</a:t>
            </a:r>
          </a:p>
        </p:txBody>
      </p:sp>
      <p:sp>
        <p:nvSpPr>
          <p:cNvPr id="51206" name="Rectangle 13"/>
          <p:cNvSpPr>
            <a:spLocks noChangeArrowheads="1"/>
          </p:cNvSpPr>
          <p:nvPr/>
        </p:nvSpPr>
        <p:spPr bwMode="auto">
          <a:xfrm>
            <a:off x="5257800" y="1000125"/>
            <a:ext cx="304800" cy="1169988"/>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a:t>X</a:t>
            </a:r>
            <a:r>
              <a:rPr lang="en-US" altLang="en-US" sz="2400" baseline="-25000"/>
              <a:t>j</a:t>
            </a:r>
          </a:p>
        </p:txBody>
      </p:sp>
      <p:grpSp>
        <p:nvGrpSpPr>
          <p:cNvPr id="51207" name="Group 13"/>
          <p:cNvGrpSpPr>
            <a:grpSpLocks/>
          </p:cNvGrpSpPr>
          <p:nvPr/>
        </p:nvGrpSpPr>
        <p:grpSpPr bwMode="auto">
          <a:xfrm>
            <a:off x="3978275" y="709613"/>
            <a:ext cx="1203325" cy="519112"/>
            <a:chOff x="3977603" y="938784"/>
            <a:chExt cx="1203997" cy="518386"/>
          </a:xfrm>
        </p:grpSpPr>
        <p:sp>
          <p:nvSpPr>
            <p:cNvPr id="51225" name="Rectangle 12"/>
            <p:cNvSpPr>
              <a:spLocks noChangeArrowheads="1"/>
            </p:cNvSpPr>
            <p:nvPr/>
          </p:nvSpPr>
          <p:spPr bwMode="auto">
            <a:xfrm>
              <a:off x="4038600" y="1228570"/>
              <a:ext cx="1143000" cy="2286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a:t>C</a:t>
              </a:r>
              <a:r>
                <a:rPr lang="en-US" altLang="en-US" sz="2400" baseline="-25000"/>
                <a:t>j</a:t>
              </a:r>
            </a:p>
          </p:txBody>
        </p:sp>
        <p:sp>
          <p:nvSpPr>
            <p:cNvPr id="51226" name="Rectangle 3"/>
            <p:cNvSpPr>
              <a:spLocks noChangeArrowheads="1"/>
            </p:cNvSpPr>
            <p:nvPr/>
          </p:nvSpPr>
          <p:spPr bwMode="auto">
            <a:xfrm>
              <a:off x="3977603" y="938784"/>
              <a:ext cx="10150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minimize </a:t>
              </a:r>
            </a:p>
          </p:txBody>
        </p:sp>
      </p:grpSp>
      <p:grpSp>
        <p:nvGrpSpPr>
          <p:cNvPr id="3" name="Group 2"/>
          <p:cNvGrpSpPr>
            <a:grpSpLocks/>
          </p:cNvGrpSpPr>
          <p:nvPr/>
        </p:nvGrpSpPr>
        <p:grpSpPr bwMode="auto">
          <a:xfrm>
            <a:off x="198438" y="2209800"/>
            <a:ext cx="8534400" cy="1752600"/>
            <a:chOff x="198120" y="2667000"/>
            <a:chExt cx="8534400" cy="1752600"/>
          </a:xfrm>
        </p:grpSpPr>
        <p:grpSp>
          <p:nvGrpSpPr>
            <p:cNvPr id="51214" name="Group 26"/>
            <p:cNvGrpSpPr>
              <a:grpSpLocks/>
            </p:cNvGrpSpPr>
            <p:nvPr/>
          </p:nvGrpSpPr>
          <p:grpSpPr bwMode="auto">
            <a:xfrm>
              <a:off x="6181307" y="2767584"/>
              <a:ext cx="2551213" cy="1465864"/>
              <a:chOff x="6211787" y="938784"/>
              <a:chExt cx="2551213" cy="1465864"/>
            </a:xfrm>
          </p:grpSpPr>
          <p:sp>
            <p:nvSpPr>
              <p:cNvPr id="51220" name="Rectangle 16"/>
              <p:cNvSpPr>
                <a:spLocks noChangeArrowheads="1"/>
              </p:cNvSpPr>
              <p:nvPr/>
            </p:nvSpPr>
            <p:spPr bwMode="auto">
              <a:xfrm>
                <a:off x="6248400" y="1228570"/>
                <a:ext cx="1143000" cy="9144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a:t>M</a:t>
                </a:r>
                <a:r>
                  <a:rPr lang="en-US" altLang="en-US" sz="2400" baseline="-25000"/>
                  <a:t>i,j</a:t>
                </a:r>
              </a:p>
            </p:txBody>
          </p:sp>
          <p:sp>
            <p:nvSpPr>
              <p:cNvPr id="51221" name="Rectangle 13"/>
              <p:cNvSpPr>
                <a:spLocks noChangeArrowheads="1"/>
              </p:cNvSpPr>
              <p:nvPr/>
            </p:nvSpPr>
            <p:spPr bwMode="auto">
              <a:xfrm>
                <a:off x="7467600" y="1234440"/>
                <a:ext cx="304800" cy="1170208"/>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a:t>X</a:t>
                </a:r>
                <a:r>
                  <a:rPr lang="en-US" altLang="en-US" sz="2400" baseline="-25000"/>
                  <a:t>j</a:t>
                </a:r>
              </a:p>
            </p:txBody>
          </p:sp>
          <p:sp>
            <p:nvSpPr>
              <p:cNvPr id="51222" name="Rectangle 14"/>
              <p:cNvSpPr>
                <a:spLocks noChangeArrowheads="1"/>
              </p:cNvSpPr>
              <p:nvPr/>
            </p:nvSpPr>
            <p:spPr bwMode="auto">
              <a:xfrm>
                <a:off x="8458200" y="1228570"/>
                <a:ext cx="304800" cy="9144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a:t>N</a:t>
                </a:r>
                <a:r>
                  <a:rPr lang="en-US" altLang="en-US" sz="2400" baseline="-25000"/>
                  <a:t>i</a:t>
                </a:r>
              </a:p>
            </p:txBody>
          </p:sp>
          <p:sp>
            <p:nvSpPr>
              <p:cNvPr id="51223" name="Text Box 18"/>
              <p:cNvSpPr txBox="1">
                <a:spLocks noChangeArrowheads="1"/>
              </p:cNvSpPr>
              <p:nvPr/>
            </p:nvSpPr>
            <p:spPr bwMode="auto">
              <a:xfrm>
                <a:off x="8001000" y="1524000"/>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800" dirty="0">
                    <a:latin typeface="Symbol" pitchFamily="18" charset="2"/>
                    <a:sym typeface="Symbol" pitchFamily="18" charset="2"/>
                  </a:rPr>
                  <a:t></a:t>
                </a:r>
                <a:endParaRPr lang="en-US" altLang="en-US" sz="2800" dirty="0">
                  <a:latin typeface="Symbol" pitchFamily="18" charset="2"/>
                </a:endParaRPr>
              </a:p>
            </p:txBody>
          </p:sp>
          <p:sp>
            <p:nvSpPr>
              <p:cNvPr id="51224" name="Rectangle 35"/>
              <p:cNvSpPr>
                <a:spLocks noChangeArrowheads="1"/>
              </p:cNvSpPr>
              <p:nvPr/>
            </p:nvSpPr>
            <p:spPr bwMode="auto">
              <a:xfrm>
                <a:off x="6211787" y="938784"/>
                <a:ext cx="9797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subject to</a:t>
                </a:r>
              </a:p>
            </p:txBody>
          </p:sp>
        </p:grpSp>
        <p:sp>
          <p:nvSpPr>
            <p:cNvPr id="37" name="Rectangle 3"/>
            <p:cNvSpPr txBox="1">
              <a:spLocks noChangeArrowheads="1"/>
            </p:cNvSpPr>
            <p:nvPr/>
          </p:nvSpPr>
          <p:spPr bwMode="auto">
            <a:xfrm>
              <a:off x="198120" y="2667000"/>
              <a:ext cx="3581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None/>
                <a:defRPr/>
              </a:pPr>
              <a:r>
                <a:rPr lang="en-US" altLang="en-US" sz="2800" i="1" kern="0" dirty="0">
                  <a:latin typeface="Times New Roman" panose="02020603050405020304" pitchFamily="18" charset="0"/>
                  <a:cs typeface="Times New Roman" panose="02020603050405020304" pitchFamily="18" charset="0"/>
                </a:rPr>
                <a:t> </a:t>
              </a:r>
              <a:r>
                <a:rPr lang="en-US" altLang="en-US" sz="2800" dirty="0">
                  <a:solidFill>
                    <a:schemeClr val="tx2"/>
                  </a:solidFill>
                  <a:latin typeface="Times New Roman" panose="02020603050405020304" pitchFamily="18" charset="0"/>
                  <a:cs typeface="Times New Roman" panose="02020603050405020304" pitchFamily="18" charset="0"/>
                </a:rPr>
                <a:t>Dual: </a:t>
              </a:r>
              <a:endParaRPr lang="en-US" altLang="en-US" sz="2800" kern="0" dirty="0">
                <a:latin typeface="Times New Roman" panose="02020603050405020304" pitchFamily="18" charset="0"/>
                <a:cs typeface="Times New Roman" panose="02020603050405020304" pitchFamily="18" charset="0"/>
              </a:endParaRPr>
            </a:p>
            <a:p>
              <a:pPr eaLnBrk="1" hangingPunct="1">
                <a:buFontTx/>
                <a:buNone/>
                <a:defRPr/>
              </a:pPr>
              <a:r>
                <a:rPr lang="en-US" altLang="en-US" sz="2000" kern="0" dirty="0">
                  <a:latin typeface="Times New Roman" panose="02020603050405020304" pitchFamily="18" charset="0"/>
                  <a:cs typeface="Times New Roman" panose="02020603050405020304" pitchFamily="18" charset="0"/>
                </a:rPr>
                <a:t>Maximize: C</a:t>
              </a:r>
              <a:r>
                <a:rPr lang="en-US" altLang="en-US" sz="2000" baseline="30000" dirty="0">
                  <a:latin typeface="Times New Roman" panose="02020603050405020304" pitchFamily="18" charset="0"/>
                  <a:cs typeface="Times New Roman" panose="02020603050405020304" pitchFamily="18" charset="0"/>
                </a:rPr>
                <a:t>T</a:t>
              </a:r>
              <a:r>
                <a:rPr lang="en-US" altLang="en-US" sz="2000" kern="0" dirty="0">
                  <a:latin typeface="Times New Roman" panose="02020603050405020304" pitchFamily="18" charset="0"/>
                  <a:cs typeface="Times New Roman" panose="02020603050405020304" pitchFamily="18" charset="0"/>
                  <a:sym typeface="Symbol"/>
                </a:rPr>
                <a:t></a:t>
              </a:r>
              <a:r>
                <a:rPr lang="en-US" altLang="en-US" sz="2000" kern="0" dirty="0">
                  <a:latin typeface="Times New Roman" panose="02020603050405020304" pitchFamily="18" charset="0"/>
                  <a:cs typeface="Times New Roman" panose="02020603050405020304" pitchFamily="18" charset="0"/>
                </a:rPr>
                <a:t>X</a:t>
              </a:r>
            </a:p>
            <a:p>
              <a:pPr eaLnBrk="1" hangingPunct="1">
                <a:buNone/>
                <a:defRPr/>
              </a:pPr>
              <a:r>
                <a:rPr lang="en-US" altLang="en-US" sz="2000" kern="0" dirty="0">
                  <a:latin typeface="Times New Roman" panose="02020603050405020304" pitchFamily="18" charset="0"/>
                  <a:cs typeface="Times New Roman" panose="02020603050405020304" pitchFamily="18" charset="0"/>
                  <a:sym typeface="Symbol"/>
                </a:rPr>
                <a:t>Subject to: M</a:t>
              </a:r>
              <a:r>
                <a:rPr lang="en-US" altLang="en-US" sz="2000" kern="0" dirty="0">
                  <a:latin typeface="Times New Roman" panose="02020603050405020304" pitchFamily="18" charset="0"/>
                  <a:cs typeface="Times New Roman" panose="02020603050405020304" pitchFamily="18" charset="0"/>
                </a:rPr>
                <a:t>X </a:t>
              </a:r>
              <a:r>
                <a:rPr lang="en-US" altLang="en-US" sz="2000" dirty="0">
                  <a:latin typeface="Times New Roman" panose="02020603050405020304" pitchFamily="18" charset="0"/>
                  <a:cs typeface="Times New Roman" panose="02020603050405020304" pitchFamily="18" charset="0"/>
                  <a:sym typeface="Symbol" pitchFamily="18" charset="2"/>
                </a:rPr>
                <a:t></a:t>
              </a:r>
              <a:r>
                <a:rPr lang="en-US" altLang="en-US" sz="2000" kern="0" dirty="0">
                  <a:latin typeface="Times New Roman" panose="02020603050405020304" pitchFamily="18" charset="0"/>
                  <a:cs typeface="Times New Roman" panose="02020603050405020304" pitchFamily="18" charset="0"/>
                </a:rPr>
                <a:t> N</a:t>
              </a:r>
            </a:p>
          </p:txBody>
        </p:sp>
        <p:sp>
          <p:nvSpPr>
            <p:cNvPr id="51216" name="Rectangle 13"/>
            <p:cNvSpPr>
              <a:spLocks noChangeArrowheads="1"/>
            </p:cNvSpPr>
            <p:nvPr/>
          </p:nvSpPr>
          <p:spPr bwMode="auto">
            <a:xfrm>
              <a:off x="5227320" y="3057370"/>
              <a:ext cx="304800" cy="1170208"/>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a:t>X</a:t>
              </a:r>
              <a:r>
                <a:rPr lang="en-US" altLang="en-US" sz="2400" baseline="-25000"/>
                <a:t>j</a:t>
              </a:r>
            </a:p>
          </p:txBody>
        </p:sp>
        <p:grpSp>
          <p:nvGrpSpPr>
            <p:cNvPr id="51217" name="Group 39"/>
            <p:cNvGrpSpPr>
              <a:grpSpLocks/>
            </p:cNvGrpSpPr>
            <p:nvPr/>
          </p:nvGrpSpPr>
          <p:grpSpPr bwMode="auto">
            <a:xfrm>
              <a:off x="3947123" y="2767584"/>
              <a:ext cx="1203997" cy="518386"/>
              <a:chOff x="3977603" y="938784"/>
              <a:chExt cx="1203997" cy="518386"/>
            </a:xfrm>
          </p:grpSpPr>
          <p:sp>
            <p:nvSpPr>
              <p:cNvPr id="51218" name="Rectangle 12"/>
              <p:cNvSpPr>
                <a:spLocks noChangeArrowheads="1"/>
              </p:cNvSpPr>
              <p:nvPr/>
            </p:nvSpPr>
            <p:spPr bwMode="auto">
              <a:xfrm>
                <a:off x="4038600" y="1228570"/>
                <a:ext cx="1143000" cy="2286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a:t>C</a:t>
                </a:r>
                <a:r>
                  <a:rPr lang="en-US" altLang="en-US" sz="2400" baseline="-25000"/>
                  <a:t>j</a:t>
                </a:r>
              </a:p>
            </p:txBody>
          </p:sp>
          <p:sp>
            <p:nvSpPr>
              <p:cNvPr id="51219" name="Rectangle 43"/>
              <p:cNvSpPr>
                <a:spLocks noChangeArrowheads="1"/>
              </p:cNvSpPr>
              <p:nvPr/>
            </p:nvSpPr>
            <p:spPr bwMode="auto">
              <a:xfrm>
                <a:off x="3977603" y="938784"/>
                <a:ext cx="9973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maximize</a:t>
                </a:r>
              </a:p>
            </p:txBody>
          </p:sp>
        </p:grpSp>
      </p:grpSp>
      <p:grpSp>
        <p:nvGrpSpPr>
          <p:cNvPr id="10" name="Group 9"/>
          <p:cNvGrpSpPr>
            <a:grpSpLocks/>
          </p:cNvGrpSpPr>
          <p:nvPr/>
        </p:nvGrpSpPr>
        <p:grpSpPr bwMode="auto">
          <a:xfrm>
            <a:off x="8001000" y="1624013"/>
            <a:ext cx="384175" cy="2725737"/>
            <a:chOff x="8001000" y="1853184"/>
            <a:chExt cx="384048" cy="2724912"/>
          </a:xfrm>
        </p:grpSpPr>
        <p:sp>
          <p:nvSpPr>
            <p:cNvPr id="51210" name="Text Box 18"/>
            <p:cNvSpPr txBox="1">
              <a:spLocks noChangeArrowheads="1"/>
            </p:cNvSpPr>
            <p:nvPr/>
          </p:nvSpPr>
          <p:spPr bwMode="auto">
            <a:xfrm>
              <a:off x="8001000" y="3748087"/>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800">
                  <a:latin typeface="Symbol" pitchFamily="18" charset="2"/>
                </a:rPr>
                <a:t>³</a:t>
              </a:r>
            </a:p>
          </p:txBody>
        </p:sp>
        <p:sp>
          <p:nvSpPr>
            <p:cNvPr id="51211" name="Text Box 18"/>
            <p:cNvSpPr txBox="1">
              <a:spLocks noChangeArrowheads="1"/>
            </p:cNvSpPr>
            <p:nvPr/>
          </p:nvSpPr>
          <p:spPr bwMode="auto">
            <a:xfrm>
              <a:off x="8001000" y="4058983"/>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800">
                  <a:latin typeface="Symbol" pitchFamily="18" charset="2"/>
                </a:rPr>
                <a:t>=</a:t>
              </a:r>
            </a:p>
          </p:txBody>
        </p:sp>
        <p:sp>
          <p:nvSpPr>
            <p:cNvPr id="51212" name="Text Box 18"/>
            <p:cNvSpPr txBox="1">
              <a:spLocks noChangeArrowheads="1"/>
            </p:cNvSpPr>
            <p:nvPr/>
          </p:nvSpPr>
          <p:spPr bwMode="auto">
            <a:xfrm>
              <a:off x="8004048" y="1853184"/>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800">
                  <a:latin typeface="Symbol" pitchFamily="18" charset="2"/>
                  <a:sym typeface="Symbol" pitchFamily="18" charset="2"/>
                </a:rPr>
                <a:t></a:t>
              </a:r>
              <a:endParaRPr lang="en-US" altLang="en-US" sz="2800">
                <a:latin typeface="Symbol" pitchFamily="18" charset="2"/>
              </a:endParaRPr>
            </a:p>
          </p:txBody>
        </p:sp>
        <p:sp>
          <p:nvSpPr>
            <p:cNvPr id="51213" name="Text Box 18"/>
            <p:cNvSpPr txBox="1">
              <a:spLocks noChangeArrowheads="1"/>
            </p:cNvSpPr>
            <p:nvPr/>
          </p:nvSpPr>
          <p:spPr bwMode="auto">
            <a:xfrm>
              <a:off x="8001000" y="2145792"/>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800">
                  <a:latin typeface="Symbol" pitchFamily="18" charset="2"/>
                </a:rPr>
                <a:t>=</a:t>
              </a:r>
            </a:p>
          </p:txBody>
        </p:sp>
      </p:grpSp>
      <p:pic>
        <p:nvPicPr>
          <p:cNvPr id="32" name="Picture 1068" descr="C:\Documents and Settings\Romil Jain\Desktop\3f 59 dome animation 24 fram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869036"/>
            <a:ext cx="4171156" cy="291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Oval 1071"/>
          <p:cNvSpPr>
            <a:spLocks noChangeArrowheads="1"/>
          </p:cNvSpPr>
          <p:nvPr/>
        </p:nvSpPr>
        <p:spPr bwMode="auto">
          <a:xfrm>
            <a:off x="1608909" y="5849982"/>
            <a:ext cx="152400" cy="152400"/>
          </a:xfrm>
          <a:prstGeom prst="ellipse">
            <a:avLst/>
          </a:prstGeom>
          <a:solidFill>
            <a:srgbClr val="66FF33"/>
          </a:solidFill>
          <a:ln w="9525">
            <a:solidFill>
              <a:srgbClr val="00FF00"/>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solidFill>
                <a:srgbClr val="66FF33"/>
              </a:solidFill>
            </a:endParaRPr>
          </a:p>
        </p:txBody>
      </p:sp>
    </p:spTree>
    <p:extLst>
      <p:ext uri="{BB962C8B-B14F-4D97-AF65-F5344CB8AC3E}">
        <p14:creationId xmlns:p14="http://schemas.microsoft.com/office/powerpoint/2010/main" val="1498814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15"/>
          <p:cNvSpPr txBox="1">
            <a:spLocks noChangeArrowheads="1"/>
          </p:cNvSpPr>
          <p:nvPr/>
        </p:nvSpPr>
        <p:spPr bwMode="auto">
          <a:xfrm>
            <a:off x="325438" y="596900"/>
            <a:ext cx="9123362"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4572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buFontTx/>
              <a:buChar char="•"/>
            </a:pPr>
            <a:r>
              <a:rPr lang="en-US" altLang="en-US"/>
              <a:t>Linear Transformations</a:t>
            </a:r>
          </a:p>
          <a:p>
            <a:pPr lvl="3" eaLnBrk="1" hangingPunct="1">
              <a:buFontTx/>
              <a:buChar char="•"/>
            </a:pPr>
            <a:r>
              <a:rPr lang="en-US" altLang="en-US">
                <a:sym typeface="Symbol" pitchFamily="18" charset="2"/>
              </a:rPr>
              <a:t>We only need to know where the basis vectors </a:t>
            </a:r>
            <a:br>
              <a:rPr lang="en-US" altLang="en-US">
                <a:sym typeface="Symbol" pitchFamily="18" charset="2"/>
              </a:rPr>
            </a:br>
            <a:r>
              <a:rPr lang="en-US" altLang="en-US">
                <a:sym typeface="Symbol" pitchFamily="18" charset="2"/>
              </a:rPr>
              <a:t>  get mapped</a:t>
            </a:r>
          </a:p>
          <a:p>
            <a:pPr lvl="3" eaLnBrk="1" hangingPunct="1">
              <a:buFontTx/>
              <a:buChar char="•"/>
            </a:pPr>
            <a:r>
              <a:rPr lang="en-US" altLang="en-US" i="1">
                <a:solidFill>
                  <a:schemeClr val="accent1"/>
                </a:solidFill>
                <a:sym typeface="Symbol" pitchFamily="18" charset="2"/>
              </a:rPr>
              <a:t>T(v) = a</a:t>
            </a:r>
            <a:r>
              <a:rPr lang="en-US" altLang="en-US" i="1" baseline="-25000">
                <a:solidFill>
                  <a:schemeClr val="accent1"/>
                </a:solidFill>
              </a:rPr>
              <a:t>1</a:t>
            </a:r>
            <a:r>
              <a:rPr lang="en-US" altLang="en-US" i="1">
                <a:solidFill>
                  <a:schemeClr val="accent1"/>
                </a:solidFill>
              </a:rPr>
              <a:t>T(w</a:t>
            </a:r>
            <a:r>
              <a:rPr lang="en-US" altLang="en-US" i="1" baseline="-25000">
                <a:solidFill>
                  <a:schemeClr val="accent1"/>
                </a:solidFill>
              </a:rPr>
              <a:t>1</a:t>
            </a:r>
            <a:r>
              <a:rPr lang="en-US" altLang="en-US" i="1">
                <a:solidFill>
                  <a:schemeClr val="accent1"/>
                </a:solidFill>
              </a:rPr>
              <a:t>) +</a:t>
            </a:r>
            <a:r>
              <a:rPr lang="en-US" altLang="en-US" i="1">
                <a:solidFill>
                  <a:schemeClr val="accent1"/>
                </a:solidFill>
                <a:sym typeface="Symbol" pitchFamily="18" charset="2"/>
              </a:rPr>
              <a:t>a</a:t>
            </a:r>
            <a:r>
              <a:rPr lang="en-US" altLang="en-US" i="1" baseline="-25000">
                <a:solidFill>
                  <a:schemeClr val="accent1"/>
                </a:solidFill>
                <a:sym typeface="Symbol" pitchFamily="18" charset="2"/>
              </a:rPr>
              <a:t>2</a:t>
            </a:r>
            <a:r>
              <a:rPr lang="en-US" altLang="en-US" i="1">
                <a:solidFill>
                  <a:schemeClr val="accent1"/>
                </a:solidFill>
              </a:rPr>
              <a:t>T(w</a:t>
            </a:r>
            <a:r>
              <a:rPr lang="en-US" altLang="en-US" i="1" baseline="-25000">
                <a:solidFill>
                  <a:schemeClr val="accent1"/>
                </a:solidFill>
              </a:rPr>
              <a:t>2</a:t>
            </a:r>
            <a:r>
              <a:rPr lang="en-US" altLang="en-US" i="1">
                <a:solidFill>
                  <a:schemeClr val="accent1"/>
                </a:solidFill>
              </a:rPr>
              <a:t>) +… + a</a:t>
            </a:r>
            <a:r>
              <a:rPr lang="en-US" altLang="en-US" i="1" baseline="-25000">
                <a:solidFill>
                  <a:schemeClr val="accent1"/>
                </a:solidFill>
              </a:rPr>
              <a:t>d</a:t>
            </a:r>
            <a:r>
              <a:rPr lang="en-US" altLang="en-US" i="1">
                <a:solidFill>
                  <a:schemeClr val="accent1"/>
                </a:solidFill>
              </a:rPr>
              <a:t>T(w</a:t>
            </a:r>
            <a:r>
              <a:rPr lang="en-US" altLang="en-US" i="1" baseline="-25000">
                <a:solidFill>
                  <a:schemeClr val="accent1"/>
                </a:solidFill>
              </a:rPr>
              <a:t>d</a:t>
            </a:r>
            <a:r>
              <a:rPr lang="en-US" altLang="en-US" i="1">
                <a:solidFill>
                  <a:schemeClr val="accent1"/>
                </a:solidFill>
              </a:rPr>
              <a:t> )</a:t>
            </a:r>
          </a:p>
        </p:txBody>
      </p:sp>
      <p:graphicFrame>
        <p:nvGraphicFramePr>
          <p:cNvPr id="47" name="Table 46"/>
          <p:cNvGraphicFramePr>
            <a:graphicFrameLocks noGrp="1"/>
          </p:cNvGraphicFramePr>
          <p:nvPr/>
        </p:nvGraphicFramePr>
        <p:xfrm>
          <a:off x="5457825" y="4797425"/>
          <a:ext cx="1319214" cy="731838"/>
        </p:xfrm>
        <a:graphic>
          <a:graphicData uri="http://schemas.openxmlformats.org/drawingml/2006/table">
            <a:tbl>
              <a:tblPr>
                <a:tableStyleId>{073A0DAA-6AF3-43AB-8588-CEC1D06C72B9}</a:tableStyleId>
              </a:tblPr>
              <a:tblGrid>
                <a:gridCol w="659607">
                  <a:extLst>
                    <a:ext uri="{9D8B030D-6E8A-4147-A177-3AD203B41FA5}">
                      <a16:colId xmlns:a16="http://schemas.microsoft.com/office/drawing/2014/main" val="20000"/>
                    </a:ext>
                  </a:extLst>
                </a:gridCol>
                <a:gridCol w="659607">
                  <a:extLst>
                    <a:ext uri="{9D8B030D-6E8A-4147-A177-3AD203B41FA5}">
                      <a16:colId xmlns:a16="http://schemas.microsoft.com/office/drawing/2014/main" val="20001"/>
                    </a:ext>
                  </a:extLst>
                </a:gridCol>
              </a:tblGrid>
              <a:tr h="365919">
                <a:tc>
                  <a:txBody>
                    <a:bodyPr/>
                    <a:lstStyle/>
                    <a:p>
                      <a:pPr algn="ctr"/>
                      <a:r>
                        <a:rPr lang="en-CA" sz="1800" dirty="0" err="1">
                          <a:solidFill>
                            <a:schemeClr val="accent1"/>
                          </a:solidFill>
                        </a:rPr>
                        <a:t>cos</a:t>
                      </a:r>
                      <a:r>
                        <a:rPr lang="en-CA" sz="1800" dirty="0">
                          <a:solidFill>
                            <a:schemeClr val="accent1"/>
                          </a:solidFill>
                          <a:sym typeface="Symbol"/>
                        </a:rPr>
                        <a:t></a:t>
                      </a:r>
                      <a:endParaRPr lang="en-CA" sz="1800" dirty="0">
                        <a:solidFill>
                          <a:schemeClr val="accent1"/>
                        </a:solidFill>
                      </a:endParaRPr>
                    </a:p>
                  </a:txBody>
                  <a:tcPr marL="91424" marR="91424" marT="45740" marB="457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CA" sz="1800" dirty="0">
                          <a:solidFill>
                            <a:schemeClr val="accent1"/>
                          </a:solidFill>
                        </a:rPr>
                        <a:t>?</a:t>
                      </a:r>
                    </a:p>
                  </a:txBody>
                  <a:tcPr marL="91424" marR="91424" marT="45740" marB="457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5919">
                <a:tc>
                  <a:txBody>
                    <a:bodyPr/>
                    <a:lstStyle/>
                    <a:p>
                      <a:pPr algn="ctr"/>
                      <a:r>
                        <a:rPr lang="en-CA" sz="1800" dirty="0">
                          <a:solidFill>
                            <a:schemeClr val="accent1"/>
                          </a:solidFill>
                          <a:sym typeface="Symbol"/>
                        </a:rPr>
                        <a:t>sin</a:t>
                      </a:r>
                      <a:endParaRPr lang="en-CA" sz="1800" dirty="0">
                        <a:solidFill>
                          <a:schemeClr val="accent1"/>
                        </a:solidFill>
                      </a:endParaRPr>
                    </a:p>
                  </a:txBody>
                  <a:tcPr marL="91424" marR="91424" marT="45740" marB="457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CA" sz="1800" dirty="0">
                          <a:solidFill>
                            <a:schemeClr val="accent1"/>
                          </a:solidFill>
                        </a:rPr>
                        <a:t>?</a:t>
                      </a:r>
                    </a:p>
                  </a:txBody>
                  <a:tcPr marL="91424" marR="91424" marT="45740" marB="457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49" name="Rectangle 48"/>
          <p:cNvSpPr>
            <a:spLocks noChangeArrowheads="1"/>
          </p:cNvSpPr>
          <p:nvPr/>
        </p:nvSpPr>
        <p:spPr bwMode="auto">
          <a:xfrm>
            <a:off x="5314950" y="4638675"/>
            <a:ext cx="36766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r>
              <a:rPr lang="en-US" altLang="en-US" sz="5400">
                <a:solidFill>
                  <a:schemeClr val="accent1"/>
                </a:solidFill>
              </a:rPr>
              <a:t>[      ][ ] </a:t>
            </a:r>
            <a:r>
              <a:rPr lang="en-US" altLang="en-US">
                <a:solidFill>
                  <a:schemeClr val="accent1"/>
                </a:solidFill>
              </a:rPr>
              <a:t>=</a:t>
            </a:r>
            <a:r>
              <a:rPr lang="en-US" altLang="en-US" sz="5400">
                <a:solidFill>
                  <a:schemeClr val="accent1"/>
                </a:solidFill>
              </a:rPr>
              <a:t> [  ]</a:t>
            </a:r>
            <a:endParaRPr lang="en-CA" altLang="en-US" sz="5400"/>
          </a:p>
        </p:txBody>
      </p:sp>
      <p:graphicFrame>
        <p:nvGraphicFramePr>
          <p:cNvPr id="50" name="Table 49"/>
          <p:cNvGraphicFramePr>
            <a:graphicFrameLocks noGrp="1"/>
          </p:cNvGraphicFramePr>
          <p:nvPr/>
        </p:nvGraphicFramePr>
        <p:xfrm>
          <a:off x="7040563" y="4811713"/>
          <a:ext cx="342900" cy="731838"/>
        </p:xfrm>
        <a:graphic>
          <a:graphicData uri="http://schemas.openxmlformats.org/drawingml/2006/table">
            <a:tbl>
              <a:tblPr>
                <a:tableStyleId>{073A0DAA-6AF3-43AB-8588-CEC1D06C72B9}</a:tableStyleId>
              </a:tblPr>
              <a:tblGrid>
                <a:gridCol w="342900">
                  <a:extLst>
                    <a:ext uri="{9D8B030D-6E8A-4147-A177-3AD203B41FA5}">
                      <a16:colId xmlns:a16="http://schemas.microsoft.com/office/drawing/2014/main" val="20000"/>
                    </a:ext>
                  </a:extLst>
                </a:gridCol>
              </a:tblGrid>
              <a:tr h="365919">
                <a:tc>
                  <a:txBody>
                    <a:bodyPr/>
                    <a:lstStyle/>
                    <a:p>
                      <a:pPr algn="ctr"/>
                      <a:r>
                        <a:rPr lang="en-CA" sz="1800" dirty="0">
                          <a:solidFill>
                            <a:schemeClr val="accent1"/>
                          </a:solidFill>
                        </a:rPr>
                        <a:t>1</a:t>
                      </a:r>
                    </a:p>
                  </a:txBody>
                  <a:tcPr marT="45740" marB="457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5919">
                <a:tc>
                  <a:txBody>
                    <a:bodyPr/>
                    <a:lstStyle/>
                    <a:p>
                      <a:pPr algn="ctr"/>
                      <a:r>
                        <a:rPr lang="en-CA" sz="1800" dirty="0">
                          <a:solidFill>
                            <a:schemeClr val="accent1"/>
                          </a:solidFill>
                        </a:rPr>
                        <a:t>0</a:t>
                      </a:r>
                    </a:p>
                  </a:txBody>
                  <a:tcPr marT="45740" marB="457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52" name="Table 51"/>
          <p:cNvGraphicFramePr>
            <a:graphicFrameLocks noGrp="1"/>
          </p:cNvGraphicFramePr>
          <p:nvPr/>
        </p:nvGraphicFramePr>
        <p:xfrm>
          <a:off x="8005763" y="4802188"/>
          <a:ext cx="952500" cy="731838"/>
        </p:xfrm>
        <a:graphic>
          <a:graphicData uri="http://schemas.openxmlformats.org/drawingml/2006/table">
            <a:tbl>
              <a:tblPr>
                <a:tableStyleId>{073A0DAA-6AF3-43AB-8588-CEC1D06C72B9}</a:tableStyleId>
              </a:tblPr>
              <a:tblGrid>
                <a:gridCol w="952500">
                  <a:extLst>
                    <a:ext uri="{9D8B030D-6E8A-4147-A177-3AD203B41FA5}">
                      <a16:colId xmlns:a16="http://schemas.microsoft.com/office/drawing/2014/main" val="20000"/>
                    </a:ext>
                  </a:extLst>
                </a:gridCol>
              </a:tblGrid>
              <a:tr h="365919">
                <a:tc>
                  <a:txBody>
                    <a:bodyPr/>
                    <a:lstStyle/>
                    <a:p>
                      <a:pPr algn="ctr"/>
                      <a:r>
                        <a:rPr lang="en-CA" sz="1800" dirty="0" err="1">
                          <a:solidFill>
                            <a:schemeClr val="accent1"/>
                          </a:solidFill>
                        </a:rPr>
                        <a:t>cos</a:t>
                      </a:r>
                      <a:r>
                        <a:rPr lang="en-CA" sz="1800" dirty="0">
                          <a:solidFill>
                            <a:schemeClr val="accent1"/>
                          </a:solidFill>
                          <a:sym typeface="Symbol"/>
                        </a:rPr>
                        <a:t></a:t>
                      </a:r>
                      <a:endParaRPr lang="en-CA" sz="1800" dirty="0">
                        <a:solidFill>
                          <a:schemeClr val="accent1"/>
                        </a:solidFill>
                      </a:endParaRPr>
                    </a:p>
                  </a:txBody>
                  <a:tcPr marT="45740" marB="457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5919">
                <a:tc>
                  <a:txBody>
                    <a:bodyPr/>
                    <a:lstStyle/>
                    <a:p>
                      <a:pPr algn="ctr"/>
                      <a:r>
                        <a:rPr lang="en-CA" sz="1800" dirty="0">
                          <a:solidFill>
                            <a:schemeClr val="accent1"/>
                          </a:solidFill>
                          <a:sym typeface="Symbol"/>
                        </a:rPr>
                        <a:t>sin</a:t>
                      </a:r>
                      <a:endParaRPr lang="en-CA" sz="1800" dirty="0">
                        <a:solidFill>
                          <a:schemeClr val="accent1"/>
                        </a:solidFill>
                      </a:endParaRPr>
                    </a:p>
                  </a:txBody>
                  <a:tcPr marT="45740" marB="457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pSp>
        <p:nvGrpSpPr>
          <p:cNvPr id="94223" name="Group 62"/>
          <p:cNvGrpSpPr>
            <a:grpSpLocks/>
          </p:cNvGrpSpPr>
          <p:nvPr/>
        </p:nvGrpSpPr>
        <p:grpSpPr bwMode="auto">
          <a:xfrm>
            <a:off x="311150" y="2514600"/>
            <a:ext cx="2432050" cy="523875"/>
            <a:chOff x="311124" y="2514600"/>
            <a:chExt cx="2432076" cy="523220"/>
          </a:xfrm>
        </p:grpSpPr>
        <p:sp>
          <p:nvSpPr>
            <p:cNvPr id="94272" name="Rectangle 54"/>
            <p:cNvSpPr>
              <a:spLocks noChangeArrowheads="1"/>
            </p:cNvSpPr>
            <p:nvPr/>
          </p:nvSpPr>
          <p:spPr bwMode="auto">
            <a:xfrm>
              <a:off x="311124" y="2514600"/>
              <a:ext cx="24320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r>
                <a:rPr lang="en-US" altLang="en-US" i="1">
                  <a:solidFill>
                    <a:schemeClr val="accent1"/>
                  </a:solidFill>
                </a:rPr>
                <a:t>Basis = </a:t>
              </a:r>
              <a:r>
                <a:rPr lang="en-US" altLang="en-US">
                  <a:solidFill>
                    <a:schemeClr val="accent1"/>
                  </a:solidFill>
                </a:rPr>
                <a:t>[     ,   ]</a:t>
              </a:r>
            </a:p>
          </p:txBody>
        </p:sp>
        <p:sp>
          <p:nvSpPr>
            <p:cNvPr id="94273" name="Line 5"/>
            <p:cNvSpPr>
              <a:spLocks noChangeShapeType="1"/>
            </p:cNvSpPr>
            <p:nvPr/>
          </p:nvSpPr>
          <p:spPr bwMode="auto">
            <a:xfrm rot="5400000" flipH="1" flipV="1">
              <a:off x="1921671" y="2694920"/>
              <a:ext cx="0" cy="38100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94274" name="Line 5"/>
            <p:cNvSpPr>
              <a:spLocks noChangeShapeType="1"/>
            </p:cNvSpPr>
            <p:nvPr/>
          </p:nvSpPr>
          <p:spPr bwMode="auto">
            <a:xfrm flipH="1" flipV="1">
              <a:off x="2366962" y="2607467"/>
              <a:ext cx="0" cy="38100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3" name="Group 100"/>
          <p:cNvGrpSpPr>
            <a:grpSpLocks/>
          </p:cNvGrpSpPr>
          <p:nvPr/>
        </p:nvGrpSpPr>
        <p:grpSpPr bwMode="auto">
          <a:xfrm>
            <a:off x="311150" y="3152775"/>
            <a:ext cx="3498850" cy="1419225"/>
            <a:chOff x="2057400" y="3152059"/>
            <a:chExt cx="3498850" cy="1419941"/>
          </a:xfrm>
        </p:grpSpPr>
        <p:grpSp>
          <p:nvGrpSpPr>
            <p:cNvPr id="94262" name="Group 42"/>
            <p:cNvGrpSpPr>
              <a:grpSpLocks/>
            </p:cNvGrpSpPr>
            <p:nvPr/>
          </p:nvGrpSpPr>
          <p:grpSpPr bwMode="auto">
            <a:xfrm>
              <a:off x="2743200" y="3324225"/>
              <a:ext cx="831850" cy="1247775"/>
              <a:chOff x="1295400" y="5076825"/>
              <a:chExt cx="831850" cy="1247775"/>
            </a:xfrm>
          </p:grpSpPr>
          <p:pic>
            <p:nvPicPr>
              <p:cNvPr id="9426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5076825"/>
                <a:ext cx="83185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94270" name="Line 5"/>
              <p:cNvSpPr>
                <a:spLocks noChangeShapeType="1"/>
              </p:cNvSpPr>
              <p:nvPr/>
            </p:nvSpPr>
            <p:spPr bwMode="auto">
              <a:xfrm flipH="1" flipV="1">
                <a:off x="1295400" y="5930900"/>
                <a:ext cx="12700" cy="381001"/>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94271" name="Line 5"/>
              <p:cNvSpPr>
                <a:spLocks noChangeShapeType="1"/>
              </p:cNvSpPr>
              <p:nvPr/>
            </p:nvSpPr>
            <p:spPr bwMode="auto">
              <a:xfrm rot="5400000" flipH="1" flipV="1">
                <a:off x="1492251" y="6096000"/>
                <a:ext cx="12700" cy="381001"/>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94263" name="Rectangle 16"/>
            <p:cNvSpPr>
              <a:spLocks noChangeArrowheads="1"/>
            </p:cNvSpPr>
            <p:nvPr/>
          </p:nvSpPr>
          <p:spPr bwMode="auto">
            <a:xfrm>
              <a:off x="2057400" y="3400425"/>
              <a:ext cx="68640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eaLnBrk="1" hangingPunct="1"/>
              <a:r>
                <a:rPr lang="en-US" altLang="en-US" sz="4400" i="1">
                  <a:solidFill>
                    <a:schemeClr val="accent1"/>
                  </a:solidFill>
                  <a:sym typeface="Symbol" pitchFamily="18" charset="2"/>
                </a:rPr>
                <a:t>T(</a:t>
              </a:r>
              <a:endParaRPr lang="en-CA" altLang="en-US" sz="4400"/>
            </a:p>
          </p:txBody>
        </p:sp>
        <p:sp>
          <p:nvSpPr>
            <p:cNvPr id="94264" name="Rectangle 17"/>
            <p:cNvSpPr>
              <a:spLocks noChangeArrowheads="1"/>
            </p:cNvSpPr>
            <p:nvPr/>
          </p:nvSpPr>
          <p:spPr bwMode="auto">
            <a:xfrm>
              <a:off x="3581400" y="3403600"/>
              <a:ext cx="11769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r>
                <a:rPr lang="en-US" altLang="en-US" sz="4400" i="1">
                  <a:solidFill>
                    <a:schemeClr val="accent1"/>
                  </a:solidFill>
                  <a:sym typeface="Symbol" pitchFamily="18" charset="2"/>
                </a:rPr>
                <a:t>)  = </a:t>
              </a:r>
              <a:endParaRPr lang="en-CA" altLang="en-US" sz="4400"/>
            </a:p>
          </p:txBody>
        </p:sp>
        <p:grpSp>
          <p:nvGrpSpPr>
            <p:cNvPr id="94265" name="Group 42"/>
            <p:cNvGrpSpPr>
              <a:grpSpLocks/>
            </p:cNvGrpSpPr>
            <p:nvPr/>
          </p:nvGrpSpPr>
          <p:grpSpPr bwMode="auto">
            <a:xfrm rot="-1189007">
              <a:off x="4724400" y="3152059"/>
              <a:ext cx="831850" cy="1247775"/>
              <a:chOff x="1295400" y="5076825"/>
              <a:chExt cx="831850" cy="1247775"/>
            </a:xfrm>
          </p:grpSpPr>
          <p:pic>
            <p:nvPicPr>
              <p:cNvPr id="9426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5076825"/>
                <a:ext cx="83185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94267" name="Line 5"/>
              <p:cNvSpPr>
                <a:spLocks noChangeShapeType="1"/>
              </p:cNvSpPr>
              <p:nvPr/>
            </p:nvSpPr>
            <p:spPr bwMode="auto">
              <a:xfrm flipH="1" flipV="1">
                <a:off x="1295400" y="5930900"/>
                <a:ext cx="12700" cy="381001"/>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94268" name="Line 5"/>
              <p:cNvSpPr>
                <a:spLocks noChangeShapeType="1"/>
              </p:cNvSpPr>
              <p:nvPr/>
            </p:nvSpPr>
            <p:spPr bwMode="auto">
              <a:xfrm rot="5400000" flipH="1" flipV="1">
                <a:off x="1492251" y="6096000"/>
                <a:ext cx="12700" cy="381001"/>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grpSp>
      <p:grpSp>
        <p:nvGrpSpPr>
          <p:cNvPr id="6" name="Group 99"/>
          <p:cNvGrpSpPr>
            <a:grpSpLocks/>
          </p:cNvGrpSpPr>
          <p:nvPr/>
        </p:nvGrpSpPr>
        <p:grpSpPr bwMode="auto">
          <a:xfrm>
            <a:off x="5334000" y="3108325"/>
            <a:ext cx="2763838" cy="1325563"/>
            <a:chOff x="5967979" y="3108990"/>
            <a:chExt cx="2764564" cy="1324767"/>
          </a:xfrm>
        </p:grpSpPr>
        <p:sp>
          <p:nvSpPr>
            <p:cNvPr id="94252" name="Line 5"/>
            <p:cNvSpPr>
              <a:spLocks noChangeShapeType="1"/>
            </p:cNvSpPr>
            <p:nvPr/>
          </p:nvSpPr>
          <p:spPr bwMode="auto">
            <a:xfrm rot="-1189007" flipH="1" flipV="1">
              <a:off x="6920715" y="3108990"/>
              <a:ext cx="71784" cy="924661"/>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94253" name="Line 5"/>
            <p:cNvSpPr>
              <a:spLocks noChangeShapeType="1"/>
            </p:cNvSpPr>
            <p:nvPr/>
          </p:nvSpPr>
          <p:spPr bwMode="auto">
            <a:xfrm rot="4210993" flipH="1" flipV="1">
              <a:off x="7557428" y="3385405"/>
              <a:ext cx="26504" cy="922078"/>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cxnSp>
          <p:nvCxnSpPr>
            <p:cNvPr id="94254" name="Straight Connector 84"/>
            <p:cNvCxnSpPr>
              <a:cxnSpLocks noChangeShapeType="1"/>
            </p:cNvCxnSpPr>
            <p:nvPr/>
          </p:nvCxnSpPr>
          <p:spPr bwMode="auto">
            <a:xfrm>
              <a:off x="7147104" y="4020071"/>
              <a:ext cx="838200" cy="1"/>
            </a:xfrm>
            <a:prstGeom prst="line">
              <a:avLst/>
            </a:prstGeom>
            <a:noFill/>
            <a:ln w="25400" algn="ctr">
              <a:solidFill>
                <a:schemeClr val="accent1"/>
              </a:solidFill>
              <a:round/>
              <a:headEnd/>
              <a:tailEnd/>
            </a:ln>
            <a:extLst>
              <a:ext uri="{909E8E84-426E-40DD-AFC4-6F175D3DCCD1}">
                <a14:hiddenFill xmlns:a14="http://schemas.microsoft.com/office/drawing/2010/main">
                  <a:noFill/>
                </a14:hiddenFill>
              </a:ext>
            </a:extLst>
          </p:spPr>
        </p:cxnSp>
        <p:cxnSp>
          <p:nvCxnSpPr>
            <p:cNvPr id="94255" name="Straight Connector 87"/>
            <p:cNvCxnSpPr>
              <a:cxnSpLocks noChangeShapeType="1"/>
            </p:cNvCxnSpPr>
            <p:nvPr/>
          </p:nvCxnSpPr>
          <p:spPr bwMode="auto">
            <a:xfrm rot="5400000" flipH="1" flipV="1">
              <a:off x="7808905" y="3855955"/>
              <a:ext cx="352800" cy="2"/>
            </a:xfrm>
            <a:prstGeom prst="line">
              <a:avLst/>
            </a:prstGeom>
            <a:noFill/>
            <a:ln w="25400" algn="ctr">
              <a:solidFill>
                <a:schemeClr val="accent1"/>
              </a:solidFill>
              <a:round/>
              <a:headEnd/>
              <a:tailEnd/>
            </a:ln>
            <a:extLst>
              <a:ext uri="{909E8E84-426E-40DD-AFC4-6F175D3DCCD1}">
                <a14:hiddenFill xmlns:a14="http://schemas.microsoft.com/office/drawing/2010/main">
                  <a:noFill/>
                </a14:hiddenFill>
              </a:ext>
            </a:extLst>
          </p:spPr>
        </p:cxnSp>
        <p:sp>
          <p:nvSpPr>
            <p:cNvPr id="94256" name="TextBox 92"/>
            <p:cNvSpPr txBox="1">
              <a:spLocks noChangeArrowheads="1"/>
            </p:cNvSpPr>
            <p:nvPr/>
          </p:nvSpPr>
          <p:spPr bwMode="auto">
            <a:xfrm>
              <a:off x="7147905" y="3910537"/>
              <a:ext cx="84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eaLnBrk="1" hangingPunct="1"/>
              <a:r>
                <a:rPr lang="en-CA" altLang="en-US">
                  <a:solidFill>
                    <a:schemeClr val="accent1"/>
                  </a:solidFill>
                  <a:sym typeface="Symbol" pitchFamily="18" charset="2"/>
                </a:rPr>
                <a:t>cos</a:t>
              </a:r>
              <a:endParaRPr lang="en-CA" altLang="en-US">
                <a:solidFill>
                  <a:schemeClr val="accent1"/>
                </a:solidFill>
              </a:endParaRPr>
            </a:p>
          </p:txBody>
        </p:sp>
        <p:sp>
          <p:nvSpPr>
            <p:cNvPr id="94257" name="TextBox 93"/>
            <p:cNvSpPr txBox="1">
              <a:spLocks noChangeArrowheads="1"/>
            </p:cNvSpPr>
            <p:nvPr/>
          </p:nvSpPr>
          <p:spPr bwMode="auto">
            <a:xfrm>
              <a:off x="7941942" y="3598594"/>
              <a:ext cx="7906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eaLnBrk="1" hangingPunct="1"/>
              <a:r>
                <a:rPr lang="en-CA" altLang="en-US">
                  <a:solidFill>
                    <a:schemeClr val="accent1"/>
                  </a:solidFill>
                </a:rPr>
                <a:t>sin</a:t>
              </a:r>
              <a:r>
                <a:rPr lang="en-CA" altLang="en-US">
                  <a:solidFill>
                    <a:schemeClr val="accent1"/>
                  </a:solidFill>
                  <a:sym typeface="Symbol" pitchFamily="18" charset="2"/>
                </a:rPr>
                <a:t></a:t>
              </a:r>
              <a:endParaRPr lang="en-CA" altLang="en-US">
                <a:solidFill>
                  <a:schemeClr val="accent1"/>
                </a:solidFill>
              </a:endParaRPr>
            </a:p>
          </p:txBody>
        </p:sp>
        <p:cxnSp>
          <p:nvCxnSpPr>
            <p:cNvPr id="94258" name="Straight Connector 94"/>
            <p:cNvCxnSpPr>
              <a:cxnSpLocks noChangeShapeType="1"/>
            </p:cNvCxnSpPr>
            <p:nvPr/>
          </p:nvCxnSpPr>
          <p:spPr bwMode="auto">
            <a:xfrm rot="5400000">
              <a:off x="6366053" y="3603352"/>
              <a:ext cx="838200" cy="1"/>
            </a:xfrm>
            <a:prstGeom prst="line">
              <a:avLst/>
            </a:prstGeom>
            <a:noFill/>
            <a:ln w="25400" algn="ctr">
              <a:solidFill>
                <a:schemeClr val="accent1"/>
              </a:solidFill>
              <a:round/>
              <a:headEnd/>
              <a:tailEnd/>
            </a:ln>
            <a:extLst>
              <a:ext uri="{909E8E84-426E-40DD-AFC4-6F175D3DCCD1}">
                <a14:hiddenFill xmlns:a14="http://schemas.microsoft.com/office/drawing/2010/main">
                  <a:noFill/>
                </a14:hiddenFill>
              </a:ext>
            </a:extLst>
          </p:spPr>
        </p:cxnSp>
        <p:cxnSp>
          <p:nvCxnSpPr>
            <p:cNvPr id="94259" name="Straight Connector 95"/>
            <p:cNvCxnSpPr>
              <a:cxnSpLocks noChangeShapeType="1"/>
            </p:cNvCxnSpPr>
            <p:nvPr/>
          </p:nvCxnSpPr>
          <p:spPr bwMode="auto">
            <a:xfrm rot="10800000" flipH="1" flipV="1">
              <a:off x="6787534" y="4015502"/>
              <a:ext cx="352800" cy="2"/>
            </a:xfrm>
            <a:prstGeom prst="line">
              <a:avLst/>
            </a:prstGeom>
            <a:noFill/>
            <a:ln w="25400" algn="ctr">
              <a:solidFill>
                <a:schemeClr val="accent1"/>
              </a:solidFill>
              <a:round/>
              <a:headEnd/>
              <a:tailEnd/>
            </a:ln>
            <a:extLst>
              <a:ext uri="{909E8E84-426E-40DD-AFC4-6F175D3DCCD1}">
                <a14:hiddenFill xmlns:a14="http://schemas.microsoft.com/office/drawing/2010/main">
                  <a:noFill/>
                </a14:hiddenFill>
              </a:ext>
            </a:extLst>
          </p:spPr>
        </p:cxnSp>
        <p:sp>
          <p:nvSpPr>
            <p:cNvPr id="94260" name="TextBox 97"/>
            <p:cNvSpPr txBox="1">
              <a:spLocks noChangeArrowheads="1"/>
            </p:cNvSpPr>
            <p:nvPr/>
          </p:nvSpPr>
          <p:spPr bwMode="auto">
            <a:xfrm>
              <a:off x="5967979" y="3377137"/>
              <a:ext cx="84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eaLnBrk="1" hangingPunct="1"/>
              <a:r>
                <a:rPr lang="en-CA" altLang="en-US">
                  <a:solidFill>
                    <a:schemeClr val="accent1"/>
                  </a:solidFill>
                  <a:sym typeface="Symbol" pitchFamily="18" charset="2"/>
                </a:rPr>
                <a:t>cos</a:t>
              </a:r>
              <a:endParaRPr lang="en-CA" altLang="en-US">
                <a:solidFill>
                  <a:schemeClr val="accent1"/>
                </a:solidFill>
              </a:endParaRPr>
            </a:p>
          </p:txBody>
        </p:sp>
        <p:sp>
          <p:nvSpPr>
            <p:cNvPr id="94261" name="TextBox 98"/>
            <p:cNvSpPr txBox="1">
              <a:spLocks noChangeArrowheads="1"/>
            </p:cNvSpPr>
            <p:nvPr/>
          </p:nvSpPr>
          <p:spPr bwMode="auto">
            <a:xfrm>
              <a:off x="6272496" y="3910537"/>
              <a:ext cx="910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eaLnBrk="1" hangingPunct="1"/>
              <a:r>
                <a:rPr lang="en-CA" altLang="en-US">
                  <a:solidFill>
                    <a:schemeClr val="accent1"/>
                  </a:solidFill>
                </a:rPr>
                <a:t>-sin</a:t>
              </a:r>
              <a:r>
                <a:rPr lang="en-CA" altLang="en-US">
                  <a:solidFill>
                    <a:schemeClr val="accent1"/>
                  </a:solidFill>
                  <a:sym typeface="Symbol" pitchFamily="18" charset="2"/>
                </a:rPr>
                <a:t></a:t>
              </a:r>
              <a:endParaRPr lang="en-CA" altLang="en-US">
                <a:solidFill>
                  <a:schemeClr val="accent1"/>
                </a:solidFill>
              </a:endParaRPr>
            </a:p>
          </p:txBody>
        </p:sp>
      </p:grpSp>
      <p:grpSp>
        <p:nvGrpSpPr>
          <p:cNvPr id="7" name="Group 69"/>
          <p:cNvGrpSpPr>
            <a:grpSpLocks/>
          </p:cNvGrpSpPr>
          <p:nvPr/>
        </p:nvGrpSpPr>
        <p:grpSpPr bwMode="auto">
          <a:xfrm>
            <a:off x="228600" y="4919663"/>
            <a:ext cx="4821238" cy="519112"/>
            <a:chOff x="144" y="3099"/>
            <a:chExt cx="3037" cy="327"/>
          </a:xfrm>
        </p:grpSpPr>
        <p:sp>
          <p:nvSpPr>
            <p:cNvPr id="94247" name="Rectangle 24"/>
            <p:cNvSpPr>
              <a:spLocks noChangeArrowheads="1"/>
            </p:cNvSpPr>
            <p:nvPr/>
          </p:nvSpPr>
          <p:spPr bwMode="auto">
            <a:xfrm>
              <a:off x="144" y="3099"/>
              <a:ext cx="303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r>
                <a:rPr lang="en-US" altLang="en-US" i="1">
                  <a:solidFill>
                    <a:schemeClr val="accent1"/>
                  </a:solidFill>
                  <a:sym typeface="Symbol" pitchFamily="18" charset="2"/>
                </a:rPr>
                <a:t>T(     ) =      =  cos      + sin    </a:t>
              </a:r>
              <a:endParaRPr lang="en-CA" altLang="en-US"/>
            </a:p>
          </p:txBody>
        </p:sp>
        <p:sp>
          <p:nvSpPr>
            <p:cNvPr id="94248" name="Line 5"/>
            <p:cNvSpPr>
              <a:spLocks noChangeShapeType="1"/>
            </p:cNvSpPr>
            <p:nvPr/>
          </p:nvSpPr>
          <p:spPr bwMode="auto">
            <a:xfrm rot="5400000" flipH="1" flipV="1">
              <a:off x="552" y="3155"/>
              <a:ext cx="0" cy="24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94249" name="Line 5"/>
            <p:cNvSpPr>
              <a:spLocks noChangeShapeType="1"/>
            </p:cNvSpPr>
            <p:nvPr/>
          </p:nvSpPr>
          <p:spPr bwMode="auto">
            <a:xfrm rot="5400000" flipH="1" flipV="1">
              <a:off x="2147" y="3154"/>
              <a:ext cx="0" cy="24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94250" name="Line 5"/>
            <p:cNvSpPr>
              <a:spLocks noChangeShapeType="1"/>
            </p:cNvSpPr>
            <p:nvPr/>
          </p:nvSpPr>
          <p:spPr bwMode="auto">
            <a:xfrm flipH="1" flipV="1">
              <a:off x="2971" y="3158"/>
              <a:ext cx="0" cy="239"/>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94251" name="Line 5"/>
            <p:cNvSpPr>
              <a:spLocks noChangeShapeType="1"/>
            </p:cNvSpPr>
            <p:nvPr/>
          </p:nvSpPr>
          <p:spPr bwMode="auto">
            <a:xfrm rot="4210993" flipH="1" flipV="1">
              <a:off x="1124" y="3132"/>
              <a:ext cx="8" cy="24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8" name="Group 68"/>
          <p:cNvGrpSpPr>
            <a:grpSpLocks/>
          </p:cNvGrpSpPr>
          <p:nvPr/>
        </p:nvGrpSpPr>
        <p:grpSpPr bwMode="auto">
          <a:xfrm>
            <a:off x="228600" y="5876925"/>
            <a:ext cx="4897438" cy="523875"/>
            <a:chOff x="144" y="3702"/>
            <a:chExt cx="3085" cy="330"/>
          </a:xfrm>
        </p:grpSpPr>
        <p:sp>
          <p:nvSpPr>
            <p:cNvPr id="94241" name="Line 5"/>
            <p:cNvSpPr>
              <a:spLocks noChangeShapeType="1"/>
            </p:cNvSpPr>
            <p:nvPr/>
          </p:nvSpPr>
          <p:spPr bwMode="auto">
            <a:xfrm rot="5400000" flipH="1" flipV="1">
              <a:off x="2147" y="3768"/>
              <a:ext cx="0" cy="24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4242" name="Group 123"/>
            <p:cNvGrpSpPr>
              <a:grpSpLocks/>
            </p:cNvGrpSpPr>
            <p:nvPr/>
          </p:nvGrpSpPr>
          <p:grpSpPr bwMode="auto">
            <a:xfrm>
              <a:off x="144" y="3702"/>
              <a:ext cx="3085" cy="330"/>
              <a:chOff x="228267" y="5207001"/>
              <a:chExt cx="4897495" cy="523220"/>
            </a:xfrm>
          </p:grpSpPr>
          <p:sp>
            <p:nvSpPr>
              <p:cNvPr id="94243" name="Line 5"/>
              <p:cNvSpPr>
                <a:spLocks noChangeShapeType="1"/>
              </p:cNvSpPr>
              <p:nvPr/>
            </p:nvSpPr>
            <p:spPr bwMode="auto">
              <a:xfrm rot="-1189007" flipH="1" flipV="1">
                <a:off x="1760357" y="5248672"/>
                <a:ext cx="12700" cy="381001"/>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94244" name="Rectangle 112"/>
              <p:cNvSpPr>
                <a:spLocks noChangeArrowheads="1"/>
              </p:cNvSpPr>
              <p:nvPr/>
            </p:nvSpPr>
            <p:spPr bwMode="auto">
              <a:xfrm>
                <a:off x="228267" y="5207001"/>
                <a:ext cx="48974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r>
                  <a:rPr lang="en-US" altLang="en-US" i="1">
                    <a:solidFill>
                      <a:schemeClr val="accent1"/>
                    </a:solidFill>
                    <a:sym typeface="Symbol" pitchFamily="18" charset="2"/>
                  </a:rPr>
                  <a:t>T(     ) =      = -sin      + cos    </a:t>
                </a:r>
                <a:endParaRPr lang="en-CA" altLang="en-US"/>
              </a:p>
            </p:txBody>
          </p:sp>
          <p:sp>
            <p:nvSpPr>
              <p:cNvPr id="94245" name="Line 5"/>
              <p:cNvSpPr>
                <a:spLocks noChangeShapeType="1"/>
              </p:cNvSpPr>
              <p:nvPr/>
            </p:nvSpPr>
            <p:spPr bwMode="auto">
              <a:xfrm flipH="1" flipV="1">
                <a:off x="4715597" y="5300132"/>
                <a:ext cx="0" cy="38100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94246" name="Line 5"/>
              <p:cNvSpPr>
                <a:spLocks noChangeShapeType="1"/>
              </p:cNvSpPr>
              <p:nvPr/>
            </p:nvSpPr>
            <p:spPr bwMode="auto">
              <a:xfrm flipH="1" flipV="1">
                <a:off x="838200" y="5300132"/>
                <a:ext cx="0" cy="38100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grpSp>
      <p:graphicFrame>
        <p:nvGraphicFramePr>
          <p:cNvPr id="125" name="Table 124"/>
          <p:cNvGraphicFramePr>
            <a:graphicFrameLocks noGrp="1"/>
          </p:cNvGraphicFramePr>
          <p:nvPr/>
        </p:nvGraphicFramePr>
        <p:xfrm>
          <a:off x="5476875" y="5802313"/>
          <a:ext cx="1319214" cy="1006039"/>
        </p:xfrm>
        <a:graphic>
          <a:graphicData uri="http://schemas.openxmlformats.org/drawingml/2006/table">
            <a:tbl>
              <a:tblPr>
                <a:tableStyleId>{073A0DAA-6AF3-43AB-8588-CEC1D06C72B9}</a:tableStyleId>
              </a:tblPr>
              <a:tblGrid>
                <a:gridCol w="659607">
                  <a:extLst>
                    <a:ext uri="{9D8B030D-6E8A-4147-A177-3AD203B41FA5}">
                      <a16:colId xmlns:a16="http://schemas.microsoft.com/office/drawing/2014/main" val="20000"/>
                    </a:ext>
                  </a:extLst>
                </a:gridCol>
                <a:gridCol w="659607">
                  <a:extLst>
                    <a:ext uri="{9D8B030D-6E8A-4147-A177-3AD203B41FA5}">
                      <a16:colId xmlns:a16="http://schemas.microsoft.com/office/drawing/2014/main" val="20001"/>
                    </a:ext>
                  </a:extLst>
                </a:gridCol>
              </a:tblGrid>
              <a:tr h="365919">
                <a:tc>
                  <a:txBody>
                    <a:bodyPr/>
                    <a:lstStyle/>
                    <a:p>
                      <a:pPr algn="ctr"/>
                      <a:r>
                        <a:rPr lang="en-CA" sz="1800" dirty="0" err="1">
                          <a:solidFill>
                            <a:schemeClr val="accent1"/>
                          </a:solidFill>
                        </a:rPr>
                        <a:t>cos</a:t>
                      </a:r>
                      <a:r>
                        <a:rPr lang="en-CA" sz="1800" dirty="0">
                          <a:solidFill>
                            <a:schemeClr val="accent1"/>
                          </a:solidFill>
                          <a:sym typeface="Symbol"/>
                        </a:rPr>
                        <a:t></a:t>
                      </a:r>
                      <a:endParaRPr lang="en-CA" sz="1800" dirty="0">
                        <a:solidFill>
                          <a:schemeClr val="accent1"/>
                        </a:solidFill>
                      </a:endParaRPr>
                    </a:p>
                  </a:txBody>
                  <a:tcPr marL="91424" marR="91424" marT="45740" marB="457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CA" sz="1800" dirty="0">
                          <a:solidFill>
                            <a:schemeClr val="accent1"/>
                          </a:solidFill>
                          <a:sym typeface="Symbol"/>
                        </a:rPr>
                        <a:t>-sin</a:t>
                      </a:r>
                      <a:endParaRPr lang="en-CA" sz="1800" dirty="0">
                        <a:solidFill>
                          <a:schemeClr val="accent1"/>
                        </a:solidFill>
                      </a:endParaRPr>
                    </a:p>
                  </a:txBody>
                  <a:tcPr marL="91424" marR="91424" marT="45740" marB="457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5919">
                <a:tc>
                  <a:txBody>
                    <a:bodyPr/>
                    <a:lstStyle/>
                    <a:p>
                      <a:pPr algn="ctr"/>
                      <a:r>
                        <a:rPr lang="en-CA" sz="1800" dirty="0">
                          <a:solidFill>
                            <a:schemeClr val="accent1"/>
                          </a:solidFill>
                          <a:sym typeface="Symbol"/>
                        </a:rPr>
                        <a:t>sin</a:t>
                      </a:r>
                      <a:endParaRPr lang="en-CA" sz="1800" dirty="0">
                        <a:solidFill>
                          <a:schemeClr val="accent1"/>
                        </a:solidFill>
                      </a:endParaRPr>
                    </a:p>
                  </a:txBody>
                  <a:tcPr marL="91424" marR="91424" marT="45740" marB="457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CA" sz="1800" dirty="0" err="1">
                          <a:solidFill>
                            <a:schemeClr val="accent1"/>
                          </a:solidFill>
                        </a:rPr>
                        <a:t>cos</a:t>
                      </a:r>
                      <a:r>
                        <a:rPr lang="en-CA" sz="1800" dirty="0">
                          <a:solidFill>
                            <a:schemeClr val="accent1"/>
                          </a:solidFill>
                          <a:sym typeface="Symbol"/>
                        </a:rPr>
                        <a:t></a:t>
                      </a:r>
                      <a:endParaRPr lang="en-CA" sz="1800" dirty="0">
                        <a:solidFill>
                          <a:schemeClr val="accent1"/>
                        </a:solidFill>
                      </a:endParaRPr>
                    </a:p>
                  </a:txBody>
                  <a:tcPr marL="91424" marR="91424" marT="45740" marB="457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26" name="Rectangle 125"/>
          <p:cNvSpPr>
            <a:spLocks noChangeArrowheads="1"/>
          </p:cNvSpPr>
          <p:nvPr/>
        </p:nvSpPr>
        <p:spPr bwMode="auto">
          <a:xfrm>
            <a:off x="5334000" y="5638800"/>
            <a:ext cx="36766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r>
              <a:rPr lang="en-US" altLang="en-US" sz="5400">
                <a:solidFill>
                  <a:schemeClr val="accent1"/>
                </a:solidFill>
              </a:rPr>
              <a:t>[      ][ ] </a:t>
            </a:r>
            <a:r>
              <a:rPr lang="en-US" altLang="en-US">
                <a:solidFill>
                  <a:schemeClr val="accent1"/>
                </a:solidFill>
              </a:rPr>
              <a:t>=</a:t>
            </a:r>
            <a:r>
              <a:rPr lang="en-US" altLang="en-US" sz="5400">
                <a:solidFill>
                  <a:schemeClr val="accent1"/>
                </a:solidFill>
              </a:rPr>
              <a:t> [  ]</a:t>
            </a:r>
            <a:endParaRPr lang="en-CA" altLang="en-US" sz="5400"/>
          </a:p>
        </p:txBody>
      </p:sp>
      <p:graphicFrame>
        <p:nvGraphicFramePr>
          <p:cNvPr id="127" name="Table 126"/>
          <p:cNvGraphicFramePr>
            <a:graphicFrameLocks noGrp="1"/>
          </p:cNvGraphicFramePr>
          <p:nvPr/>
        </p:nvGraphicFramePr>
        <p:xfrm>
          <a:off x="7059613" y="5816600"/>
          <a:ext cx="342900" cy="731838"/>
        </p:xfrm>
        <a:graphic>
          <a:graphicData uri="http://schemas.openxmlformats.org/drawingml/2006/table">
            <a:tbl>
              <a:tblPr>
                <a:tableStyleId>{073A0DAA-6AF3-43AB-8588-CEC1D06C72B9}</a:tableStyleId>
              </a:tblPr>
              <a:tblGrid>
                <a:gridCol w="342900">
                  <a:extLst>
                    <a:ext uri="{9D8B030D-6E8A-4147-A177-3AD203B41FA5}">
                      <a16:colId xmlns:a16="http://schemas.microsoft.com/office/drawing/2014/main" val="20000"/>
                    </a:ext>
                  </a:extLst>
                </a:gridCol>
              </a:tblGrid>
              <a:tr h="365919">
                <a:tc>
                  <a:txBody>
                    <a:bodyPr/>
                    <a:lstStyle/>
                    <a:p>
                      <a:pPr algn="ctr"/>
                      <a:r>
                        <a:rPr lang="en-CA" sz="1800" dirty="0">
                          <a:solidFill>
                            <a:schemeClr val="accent1"/>
                          </a:solidFill>
                        </a:rPr>
                        <a:t>0</a:t>
                      </a:r>
                    </a:p>
                  </a:txBody>
                  <a:tcPr marT="45740" marB="457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5919">
                <a:tc>
                  <a:txBody>
                    <a:bodyPr/>
                    <a:lstStyle/>
                    <a:p>
                      <a:pPr algn="ctr"/>
                      <a:r>
                        <a:rPr lang="en-CA" sz="1800" dirty="0">
                          <a:solidFill>
                            <a:schemeClr val="accent1"/>
                          </a:solidFill>
                        </a:rPr>
                        <a:t>1</a:t>
                      </a:r>
                    </a:p>
                  </a:txBody>
                  <a:tcPr marT="45740" marB="457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28" name="Table 127"/>
          <p:cNvGraphicFramePr>
            <a:graphicFrameLocks noGrp="1"/>
          </p:cNvGraphicFramePr>
          <p:nvPr/>
        </p:nvGraphicFramePr>
        <p:xfrm>
          <a:off x="8023225" y="5808663"/>
          <a:ext cx="952500" cy="731838"/>
        </p:xfrm>
        <a:graphic>
          <a:graphicData uri="http://schemas.openxmlformats.org/drawingml/2006/table">
            <a:tbl>
              <a:tblPr>
                <a:tableStyleId>{073A0DAA-6AF3-43AB-8588-CEC1D06C72B9}</a:tableStyleId>
              </a:tblPr>
              <a:tblGrid>
                <a:gridCol w="952500">
                  <a:extLst>
                    <a:ext uri="{9D8B030D-6E8A-4147-A177-3AD203B41FA5}">
                      <a16:colId xmlns:a16="http://schemas.microsoft.com/office/drawing/2014/main" val="20000"/>
                    </a:ext>
                  </a:extLst>
                </a:gridCol>
              </a:tblGrid>
              <a:tr h="365919">
                <a:tc>
                  <a:txBody>
                    <a:bodyPr/>
                    <a:lstStyle/>
                    <a:p>
                      <a:pPr algn="ctr"/>
                      <a:r>
                        <a:rPr lang="en-CA" sz="1800" dirty="0">
                          <a:solidFill>
                            <a:schemeClr val="accent1"/>
                          </a:solidFill>
                          <a:sym typeface="Symbol"/>
                        </a:rPr>
                        <a:t>-sin</a:t>
                      </a:r>
                      <a:endParaRPr lang="en-CA" sz="1800" dirty="0">
                        <a:solidFill>
                          <a:schemeClr val="accent1"/>
                        </a:solidFill>
                      </a:endParaRPr>
                    </a:p>
                  </a:txBody>
                  <a:tcPr marT="45740" marB="457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5919">
                <a:tc>
                  <a:txBody>
                    <a:bodyPr/>
                    <a:lstStyle/>
                    <a:p>
                      <a:pPr algn="ctr"/>
                      <a:r>
                        <a:rPr lang="en-CA" sz="1800" dirty="0" err="1">
                          <a:solidFill>
                            <a:schemeClr val="accent1"/>
                          </a:solidFill>
                          <a:sym typeface="Symbol"/>
                        </a:rPr>
                        <a:t>cos</a:t>
                      </a:r>
                      <a:r>
                        <a:rPr lang="en-CA" sz="1800" dirty="0">
                          <a:solidFill>
                            <a:schemeClr val="accent1"/>
                          </a:solidFill>
                          <a:sym typeface="Symbol"/>
                        </a:rPr>
                        <a:t></a:t>
                      </a:r>
                      <a:endParaRPr lang="en-CA" sz="1800" dirty="0">
                        <a:solidFill>
                          <a:schemeClr val="accent1"/>
                        </a:solidFill>
                      </a:endParaRPr>
                    </a:p>
                  </a:txBody>
                  <a:tcPr marT="45740" marB="457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94240" name="Rectangle 2"/>
          <p:cNvSpPr>
            <a:spLocks noChangeArrowheads="1"/>
          </p:cNvSpPr>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eaLnBrk="1" hangingPunct="1"/>
            <a:r>
              <a:rPr lang="en-US" altLang="en-US" sz="3600" b="1" dirty="0">
                <a:solidFill>
                  <a:schemeClr val="tx2"/>
                </a:solidFill>
                <a:effectLst>
                  <a:outerShdw blurRad="38100" dist="38100" dir="2700000" algn="tl">
                    <a:srgbClr val="000000">
                      <a:alpha val="43137"/>
                    </a:srgbClr>
                  </a:outerShdw>
                </a:effectLst>
                <a:latin typeface="+mj-lt"/>
              </a:rPr>
              <a:t>Linear Transformations</a:t>
            </a:r>
          </a:p>
        </p:txBody>
      </p:sp>
    </p:spTree>
    <p:extLst>
      <p:ext uri="{BB962C8B-B14F-4D97-AF65-F5344CB8AC3E}">
        <p14:creationId xmlns:p14="http://schemas.microsoft.com/office/powerpoint/2010/main" val="1136305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5"/>
          <p:cNvSpPr>
            <a:spLocks noChangeArrowheads="1"/>
          </p:cNvSpPr>
          <p:nvPr/>
        </p:nvSpPr>
        <p:spPr bwMode="auto">
          <a:xfrm>
            <a:off x="21336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l"/>
            <a:r>
              <a:rPr lang="en-US" altLang="en-US" sz="3600" b="1" dirty="0">
                <a:solidFill>
                  <a:srgbClr val="FFFF00"/>
                </a:solidFill>
                <a:effectLst>
                  <a:outerShdw blurRad="38100" dist="38100" dir="2700000" algn="tl">
                    <a:srgbClr val="000000">
                      <a:alpha val="43137"/>
                    </a:srgbClr>
                  </a:outerShdw>
                </a:effectLst>
                <a:latin typeface="+mj-lt"/>
              </a:rPr>
              <a:t>Fourier Transformation </a:t>
            </a:r>
          </a:p>
        </p:txBody>
      </p:sp>
      <p:sp>
        <p:nvSpPr>
          <p:cNvPr id="131075" name="Text Box 215"/>
          <p:cNvSpPr txBox="1">
            <a:spLocks noChangeArrowheads="1"/>
          </p:cNvSpPr>
          <p:nvPr/>
        </p:nvSpPr>
        <p:spPr bwMode="auto">
          <a:xfrm>
            <a:off x="2406650" y="590550"/>
            <a:ext cx="2066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l" eaLnBrk="1" hangingPunct="1"/>
            <a:r>
              <a:rPr lang="en-US" altLang="en-US" sz="2400" i="1">
                <a:solidFill>
                  <a:srgbClr val="FFFF00"/>
                </a:solidFill>
              </a:rPr>
              <a:t>Time Domain </a:t>
            </a:r>
            <a:r>
              <a:rPr lang="en-US" altLang="en-US" sz="2400" i="1">
                <a:solidFill>
                  <a:srgbClr val="FF9900"/>
                </a:solidFill>
                <a:sym typeface="Symbol" pitchFamily="18" charset="2"/>
              </a:rPr>
              <a:t>y</a:t>
            </a:r>
            <a:endParaRPr lang="en-US" altLang="en-US" sz="2400">
              <a:solidFill>
                <a:srgbClr val="FF9900"/>
              </a:solidFill>
              <a:sym typeface="Symbol" pitchFamily="18" charset="2"/>
            </a:endParaRPr>
          </a:p>
        </p:txBody>
      </p:sp>
      <p:sp>
        <p:nvSpPr>
          <p:cNvPr id="131076" name="Text Box 215"/>
          <p:cNvSpPr txBox="1">
            <a:spLocks noChangeArrowheads="1"/>
          </p:cNvSpPr>
          <p:nvPr/>
        </p:nvSpPr>
        <p:spPr bwMode="auto">
          <a:xfrm>
            <a:off x="4954588" y="609600"/>
            <a:ext cx="2874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l" eaLnBrk="1" hangingPunct="1"/>
            <a:r>
              <a:rPr lang="en-US" altLang="en-US" sz="2400" i="1">
                <a:solidFill>
                  <a:srgbClr val="FFFF00"/>
                </a:solidFill>
              </a:rPr>
              <a:t>Frequency Domain </a:t>
            </a:r>
            <a:r>
              <a:rPr lang="en-US" altLang="en-US" sz="2400" i="1">
                <a:solidFill>
                  <a:srgbClr val="FF9900"/>
                </a:solidFill>
              </a:rPr>
              <a:t>Y</a:t>
            </a:r>
            <a:endParaRPr lang="en-US" altLang="en-US" sz="2400">
              <a:solidFill>
                <a:srgbClr val="FF9900"/>
              </a:solidFill>
              <a:sym typeface="Symbol" pitchFamily="18" charset="2"/>
            </a:endParaRPr>
          </a:p>
        </p:txBody>
      </p:sp>
      <p:sp>
        <p:nvSpPr>
          <p:cNvPr id="35" name="Rectangle 34"/>
          <p:cNvSpPr>
            <a:spLocks noChangeArrowheads="1"/>
          </p:cNvSpPr>
          <p:nvPr/>
        </p:nvSpPr>
        <p:spPr bwMode="auto">
          <a:xfrm>
            <a:off x="1400175" y="5657850"/>
            <a:ext cx="2930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l" eaLnBrk="1" hangingPunct="1"/>
            <a:r>
              <a:rPr lang="en-CA" altLang="en-US" sz="2400">
                <a:solidFill>
                  <a:srgbClr val="FFFFFF"/>
                </a:solidFill>
                <a:sym typeface="Symbol" pitchFamily="18" charset="2"/>
              </a:rPr>
              <a:t>The value </a:t>
            </a:r>
            <a:r>
              <a:rPr lang="en-CA" altLang="en-US" sz="2400" i="1">
                <a:solidFill>
                  <a:srgbClr val="FF9900"/>
                </a:solidFill>
                <a:sym typeface="Symbol" pitchFamily="18" charset="2"/>
              </a:rPr>
              <a:t>y[j] </a:t>
            </a:r>
          </a:p>
          <a:p>
            <a:pPr algn="l" eaLnBrk="1" hangingPunct="1"/>
            <a:r>
              <a:rPr lang="en-CA" altLang="en-US" sz="2400">
                <a:solidFill>
                  <a:srgbClr val="FFFFFF"/>
                </a:solidFill>
                <a:sym typeface="Symbol" pitchFamily="18" charset="2"/>
              </a:rPr>
              <a:t>of the signal </a:t>
            </a:r>
          </a:p>
          <a:p>
            <a:pPr algn="l" eaLnBrk="1" hangingPunct="1"/>
            <a:r>
              <a:rPr lang="en-CA" altLang="en-US" sz="2400">
                <a:solidFill>
                  <a:srgbClr val="FFFFFF"/>
                </a:solidFill>
                <a:sym typeface="Symbol" pitchFamily="18" charset="2"/>
              </a:rPr>
              <a:t>at each point in time </a:t>
            </a:r>
            <a:r>
              <a:rPr lang="en-CA" altLang="en-US" sz="2400" i="1">
                <a:solidFill>
                  <a:srgbClr val="FF9900"/>
                </a:solidFill>
                <a:sym typeface="Symbol" pitchFamily="18" charset="2"/>
              </a:rPr>
              <a:t>j</a:t>
            </a:r>
            <a:r>
              <a:rPr lang="en-CA" altLang="en-US" sz="2400">
                <a:solidFill>
                  <a:srgbClr val="FFFFFF"/>
                </a:solidFill>
                <a:sym typeface="Symbol" pitchFamily="18" charset="2"/>
              </a:rPr>
              <a:t>.</a:t>
            </a:r>
            <a:endParaRPr lang="en-US" altLang="en-US" sz="2400" i="1">
              <a:solidFill>
                <a:srgbClr val="FF9900"/>
              </a:solidFill>
              <a:sym typeface="Symbol" pitchFamily="18" charset="2"/>
            </a:endParaRPr>
          </a:p>
        </p:txBody>
      </p:sp>
      <p:pic>
        <p:nvPicPr>
          <p:cNvPr id="389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69" r="29137"/>
          <a:stretch>
            <a:fillRect/>
          </a:stretch>
        </p:blipFill>
        <p:spPr bwMode="auto">
          <a:xfrm>
            <a:off x="2882900" y="1071563"/>
            <a:ext cx="3563938"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8" name="Rectangle 7"/>
          <p:cNvSpPr>
            <a:spLocks noChangeArrowheads="1"/>
          </p:cNvSpPr>
          <p:nvPr/>
        </p:nvSpPr>
        <p:spPr bwMode="auto">
          <a:xfrm>
            <a:off x="4662488" y="5657850"/>
            <a:ext cx="3719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l" eaLnBrk="1" hangingPunct="1"/>
            <a:r>
              <a:rPr lang="en-CA" altLang="en-US" sz="2400">
                <a:solidFill>
                  <a:srgbClr val="FFFFFF"/>
                </a:solidFill>
                <a:sym typeface="Symbol" pitchFamily="18" charset="2"/>
              </a:rPr>
              <a:t>The amount </a:t>
            </a:r>
            <a:r>
              <a:rPr lang="en-CA" altLang="en-US" sz="2400" i="1">
                <a:solidFill>
                  <a:srgbClr val="FF9900"/>
                </a:solidFill>
                <a:sym typeface="Symbol" pitchFamily="18" charset="2"/>
              </a:rPr>
              <a:t>Y[f] </a:t>
            </a:r>
          </a:p>
          <a:p>
            <a:pPr algn="l" eaLnBrk="1" hangingPunct="1"/>
            <a:r>
              <a:rPr lang="en-CA" altLang="en-US" sz="2400">
                <a:solidFill>
                  <a:srgbClr val="FFFFFF"/>
                </a:solidFill>
                <a:sym typeface="Symbol" pitchFamily="18" charset="2"/>
              </a:rPr>
              <a:t>of frequency f in the signal </a:t>
            </a:r>
          </a:p>
          <a:p>
            <a:pPr algn="l" eaLnBrk="1" hangingPunct="1"/>
            <a:r>
              <a:rPr lang="en-CA" altLang="en-US" sz="2400">
                <a:solidFill>
                  <a:srgbClr val="FFFFFF"/>
                </a:solidFill>
                <a:sym typeface="Symbol" pitchFamily="18" charset="2"/>
              </a:rPr>
              <a:t>for each frequency </a:t>
            </a:r>
            <a:r>
              <a:rPr lang="en-CA" altLang="en-US" sz="2400" i="1">
                <a:solidFill>
                  <a:srgbClr val="FF9900"/>
                </a:solidFill>
                <a:sym typeface="Symbol" pitchFamily="18" charset="2"/>
              </a:rPr>
              <a:t>f</a:t>
            </a:r>
            <a:r>
              <a:rPr lang="en-CA" altLang="en-US" sz="2400">
                <a:solidFill>
                  <a:srgbClr val="FFFFFF"/>
                </a:solidFill>
                <a:sym typeface="Symbol" pitchFamily="18" charset="2"/>
              </a:rPr>
              <a:t>.</a:t>
            </a:r>
            <a:endParaRPr lang="en-US" altLang="en-US" sz="2400" i="1">
              <a:solidFill>
                <a:srgbClr val="FF9900"/>
              </a:solidFill>
              <a:sym typeface="Symbol" pitchFamily="18" charset="2"/>
            </a:endParaRPr>
          </a:p>
        </p:txBody>
      </p:sp>
    </p:spTree>
    <p:extLst>
      <p:ext uri="{BB962C8B-B14F-4D97-AF65-F5344CB8AC3E}">
        <p14:creationId xmlns:p14="http://schemas.microsoft.com/office/powerpoint/2010/main" val="741430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685800" y="-228600"/>
            <a:ext cx="7772400" cy="1143000"/>
          </a:xfrm>
        </p:spPr>
        <p:txBody>
          <a:bodyPr/>
          <a:lstStyle/>
          <a:p>
            <a:r>
              <a:rPr lang="en-US" altLang="en-US" dirty="0"/>
              <a:t>Cryptography</a:t>
            </a:r>
          </a:p>
        </p:txBody>
      </p:sp>
      <p:grpSp>
        <p:nvGrpSpPr>
          <p:cNvPr id="37891" name="Group 3"/>
          <p:cNvGrpSpPr>
            <a:grpSpLocks/>
          </p:cNvGrpSpPr>
          <p:nvPr/>
        </p:nvGrpSpPr>
        <p:grpSpPr bwMode="auto">
          <a:xfrm flipH="1">
            <a:off x="42863" y="990600"/>
            <a:ext cx="1785937" cy="3657600"/>
            <a:chOff x="2308" y="1513"/>
            <a:chExt cx="1162" cy="2570"/>
          </a:xfrm>
        </p:grpSpPr>
        <p:grpSp>
          <p:nvGrpSpPr>
            <p:cNvPr id="37935" name="Group 4"/>
            <p:cNvGrpSpPr>
              <a:grpSpLocks/>
            </p:cNvGrpSpPr>
            <p:nvPr/>
          </p:nvGrpSpPr>
          <p:grpSpPr bwMode="auto">
            <a:xfrm>
              <a:off x="2308" y="1740"/>
              <a:ext cx="957" cy="2343"/>
              <a:chOff x="2308" y="1740"/>
              <a:chExt cx="957" cy="2343"/>
            </a:xfrm>
          </p:grpSpPr>
          <p:sp>
            <p:nvSpPr>
              <p:cNvPr id="37943" name="Freeform 5"/>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4" name="Freeform 6"/>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5" name="Freeform 7"/>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6" name="Freeform 8"/>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7" name="Freeform 9"/>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8" name="Freeform 10"/>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7936" name="Freeform 11"/>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7" name="Freeform 12"/>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8" name="Oval 13"/>
            <p:cNvSpPr>
              <a:spLocks noChangeArrowheads="1"/>
            </p:cNvSpPr>
            <p:nvPr/>
          </p:nvSpPr>
          <p:spPr bwMode="auto">
            <a:xfrm rot="-4286940">
              <a:off x="279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eaLnBrk="1" hangingPunct="1"/>
              <a:endParaRPr lang="en-CA" altLang="en-US"/>
            </a:p>
          </p:txBody>
        </p:sp>
        <p:sp>
          <p:nvSpPr>
            <p:cNvPr id="37939" name="Oval 14"/>
            <p:cNvSpPr>
              <a:spLocks noChangeArrowheads="1"/>
            </p:cNvSpPr>
            <p:nvPr/>
          </p:nvSpPr>
          <p:spPr bwMode="auto">
            <a:xfrm rot="-4286940">
              <a:off x="281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eaLnBrk="1" hangingPunct="1"/>
              <a:endParaRPr lang="en-CA" altLang="en-US"/>
            </a:p>
          </p:txBody>
        </p:sp>
        <p:sp>
          <p:nvSpPr>
            <p:cNvPr id="37940" name="Oval 15"/>
            <p:cNvSpPr>
              <a:spLocks noChangeArrowheads="1"/>
            </p:cNvSpPr>
            <p:nvPr/>
          </p:nvSpPr>
          <p:spPr bwMode="auto">
            <a:xfrm rot="-4286940">
              <a:off x="2741" y="1887"/>
              <a:ext cx="141" cy="50"/>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eaLnBrk="1" hangingPunct="1"/>
              <a:endParaRPr lang="en-CA" altLang="en-US"/>
            </a:p>
          </p:txBody>
        </p:sp>
        <p:sp>
          <p:nvSpPr>
            <p:cNvPr id="37941" name="Oval 16"/>
            <p:cNvSpPr>
              <a:spLocks noChangeArrowheads="1"/>
            </p:cNvSpPr>
            <p:nvPr/>
          </p:nvSpPr>
          <p:spPr bwMode="auto">
            <a:xfrm rot="-4286940">
              <a:off x="2760" y="1913"/>
              <a:ext cx="81" cy="19"/>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eaLnBrk="1" hangingPunct="1"/>
              <a:endParaRPr lang="en-CA" altLang="en-US"/>
            </a:p>
          </p:txBody>
        </p:sp>
        <p:sp>
          <p:nvSpPr>
            <p:cNvPr id="37942" name="Oval 17"/>
            <p:cNvSpPr>
              <a:spLocks noChangeArrowheads="1"/>
            </p:cNvSpPr>
            <p:nvPr/>
          </p:nvSpPr>
          <p:spPr bwMode="auto">
            <a:xfrm>
              <a:off x="2687" y="2089"/>
              <a:ext cx="198" cy="85"/>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a:endParaRPr lang="en-US" altLang="en-US" sz="2400">
                <a:latin typeface="Arial Rounded MT Bold" pitchFamily="34" charset="0"/>
              </a:endParaRPr>
            </a:p>
          </p:txBody>
        </p:sp>
      </p:grpSp>
      <p:grpSp>
        <p:nvGrpSpPr>
          <p:cNvPr id="37892" name="Group 18"/>
          <p:cNvGrpSpPr>
            <a:grpSpLocks/>
          </p:cNvGrpSpPr>
          <p:nvPr/>
        </p:nvGrpSpPr>
        <p:grpSpPr bwMode="auto">
          <a:xfrm flipH="1">
            <a:off x="7483475" y="762000"/>
            <a:ext cx="1660525" cy="3743325"/>
            <a:chOff x="864" y="465"/>
            <a:chExt cx="1046" cy="2358"/>
          </a:xfrm>
        </p:grpSpPr>
        <p:grpSp>
          <p:nvGrpSpPr>
            <p:cNvPr id="37912" name="Group 19"/>
            <p:cNvGrpSpPr>
              <a:grpSpLocks/>
            </p:cNvGrpSpPr>
            <p:nvPr/>
          </p:nvGrpSpPr>
          <p:grpSpPr bwMode="auto">
            <a:xfrm>
              <a:off x="864" y="465"/>
              <a:ext cx="1008" cy="2319"/>
              <a:chOff x="587" y="528"/>
              <a:chExt cx="1008" cy="2319"/>
            </a:xfrm>
          </p:grpSpPr>
          <p:grpSp>
            <p:nvGrpSpPr>
              <p:cNvPr id="37915" name="Group 20"/>
              <p:cNvGrpSpPr>
                <a:grpSpLocks/>
              </p:cNvGrpSpPr>
              <p:nvPr/>
            </p:nvGrpSpPr>
            <p:grpSpPr bwMode="auto">
              <a:xfrm>
                <a:off x="587" y="528"/>
                <a:ext cx="1008" cy="2319"/>
                <a:chOff x="587" y="528"/>
                <a:chExt cx="1008" cy="2319"/>
              </a:xfrm>
            </p:grpSpPr>
            <p:grpSp>
              <p:nvGrpSpPr>
                <p:cNvPr id="37917" name="Group 21"/>
                <p:cNvGrpSpPr>
                  <a:grpSpLocks/>
                </p:cNvGrpSpPr>
                <p:nvPr/>
              </p:nvGrpSpPr>
              <p:grpSpPr bwMode="auto">
                <a:xfrm>
                  <a:off x="587" y="528"/>
                  <a:ext cx="1008" cy="2319"/>
                  <a:chOff x="1151" y="1104"/>
                  <a:chExt cx="686" cy="1741"/>
                </a:xfrm>
              </p:grpSpPr>
              <p:sp>
                <p:nvSpPr>
                  <p:cNvPr id="37924" name="Freeform 22"/>
                  <p:cNvSpPr>
                    <a:spLocks/>
                  </p:cNvSpPr>
                  <p:nvPr/>
                </p:nvSpPr>
                <p:spPr bwMode="auto">
                  <a:xfrm flipH="1">
                    <a:off x="1321" y="1581"/>
                    <a:ext cx="304" cy="566"/>
                  </a:xfrm>
                  <a:custGeom>
                    <a:avLst/>
                    <a:gdLst>
                      <a:gd name="T0" fmla="*/ 7 w 304"/>
                      <a:gd name="T1" fmla="*/ 174 h 566"/>
                      <a:gd name="T2" fmla="*/ 18 w 304"/>
                      <a:gd name="T3" fmla="*/ 122 h 566"/>
                      <a:gd name="T4" fmla="*/ 42 w 304"/>
                      <a:gd name="T5" fmla="*/ 83 h 566"/>
                      <a:gd name="T6" fmla="*/ 81 w 304"/>
                      <a:gd name="T7" fmla="*/ 45 h 566"/>
                      <a:gd name="T8" fmla="*/ 148 w 304"/>
                      <a:gd name="T9" fmla="*/ 7 h 566"/>
                      <a:gd name="T10" fmla="*/ 205 w 304"/>
                      <a:gd name="T11" fmla="*/ 0 h 566"/>
                      <a:gd name="T12" fmla="*/ 255 w 304"/>
                      <a:gd name="T13" fmla="*/ 10 h 566"/>
                      <a:gd name="T14" fmla="*/ 290 w 304"/>
                      <a:gd name="T15" fmla="*/ 31 h 566"/>
                      <a:gd name="T16" fmla="*/ 304 w 304"/>
                      <a:gd name="T17" fmla="*/ 59 h 566"/>
                      <a:gd name="T18" fmla="*/ 304 w 304"/>
                      <a:gd name="T19" fmla="*/ 87 h 566"/>
                      <a:gd name="T20" fmla="*/ 290 w 304"/>
                      <a:gd name="T21" fmla="*/ 118 h 566"/>
                      <a:gd name="T22" fmla="*/ 262 w 304"/>
                      <a:gd name="T23" fmla="*/ 146 h 566"/>
                      <a:gd name="T24" fmla="*/ 223 w 304"/>
                      <a:gd name="T25" fmla="*/ 181 h 566"/>
                      <a:gd name="T26" fmla="*/ 201 w 304"/>
                      <a:gd name="T27" fmla="*/ 215 h 566"/>
                      <a:gd name="T28" fmla="*/ 194 w 304"/>
                      <a:gd name="T29" fmla="*/ 240 h 566"/>
                      <a:gd name="T30" fmla="*/ 194 w 304"/>
                      <a:gd name="T31" fmla="*/ 260 h 566"/>
                      <a:gd name="T32" fmla="*/ 205 w 304"/>
                      <a:gd name="T33" fmla="*/ 295 h 566"/>
                      <a:gd name="T34" fmla="*/ 230 w 304"/>
                      <a:gd name="T35" fmla="*/ 344 h 566"/>
                      <a:gd name="T36" fmla="*/ 247 w 304"/>
                      <a:gd name="T37" fmla="*/ 399 h 566"/>
                      <a:gd name="T38" fmla="*/ 251 w 304"/>
                      <a:gd name="T39" fmla="*/ 438 h 566"/>
                      <a:gd name="T40" fmla="*/ 244 w 304"/>
                      <a:gd name="T41" fmla="*/ 479 h 566"/>
                      <a:gd name="T42" fmla="*/ 233 w 304"/>
                      <a:gd name="T43" fmla="*/ 510 h 566"/>
                      <a:gd name="T44" fmla="*/ 201 w 304"/>
                      <a:gd name="T45" fmla="*/ 545 h 566"/>
                      <a:gd name="T46" fmla="*/ 173 w 304"/>
                      <a:gd name="T47" fmla="*/ 559 h 566"/>
                      <a:gd name="T48" fmla="*/ 141 w 304"/>
                      <a:gd name="T49" fmla="*/ 566 h 566"/>
                      <a:gd name="T50" fmla="*/ 113 w 304"/>
                      <a:gd name="T51" fmla="*/ 563 h 566"/>
                      <a:gd name="T52" fmla="*/ 92 w 304"/>
                      <a:gd name="T53" fmla="*/ 549 h 566"/>
                      <a:gd name="T54" fmla="*/ 67 w 304"/>
                      <a:gd name="T55" fmla="*/ 521 h 566"/>
                      <a:gd name="T56" fmla="*/ 42 w 304"/>
                      <a:gd name="T57" fmla="*/ 472 h 566"/>
                      <a:gd name="T58" fmla="*/ 14 w 304"/>
                      <a:gd name="T59" fmla="*/ 392 h 566"/>
                      <a:gd name="T60" fmla="*/ 4 w 304"/>
                      <a:gd name="T61" fmla="*/ 333 h 566"/>
                      <a:gd name="T62" fmla="*/ 0 w 304"/>
                      <a:gd name="T63" fmla="*/ 257 h 566"/>
                      <a:gd name="T64" fmla="*/ 0 w 304"/>
                      <a:gd name="T65" fmla="*/ 222 h 566"/>
                      <a:gd name="T66" fmla="*/ 7 w 304"/>
                      <a:gd name="T67" fmla="*/ 17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4"/>
                      <a:gd name="T103" fmla="*/ 0 h 566"/>
                      <a:gd name="T104" fmla="*/ 304 w 304"/>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4" h="566">
                        <a:moveTo>
                          <a:pt x="7" y="174"/>
                        </a:moveTo>
                        <a:lnTo>
                          <a:pt x="18" y="122"/>
                        </a:lnTo>
                        <a:lnTo>
                          <a:pt x="42" y="83"/>
                        </a:lnTo>
                        <a:lnTo>
                          <a:pt x="81" y="45"/>
                        </a:lnTo>
                        <a:lnTo>
                          <a:pt x="148" y="7"/>
                        </a:lnTo>
                        <a:lnTo>
                          <a:pt x="205" y="0"/>
                        </a:lnTo>
                        <a:lnTo>
                          <a:pt x="255" y="10"/>
                        </a:lnTo>
                        <a:lnTo>
                          <a:pt x="290" y="31"/>
                        </a:lnTo>
                        <a:lnTo>
                          <a:pt x="304" y="59"/>
                        </a:lnTo>
                        <a:lnTo>
                          <a:pt x="304" y="87"/>
                        </a:lnTo>
                        <a:lnTo>
                          <a:pt x="290" y="118"/>
                        </a:lnTo>
                        <a:lnTo>
                          <a:pt x="262" y="146"/>
                        </a:lnTo>
                        <a:lnTo>
                          <a:pt x="223" y="181"/>
                        </a:lnTo>
                        <a:lnTo>
                          <a:pt x="201" y="215"/>
                        </a:lnTo>
                        <a:lnTo>
                          <a:pt x="194" y="240"/>
                        </a:lnTo>
                        <a:lnTo>
                          <a:pt x="194" y="260"/>
                        </a:lnTo>
                        <a:lnTo>
                          <a:pt x="205" y="295"/>
                        </a:lnTo>
                        <a:lnTo>
                          <a:pt x="230" y="344"/>
                        </a:lnTo>
                        <a:lnTo>
                          <a:pt x="247" y="399"/>
                        </a:lnTo>
                        <a:lnTo>
                          <a:pt x="251" y="438"/>
                        </a:lnTo>
                        <a:lnTo>
                          <a:pt x="244" y="479"/>
                        </a:lnTo>
                        <a:lnTo>
                          <a:pt x="233" y="510"/>
                        </a:lnTo>
                        <a:lnTo>
                          <a:pt x="201" y="545"/>
                        </a:lnTo>
                        <a:lnTo>
                          <a:pt x="173" y="559"/>
                        </a:lnTo>
                        <a:lnTo>
                          <a:pt x="141" y="566"/>
                        </a:lnTo>
                        <a:lnTo>
                          <a:pt x="113" y="563"/>
                        </a:lnTo>
                        <a:lnTo>
                          <a:pt x="92" y="549"/>
                        </a:lnTo>
                        <a:lnTo>
                          <a:pt x="67" y="521"/>
                        </a:lnTo>
                        <a:lnTo>
                          <a:pt x="42" y="472"/>
                        </a:lnTo>
                        <a:lnTo>
                          <a:pt x="14" y="392"/>
                        </a:lnTo>
                        <a:lnTo>
                          <a:pt x="4" y="333"/>
                        </a:lnTo>
                        <a:lnTo>
                          <a:pt x="0" y="257"/>
                        </a:lnTo>
                        <a:lnTo>
                          <a:pt x="0" y="222"/>
                        </a:lnTo>
                        <a:lnTo>
                          <a:pt x="7" y="17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5" name="Freeform 23"/>
                  <p:cNvSpPr>
                    <a:spLocks/>
                  </p:cNvSpPr>
                  <p:nvPr/>
                </p:nvSpPr>
                <p:spPr bwMode="auto">
                  <a:xfrm flipH="1">
                    <a:off x="1151" y="1619"/>
                    <a:ext cx="249" cy="572"/>
                  </a:xfrm>
                  <a:custGeom>
                    <a:avLst/>
                    <a:gdLst>
                      <a:gd name="T0" fmla="*/ 25 w 249"/>
                      <a:gd name="T1" fmla="*/ 65 h 572"/>
                      <a:gd name="T2" fmla="*/ 7 w 249"/>
                      <a:gd name="T3" fmla="*/ 44 h 572"/>
                      <a:gd name="T4" fmla="*/ 0 w 249"/>
                      <a:gd name="T5" fmla="*/ 27 h 572"/>
                      <a:gd name="T6" fmla="*/ 11 w 249"/>
                      <a:gd name="T7" fmla="*/ 7 h 572"/>
                      <a:gd name="T8" fmla="*/ 28 w 249"/>
                      <a:gd name="T9" fmla="*/ 0 h 572"/>
                      <a:gd name="T10" fmla="*/ 60 w 249"/>
                      <a:gd name="T11" fmla="*/ 0 h 572"/>
                      <a:gd name="T12" fmla="*/ 96 w 249"/>
                      <a:gd name="T13" fmla="*/ 24 h 572"/>
                      <a:gd name="T14" fmla="*/ 132 w 249"/>
                      <a:gd name="T15" fmla="*/ 61 h 572"/>
                      <a:gd name="T16" fmla="*/ 192 w 249"/>
                      <a:gd name="T17" fmla="*/ 140 h 572"/>
                      <a:gd name="T18" fmla="*/ 231 w 249"/>
                      <a:gd name="T19" fmla="*/ 204 h 572"/>
                      <a:gd name="T20" fmla="*/ 249 w 249"/>
                      <a:gd name="T21" fmla="*/ 255 h 572"/>
                      <a:gd name="T22" fmla="*/ 245 w 249"/>
                      <a:gd name="T23" fmla="*/ 283 h 572"/>
                      <a:gd name="T24" fmla="*/ 224 w 249"/>
                      <a:gd name="T25" fmla="*/ 320 h 572"/>
                      <a:gd name="T26" fmla="*/ 181 w 249"/>
                      <a:gd name="T27" fmla="*/ 347 h 572"/>
                      <a:gd name="T28" fmla="*/ 110 w 249"/>
                      <a:gd name="T29" fmla="*/ 371 h 572"/>
                      <a:gd name="T30" fmla="*/ 75 w 249"/>
                      <a:gd name="T31" fmla="*/ 395 h 572"/>
                      <a:gd name="T32" fmla="*/ 60 w 249"/>
                      <a:gd name="T33" fmla="*/ 415 h 572"/>
                      <a:gd name="T34" fmla="*/ 68 w 249"/>
                      <a:gd name="T35" fmla="*/ 436 h 572"/>
                      <a:gd name="T36" fmla="*/ 107 w 249"/>
                      <a:gd name="T37" fmla="*/ 456 h 572"/>
                      <a:gd name="T38" fmla="*/ 139 w 249"/>
                      <a:gd name="T39" fmla="*/ 497 h 572"/>
                      <a:gd name="T40" fmla="*/ 153 w 249"/>
                      <a:gd name="T41" fmla="*/ 538 h 572"/>
                      <a:gd name="T42" fmla="*/ 149 w 249"/>
                      <a:gd name="T43" fmla="*/ 558 h 572"/>
                      <a:gd name="T44" fmla="*/ 117 w 249"/>
                      <a:gd name="T45" fmla="*/ 572 h 572"/>
                      <a:gd name="T46" fmla="*/ 107 w 249"/>
                      <a:gd name="T47" fmla="*/ 572 h 572"/>
                      <a:gd name="T48" fmla="*/ 92 w 249"/>
                      <a:gd name="T49" fmla="*/ 535 h 572"/>
                      <a:gd name="T50" fmla="*/ 85 w 249"/>
                      <a:gd name="T51" fmla="*/ 494 h 572"/>
                      <a:gd name="T52" fmla="*/ 64 w 249"/>
                      <a:gd name="T53" fmla="*/ 463 h 572"/>
                      <a:gd name="T54" fmla="*/ 32 w 249"/>
                      <a:gd name="T55" fmla="*/ 446 h 572"/>
                      <a:gd name="T56" fmla="*/ 21 w 249"/>
                      <a:gd name="T57" fmla="*/ 426 h 572"/>
                      <a:gd name="T58" fmla="*/ 25 w 249"/>
                      <a:gd name="T59" fmla="*/ 405 h 572"/>
                      <a:gd name="T60" fmla="*/ 53 w 249"/>
                      <a:gd name="T61" fmla="*/ 371 h 572"/>
                      <a:gd name="T62" fmla="*/ 107 w 249"/>
                      <a:gd name="T63" fmla="*/ 351 h 572"/>
                      <a:gd name="T64" fmla="*/ 157 w 249"/>
                      <a:gd name="T65" fmla="*/ 320 h 572"/>
                      <a:gd name="T66" fmla="*/ 196 w 249"/>
                      <a:gd name="T67" fmla="*/ 286 h 572"/>
                      <a:gd name="T68" fmla="*/ 210 w 249"/>
                      <a:gd name="T69" fmla="*/ 252 h 572"/>
                      <a:gd name="T70" fmla="*/ 206 w 249"/>
                      <a:gd name="T71" fmla="*/ 238 h 572"/>
                      <a:gd name="T72" fmla="*/ 189 w 249"/>
                      <a:gd name="T73" fmla="*/ 208 h 572"/>
                      <a:gd name="T74" fmla="*/ 157 w 249"/>
                      <a:gd name="T75" fmla="*/ 163 h 572"/>
                      <a:gd name="T76" fmla="*/ 121 w 249"/>
                      <a:gd name="T77" fmla="*/ 136 h 572"/>
                      <a:gd name="T78" fmla="*/ 82 w 249"/>
                      <a:gd name="T79" fmla="*/ 106 h 572"/>
                      <a:gd name="T80" fmla="*/ 53 w 249"/>
                      <a:gd name="T81" fmla="*/ 89 h 572"/>
                      <a:gd name="T82" fmla="*/ 25 w 249"/>
                      <a:gd name="T83" fmla="*/ 65 h 5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9"/>
                      <a:gd name="T127" fmla="*/ 0 h 572"/>
                      <a:gd name="T128" fmla="*/ 249 w 249"/>
                      <a:gd name="T129" fmla="*/ 572 h 57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9" h="572">
                        <a:moveTo>
                          <a:pt x="25" y="65"/>
                        </a:moveTo>
                        <a:lnTo>
                          <a:pt x="7" y="44"/>
                        </a:lnTo>
                        <a:lnTo>
                          <a:pt x="0" y="27"/>
                        </a:lnTo>
                        <a:lnTo>
                          <a:pt x="11" y="7"/>
                        </a:lnTo>
                        <a:lnTo>
                          <a:pt x="28" y="0"/>
                        </a:lnTo>
                        <a:lnTo>
                          <a:pt x="60" y="0"/>
                        </a:lnTo>
                        <a:lnTo>
                          <a:pt x="96" y="24"/>
                        </a:lnTo>
                        <a:lnTo>
                          <a:pt x="132" y="61"/>
                        </a:lnTo>
                        <a:lnTo>
                          <a:pt x="192" y="140"/>
                        </a:lnTo>
                        <a:lnTo>
                          <a:pt x="231" y="204"/>
                        </a:lnTo>
                        <a:lnTo>
                          <a:pt x="249" y="255"/>
                        </a:lnTo>
                        <a:lnTo>
                          <a:pt x="245" y="283"/>
                        </a:lnTo>
                        <a:lnTo>
                          <a:pt x="224" y="320"/>
                        </a:lnTo>
                        <a:lnTo>
                          <a:pt x="181" y="347"/>
                        </a:lnTo>
                        <a:lnTo>
                          <a:pt x="110" y="371"/>
                        </a:lnTo>
                        <a:lnTo>
                          <a:pt x="75" y="395"/>
                        </a:lnTo>
                        <a:lnTo>
                          <a:pt x="60" y="415"/>
                        </a:lnTo>
                        <a:lnTo>
                          <a:pt x="68" y="436"/>
                        </a:lnTo>
                        <a:lnTo>
                          <a:pt x="107" y="456"/>
                        </a:lnTo>
                        <a:lnTo>
                          <a:pt x="139" y="497"/>
                        </a:lnTo>
                        <a:lnTo>
                          <a:pt x="153" y="538"/>
                        </a:lnTo>
                        <a:lnTo>
                          <a:pt x="149" y="558"/>
                        </a:lnTo>
                        <a:lnTo>
                          <a:pt x="117" y="572"/>
                        </a:lnTo>
                        <a:lnTo>
                          <a:pt x="107" y="572"/>
                        </a:lnTo>
                        <a:lnTo>
                          <a:pt x="92" y="535"/>
                        </a:lnTo>
                        <a:lnTo>
                          <a:pt x="85" y="494"/>
                        </a:lnTo>
                        <a:lnTo>
                          <a:pt x="64" y="463"/>
                        </a:lnTo>
                        <a:lnTo>
                          <a:pt x="32" y="446"/>
                        </a:lnTo>
                        <a:lnTo>
                          <a:pt x="21" y="426"/>
                        </a:lnTo>
                        <a:lnTo>
                          <a:pt x="25" y="405"/>
                        </a:lnTo>
                        <a:lnTo>
                          <a:pt x="53" y="371"/>
                        </a:lnTo>
                        <a:lnTo>
                          <a:pt x="107" y="351"/>
                        </a:lnTo>
                        <a:lnTo>
                          <a:pt x="157" y="320"/>
                        </a:lnTo>
                        <a:lnTo>
                          <a:pt x="196" y="286"/>
                        </a:lnTo>
                        <a:lnTo>
                          <a:pt x="210" y="252"/>
                        </a:lnTo>
                        <a:lnTo>
                          <a:pt x="206" y="238"/>
                        </a:lnTo>
                        <a:lnTo>
                          <a:pt x="189" y="208"/>
                        </a:lnTo>
                        <a:lnTo>
                          <a:pt x="157" y="163"/>
                        </a:lnTo>
                        <a:lnTo>
                          <a:pt x="121" y="136"/>
                        </a:lnTo>
                        <a:lnTo>
                          <a:pt x="82" y="106"/>
                        </a:lnTo>
                        <a:lnTo>
                          <a:pt x="53" y="89"/>
                        </a:lnTo>
                        <a:lnTo>
                          <a:pt x="25" y="6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6" name="Freeform 24"/>
                  <p:cNvSpPr>
                    <a:spLocks/>
                  </p:cNvSpPr>
                  <p:nvPr/>
                </p:nvSpPr>
                <p:spPr bwMode="auto">
                  <a:xfrm flipH="1">
                    <a:off x="1447" y="1581"/>
                    <a:ext cx="362" cy="499"/>
                  </a:xfrm>
                  <a:custGeom>
                    <a:avLst/>
                    <a:gdLst>
                      <a:gd name="T0" fmla="*/ 151 w 362"/>
                      <a:gd name="T1" fmla="*/ 35 h 499"/>
                      <a:gd name="T2" fmla="*/ 221 w 362"/>
                      <a:gd name="T3" fmla="*/ 0 h 499"/>
                      <a:gd name="T4" fmla="*/ 281 w 362"/>
                      <a:gd name="T5" fmla="*/ 0 h 499"/>
                      <a:gd name="T6" fmla="*/ 344 w 362"/>
                      <a:gd name="T7" fmla="*/ 14 h 499"/>
                      <a:gd name="T8" fmla="*/ 362 w 362"/>
                      <a:gd name="T9" fmla="*/ 35 h 499"/>
                      <a:gd name="T10" fmla="*/ 351 w 362"/>
                      <a:gd name="T11" fmla="*/ 59 h 499"/>
                      <a:gd name="T12" fmla="*/ 334 w 362"/>
                      <a:gd name="T13" fmla="*/ 91 h 499"/>
                      <a:gd name="T14" fmla="*/ 302 w 362"/>
                      <a:gd name="T15" fmla="*/ 87 h 499"/>
                      <a:gd name="T16" fmla="*/ 274 w 362"/>
                      <a:gd name="T17" fmla="*/ 77 h 499"/>
                      <a:gd name="T18" fmla="*/ 253 w 362"/>
                      <a:gd name="T19" fmla="*/ 63 h 499"/>
                      <a:gd name="T20" fmla="*/ 232 w 362"/>
                      <a:gd name="T21" fmla="*/ 59 h 499"/>
                      <a:gd name="T22" fmla="*/ 193 w 362"/>
                      <a:gd name="T23" fmla="*/ 70 h 499"/>
                      <a:gd name="T24" fmla="*/ 137 w 362"/>
                      <a:gd name="T25" fmla="*/ 94 h 499"/>
                      <a:gd name="T26" fmla="*/ 91 w 362"/>
                      <a:gd name="T27" fmla="*/ 136 h 499"/>
                      <a:gd name="T28" fmla="*/ 70 w 362"/>
                      <a:gd name="T29" fmla="*/ 164 h 499"/>
                      <a:gd name="T30" fmla="*/ 60 w 362"/>
                      <a:gd name="T31" fmla="*/ 185 h 499"/>
                      <a:gd name="T32" fmla="*/ 60 w 362"/>
                      <a:gd name="T33" fmla="*/ 202 h 499"/>
                      <a:gd name="T34" fmla="*/ 74 w 362"/>
                      <a:gd name="T35" fmla="*/ 220 h 499"/>
                      <a:gd name="T36" fmla="*/ 116 w 362"/>
                      <a:gd name="T37" fmla="*/ 248 h 499"/>
                      <a:gd name="T38" fmla="*/ 155 w 362"/>
                      <a:gd name="T39" fmla="*/ 286 h 499"/>
                      <a:gd name="T40" fmla="*/ 179 w 362"/>
                      <a:gd name="T41" fmla="*/ 325 h 499"/>
                      <a:gd name="T42" fmla="*/ 193 w 362"/>
                      <a:gd name="T43" fmla="*/ 352 h 499"/>
                      <a:gd name="T44" fmla="*/ 186 w 362"/>
                      <a:gd name="T45" fmla="*/ 370 h 499"/>
                      <a:gd name="T46" fmla="*/ 169 w 362"/>
                      <a:gd name="T47" fmla="*/ 387 h 499"/>
                      <a:gd name="T48" fmla="*/ 134 w 362"/>
                      <a:gd name="T49" fmla="*/ 398 h 499"/>
                      <a:gd name="T50" fmla="*/ 95 w 362"/>
                      <a:gd name="T51" fmla="*/ 412 h 499"/>
                      <a:gd name="T52" fmla="*/ 77 w 362"/>
                      <a:gd name="T53" fmla="*/ 433 h 499"/>
                      <a:gd name="T54" fmla="*/ 81 w 362"/>
                      <a:gd name="T55" fmla="*/ 468 h 499"/>
                      <a:gd name="T56" fmla="*/ 53 w 362"/>
                      <a:gd name="T57" fmla="*/ 499 h 499"/>
                      <a:gd name="T58" fmla="*/ 39 w 362"/>
                      <a:gd name="T59" fmla="*/ 489 h 499"/>
                      <a:gd name="T60" fmla="*/ 42 w 362"/>
                      <a:gd name="T61" fmla="*/ 429 h 499"/>
                      <a:gd name="T62" fmla="*/ 67 w 362"/>
                      <a:gd name="T63" fmla="*/ 398 h 499"/>
                      <a:gd name="T64" fmla="*/ 102 w 362"/>
                      <a:gd name="T65" fmla="*/ 373 h 499"/>
                      <a:gd name="T66" fmla="*/ 137 w 362"/>
                      <a:gd name="T67" fmla="*/ 359 h 499"/>
                      <a:gd name="T68" fmla="*/ 155 w 362"/>
                      <a:gd name="T69" fmla="*/ 352 h 499"/>
                      <a:gd name="T70" fmla="*/ 158 w 362"/>
                      <a:gd name="T71" fmla="*/ 342 h 499"/>
                      <a:gd name="T72" fmla="*/ 148 w 362"/>
                      <a:gd name="T73" fmla="*/ 325 h 499"/>
                      <a:gd name="T74" fmla="*/ 112 w 362"/>
                      <a:gd name="T75" fmla="*/ 290 h 499"/>
                      <a:gd name="T76" fmla="*/ 70 w 362"/>
                      <a:gd name="T77" fmla="*/ 262 h 499"/>
                      <a:gd name="T78" fmla="*/ 35 w 362"/>
                      <a:gd name="T79" fmla="*/ 241 h 499"/>
                      <a:gd name="T80" fmla="*/ 7 w 362"/>
                      <a:gd name="T81" fmla="*/ 220 h 499"/>
                      <a:gd name="T82" fmla="*/ 0 w 362"/>
                      <a:gd name="T83" fmla="*/ 195 h 499"/>
                      <a:gd name="T84" fmla="*/ 18 w 362"/>
                      <a:gd name="T85" fmla="*/ 157 h 499"/>
                      <a:gd name="T86" fmla="*/ 56 w 362"/>
                      <a:gd name="T87" fmla="*/ 108 h 499"/>
                      <a:gd name="T88" fmla="*/ 95 w 362"/>
                      <a:gd name="T89" fmla="*/ 70 h 499"/>
                      <a:gd name="T90" fmla="*/ 123 w 362"/>
                      <a:gd name="T91" fmla="*/ 52 h 499"/>
                      <a:gd name="T92" fmla="*/ 151 w 362"/>
                      <a:gd name="T93" fmla="*/ 35 h 4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2"/>
                      <a:gd name="T142" fmla="*/ 0 h 499"/>
                      <a:gd name="T143" fmla="*/ 362 w 362"/>
                      <a:gd name="T144" fmla="*/ 499 h 4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2" h="499">
                        <a:moveTo>
                          <a:pt x="151" y="35"/>
                        </a:moveTo>
                        <a:lnTo>
                          <a:pt x="221" y="0"/>
                        </a:lnTo>
                        <a:lnTo>
                          <a:pt x="281" y="0"/>
                        </a:lnTo>
                        <a:lnTo>
                          <a:pt x="344" y="14"/>
                        </a:lnTo>
                        <a:lnTo>
                          <a:pt x="362" y="35"/>
                        </a:lnTo>
                        <a:lnTo>
                          <a:pt x="351" y="59"/>
                        </a:lnTo>
                        <a:lnTo>
                          <a:pt x="334" y="91"/>
                        </a:lnTo>
                        <a:lnTo>
                          <a:pt x="302" y="87"/>
                        </a:lnTo>
                        <a:lnTo>
                          <a:pt x="274" y="77"/>
                        </a:lnTo>
                        <a:lnTo>
                          <a:pt x="253" y="63"/>
                        </a:lnTo>
                        <a:lnTo>
                          <a:pt x="232" y="59"/>
                        </a:lnTo>
                        <a:lnTo>
                          <a:pt x="193" y="70"/>
                        </a:lnTo>
                        <a:lnTo>
                          <a:pt x="137" y="94"/>
                        </a:lnTo>
                        <a:lnTo>
                          <a:pt x="91" y="136"/>
                        </a:lnTo>
                        <a:lnTo>
                          <a:pt x="70" y="164"/>
                        </a:lnTo>
                        <a:lnTo>
                          <a:pt x="60" y="185"/>
                        </a:lnTo>
                        <a:lnTo>
                          <a:pt x="60" y="202"/>
                        </a:lnTo>
                        <a:lnTo>
                          <a:pt x="74" y="220"/>
                        </a:lnTo>
                        <a:lnTo>
                          <a:pt x="116" y="248"/>
                        </a:lnTo>
                        <a:lnTo>
                          <a:pt x="155" y="286"/>
                        </a:lnTo>
                        <a:lnTo>
                          <a:pt x="179" y="325"/>
                        </a:lnTo>
                        <a:lnTo>
                          <a:pt x="193" y="352"/>
                        </a:lnTo>
                        <a:lnTo>
                          <a:pt x="186" y="370"/>
                        </a:lnTo>
                        <a:lnTo>
                          <a:pt x="169" y="387"/>
                        </a:lnTo>
                        <a:lnTo>
                          <a:pt x="134" y="398"/>
                        </a:lnTo>
                        <a:lnTo>
                          <a:pt x="95" y="412"/>
                        </a:lnTo>
                        <a:lnTo>
                          <a:pt x="77" y="433"/>
                        </a:lnTo>
                        <a:lnTo>
                          <a:pt x="81" y="468"/>
                        </a:lnTo>
                        <a:lnTo>
                          <a:pt x="53" y="499"/>
                        </a:lnTo>
                        <a:lnTo>
                          <a:pt x="39" y="489"/>
                        </a:lnTo>
                        <a:lnTo>
                          <a:pt x="42" y="429"/>
                        </a:lnTo>
                        <a:lnTo>
                          <a:pt x="67" y="398"/>
                        </a:lnTo>
                        <a:lnTo>
                          <a:pt x="102" y="373"/>
                        </a:lnTo>
                        <a:lnTo>
                          <a:pt x="137" y="359"/>
                        </a:lnTo>
                        <a:lnTo>
                          <a:pt x="155" y="352"/>
                        </a:lnTo>
                        <a:lnTo>
                          <a:pt x="158" y="342"/>
                        </a:lnTo>
                        <a:lnTo>
                          <a:pt x="148" y="325"/>
                        </a:lnTo>
                        <a:lnTo>
                          <a:pt x="112" y="290"/>
                        </a:lnTo>
                        <a:lnTo>
                          <a:pt x="70" y="262"/>
                        </a:lnTo>
                        <a:lnTo>
                          <a:pt x="35" y="241"/>
                        </a:lnTo>
                        <a:lnTo>
                          <a:pt x="7" y="220"/>
                        </a:lnTo>
                        <a:lnTo>
                          <a:pt x="0" y="195"/>
                        </a:lnTo>
                        <a:lnTo>
                          <a:pt x="18" y="157"/>
                        </a:lnTo>
                        <a:lnTo>
                          <a:pt x="56" y="108"/>
                        </a:lnTo>
                        <a:lnTo>
                          <a:pt x="95" y="70"/>
                        </a:lnTo>
                        <a:lnTo>
                          <a:pt x="123" y="52"/>
                        </a:lnTo>
                        <a:lnTo>
                          <a:pt x="151" y="3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7" name="Freeform 25"/>
                  <p:cNvSpPr>
                    <a:spLocks/>
                  </p:cNvSpPr>
                  <p:nvPr/>
                </p:nvSpPr>
                <p:spPr bwMode="auto">
                  <a:xfrm flipH="1">
                    <a:off x="1376" y="2005"/>
                    <a:ext cx="229" cy="840"/>
                  </a:xfrm>
                  <a:custGeom>
                    <a:avLst/>
                    <a:gdLst>
                      <a:gd name="T0" fmla="*/ 132 w 229"/>
                      <a:gd name="T1" fmla="*/ 69 h 840"/>
                      <a:gd name="T2" fmla="*/ 136 w 229"/>
                      <a:gd name="T3" fmla="*/ 21 h 840"/>
                      <a:gd name="T4" fmla="*/ 168 w 229"/>
                      <a:gd name="T5" fmla="*/ 0 h 840"/>
                      <a:gd name="T6" fmla="*/ 204 w 229"/>
                      <a:gd name="T7" fmla="*/ 3 h 840"/>
                      <a:gd name="T8" fmla="*/ 225 w 229"/>
                      <a:gd name="T9" fmla="*/ 21 h 840"/>
                      <a:gd name="T10" fmla="*/ 229 w 229"/>
                      <a:gd name="T11" fmla="*/ 90 h 840"/>
                      <a:gd name="T12" fmla="*/ 218 w 229"/>
                      <a:gd name="T13" fmla="*/ 266 h 840"/>
                      <a:gd name="T14" fmla="*/ 204 w 229"/>
                      <a:gd name="T15" fmla="*/ 373 h 840"/>
                      <a:gd name="T16" fmla="*/ 222 w 229"/>
                      <a:gd name="T17" fmla="*/ 460 h 840"/>
                      <a:gd name="T18" fmla="*/ 225 w 229"/>
                      <a:gd name="T19" fmla="*/ 546 h 840"/>
                      <a:gd name="T20" fmla="*/ 215 w 229"/>
                      <a:gd name="T21" fmla="*/ 633 h 840"/>
                      <a:gd name="T22" fmla="*/ 197 w 229"/>
                      <a:gd name="T23" fmla="*/ 743 h 840"/>
                      <a:gd name="T24" fmla="*/ 204 w 229"/>
                      <a:gd name="T25" fmla="*/ 802 h 840"/>
                      <a:gd name="T26" fmla="*/ 186 w 229"/>
                      <a:gd name="T27" fmla="*/ 812 h 840"/>
                      <a:gd name="T28" fmla="*/ 72 w 229"/>
                      <a:gd name="T29" fmla="*/ 833 h 840"/>
                      <a:gd name="T30" fmla="*/ 43 w 229"/>
                      <a:gd name="T31" fmla="*/ 840 h 840"/>
                      <a:gd name="T32" fmla="*/ 0 w 229"/>
                      <a:gd name="T33" fmla="*/ 816 h 840"/>
                      <a:gd name="T34" fmla="*/ 0 w 229"/>
                      <a:gd name="T35" fmla="*/ 802 h 840"/>
                      <a:gd name="T36" fmla="*/ 125 w 229"/>
                      <a:gd name="T37" fmla="*/ 795 h 840"/>
                      <a:gd name="T38" fmla="*/ 168 w 229"/>
                      <a:gd name="T39" fmla="*/ 778 h 840"/>
                      <a:gd name="T40" fmla="*/ 172 w 229"/>
                      <a:gd name="T41" fmla="*/ 740 h 840"/>
                      <a:gd name="T42" fmla="*/ 175 w 229"/>
                      <a:gd name="T43" fmla="*/ 622 h 840"/>
                      <a:gd name="T44" fmla="*/ 165 w 229"/>
                      <a:gd name="T45" fmla="*/ 525 h 840"/>
                      <a:gd name="T46" fmla="*/ 154 w 229"/>
                      <a:gd name="T47" fmla="*/ 408 h 840"/>
                      <a:gd name="T48" fmla="*/ 157 w 229"/>
                      <a:gd name="T49" fmla="*/ 335 h 840"/>
                      <a:gd name="T50" fmla="*/ 165 w 229"/>
                      <a:gd name="T51" fmla="*/ 242 h 840"/>
                      <a:gd name="T52" fmla="*/ 147 w 229"/>
                      <a:gd name="T53" fmla="*/ 152 h 840"/>
                      <a:gd name="T54" fmla="*/ 132 w 229"/>
                      <a:gd name="T55" fmla="*/ 69 h 8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9"/>
                      <a:gd name="T85" fmla="*/ 0 h 840"/>
                      <a:gd name="T86" fmla="*/ 229 w 229"/>
                      <a:gd name="T87" fmla="*/ 840 h 8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9" h="840">
                        <a:moveTo>
                          <a:pt x="132" y="69"/>
                        </a:moveTo>
                        <a:lnTo>
                          <a:pt x="136" y="21"/>
                        </a:lnTo>
                        <a:lnTo>
                          <a:pt x="168" y="0"/>
                        </a:lnTo>
                        <a:lnTo>
                          <a:pt x="204" y="3"/>
                        </a:lnTo>
                        <a:lnTo>
                          <a:pt x="225" y="21"/>
                        </a:lnTo>
                        <a:lnTo>
                          <a:pt x="229" y="90"/>
                        </a:lnTo>
                        <a:lnTo>
                          <a:pt x="218" y="266"/>
                        </a:lnTo>
                        <a:lnTo>
                          <a:pt x="204" y="373"/>
                        </a:lnTo>
                        <a:lnTo>
                          <a:pt x="222" y="460"/>
                        </a:lnTo>
                        <a:lnTo>
                          <a:pt x="225" y="546"/>
                        </a:lnTo>
                        <a:lnTo>
                          <a:pt x="215" y="633"/>
                        </a:lnTo>
                        <a:lnTo>
                          <a:pt x="197" y="743"/>
                        </a:lnTo>
                        <a:lnTo>
                          <a:pt x="204" y="802"/>
                        </a:lnTo>
                        <a:lnTo>
                          <a:pt x="186" y="812"/>
                        </a:lnTo>
                        <a:lnTo>
                          <a:pt x="72" y="833"/>
                        </a:lnTo>
                        <a:lnTo>
                          <a:pt x="43" y="840"/>
                        </a:lnTo>
                        <a:lnTo>
                          <a:pt x="0" y="816"/>
                        </a:lnTo>
                        <a:lnTo>
                          <a:pt x="0" y="802"/>
                        </a:lnTo>
                        <a:lnTo>
                          <a:pt x="125" y="795"/>
                        </a:lnTo>
                        <a:lnTo>
                          <a:pt x="168" y="778"/>
                        </a:lnTo>
                        <a:lnTo>
                          <a:pt x="172" y="740"/>
                        </a:lnTo>
                        <a:lnTo>
                          <a:pt x="175" y="622"/>
                        </a:lnTo>
                        <a:lnTo>
                          <a:pt x="165" y="525"/>
                        </a:lnTo>
                        <a:lnTo>
                          <a:pt x="154" y="408"/>
                        </a:lnTo>
                        <a:lnTo>
                          <a:pt x="157" y="335"/>
                        </a:lnTo>
                        <a:lnTo>
                          <a:pt x="165" y="242"/>
                        </a:lnTo>
                        <a:lnTo>
                          <a:pt x="147" y="152"/>
                        </a:lnTo>
                        <a:lnTo>
                          <a:pt x="132" y="6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8" name="Freeform 26"/>
                  <p:cNvSpPr>
                    <a:spLocks/>
                  </p:cNvSpPr>
                  <p:nvPr/>
                </p:nvSpPr>
                <p:spPr bwMode="auto">
                  <a:xfrm flipH="1">
                    <a:off x="1390" y="2033"/>
                    <a:ext cx="447" cy="658"/>
                  </a:xfrm>
                  <a:custGeom>
                    <a:avLst/>
                    <a:gdLst>
                      <a:gd name="T0" fmla="*/ 212 w 447"/>
                      <a:gd name="T1" fmla="*/ 268 h 658"/>
                      <a:gd name="T2" fmla="*/ 212 w 447"/>
                      <a:gd name="T3" fmla="*/ 233 h 658"/>
                      <a:gd name="T4" fmla="*/ 230 w 447"/>
                      <a:gd name="T5" fmla="*/ 174 h 658"/>
                      <a:gd name="T6" fmla="*/ 284 w 447"/>
                      <a:gd name="T7" fmla="*/ 80 h 658"/>
                      <a:gd name="T8" fmla="*/ 370 w 447"/>
                      <a:gd name="T9" fmla="*/ 0 h 658"/>
                      <a:gd name="T10" fmla="*/ 424 w 447"/>
                      <a:gd name="T11" fmla="*/ 0 h 658"/>
                      <a:gd name="T12" fmla="*/ 447 w 447"/>
                      <a:gd name="T13" fmla="*/ 38 h 658"/>
                      <a:gd name="T14" fmla="*/ 415 w 447"/>
                      <a:gd name="T15" fmla="*/ 91 h 658"/>
                      <a:gd name="T16" fmla="*/ 348 w 447"/>
                      <a:gd name="T17" fmla="*/ 129 h 658"/>
                      <a:gd name="T18" fmla="*/ 307 w 447"/>
                      <a:gd name="T19" fmla="*/ 167 h 658"/>
                      <a:gd name="T20" fmla="*/ 266 w 447"/>
                      <a:gd name="T21" fmla="*/ 223 h 658"/>
                      <a:gd name="T22" fmla="*/ 257 w 447"/>
                      <a:gd name="T23" fmla="*/ 261 h 658"/>
                      <a:gd name="T24" fmla="*/ 262 w 447"/>
                      <a:gd name="T25" fmla="*/ 303 h 658"/>
                      <a:gd name="T26" fmla="*/ 284 w 447"/>
                      <a:gd name="T27" fmla="*/ 373 h 658"/>
                      <a:gd name="T28" fmla="*/ 289 w 447"/>
                      <a:gd name="T29" fmla="*/ 449 h 658"/>
                      <a:gd name="T30" fmla="*/ 280 w 447"/>
                      <a:gd name="T31" fmla="*/ 547 h 658"/>
                      <a:gd name="T32" fmla="*/ 257 w 447"/>
                      <a:gd name="T33" fmla="*/ 616 h 658"/>
                      <a:gd name="T34" fmla="*/ 217 w 447"/>
                      <a:gd name="T35" fmla="*/ 658 h 658"/>
                      <a:gd name="T36" fmla="*/ 190 w 447"/>
                      <a:gd name="T37" fmla="*/ 658 h 658"/>
                      <a:gd name="T38" fmla="*/ 104 w 447"/>
                      <a:gd name="T39" fmla="*/ 637 h 658"/>
                      <a:gd name="T40" fmla="*/ 27 w 447"/>
                      <a:gd name="T41" fmla="*/ 634 h 658"/>
                      <a:gd name="T42" fmla="*/ 0 w 447"/>
                      <a:gd name="T43" fmla="*/ 620 h 658"/>
                      <a:gd name="T44" fmla="*/ 50 w 447"/>
                      <a:gd name="T45" fmla="*/ 606 h 658"/>
                      <a:gd name="T46" fmla="*/ 131 w 447"/>
                      <a:gd name="T47" fmla="*/ 609 h 658"/>
                      <a:gd name="T48" fmla="*/ 181 w 447"/>
                      <a:gd name="T49" fmla="*/ 623 h 658"/>
                      <a:gd name="T50" fmla="*/ 212 w 447"/>
                      <a:gd name="T51" fmla="*/ 613 h 658"/>
                      <a:gd name="T52" fmla="*/ 244 w 447"/>
                      <a:gd name="T53" fmla="*/ 557 h 658"/>
                      <a:gd name="T54" fmla="*/ 248 w 447"/>
                      <a:gd name="T55" fmla="*/ 477 h 658"/>
                      <a:gd name="T56" fmla="*/ 239 w 447"/>
                      <a:gd name="T57" fmla="*/ 404 h 658"/>
                      <a:gd name="T58" fmla="*/ 212 w 447"/>
                      <a:gd name="T59" fmla="*/ 317 h 658"/>
                      <a:gd name="T60" fmla="*/ 212 w 447"/>
                      <a:gd name="T61" fmla="*/ 268 h 6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47"/>
                      <a:gd name="T94" fmla="*/ 0 h 658"/>
                      <a:gd name="T95" fmla="*/ 447 w 447"/>
                      <a:gd name="T96" fmla="*/ 658 h 6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47" h="658">
                        <a:moveTo>
                          <a:pt x="212" y="268"/>
                        </a:moveTo>
                        <a:lnTo>
                          <a:pt x="212" y="233"/>
                        </a:lnTo>
                        <a:lnTo>
                          <a:pt x="230" y="174"/>
                        </a:lnTo>
                        <a:lnTo>
                          <a:pt x="284" y="80"/>
                        </a:lnTo>
                        <a:lnTo>
                          <a:pt x="370" y="0"/>
                        </a:lnTo>
                        <a:lnTo>
                          <a:pt x="424" y="0"/>
                        </a:lnTo>
                        <a:lnTo>
                          <a:pt x="447" y="38"/>
                        </a:lnTo>
                        <a:lnTo>
                          <a:pt x="415" y="91"/>
                        </a:lnTo>
                        <a:lnTo>
                          <a:pt x="348" y="129"/>
                        </a:lnTo>
                        <a:lnTo>
                          <a:pt x="307" y="167"/>
                        </a:lnTo>
                        <a:lnTo>
                          <a:pt x="266" y="223"/>
                        </a:lnTo>
                        <a:lnTo>
                          <a:pt x="257" y="261"/>
                        </a:lnTo>
                        <a:lnTo>
                          <a:pt x="262" y="303"/>
                        </a:lnTo>
                        <a:lnTo>
                          <a:pt x="284" y="373"/>
                        </a:lnTo>
                        <a:lnTo>
                          <a:pt x="289" y="449"/>
                        </a:lnTo>
                        <a:lnTo>
                          <a:pt x="280" y="547"/>
                        </a:lnTo>
                        <a:lnTo>
                          <a:pt x="257" y="616"/>
                        </a:lnTo>
                        <a:lnTo>
                          <a:pt x="217" y="658"/>
                        </a:lnTo>
                        <a:lnTo>
                          <a:pt x="190" y="658"/>
                        </a:lnTo>
                        <a:lnTo>
                          <a:pt x="104" y="637"/>
                        </a:lnTo>
                        <a:lnTo>
                          <a:pt x="27" y="634"/>
                        </a:lnTo>
                        <a:lnTo>
                          <a:pt x="0" y="620"/>
                        </a:lnTo>
                        <a:lnTo>
                          <a:pt x="50" y="606"/>
                        </a:lnTo>
                        <a:lnTo>
                          <a:pt x="131" y="609"/>
                        </a:lnTo>
                        <a:lnTo>
                          <a:pt x="181" y="623"/>
                        </a:lnTo>
                        <a:lnTo>
                          <a:pt x="212" y="613"/>
                        </a:lnTo>
                        <a:lnTo>
                          <a:pt x="244" y="557"/>
                        </a:lnTo>
                        <a:lnTo>
                          <a:pt x="248" y="477"/>
                        </a:lnTo>
                        <a:lnTo>
                          <a:pt x="239" y="404"/>
                        </a:lnTo>
                        <a:lnTo>
                          <a:pt x="212" y="317"/>
                        </a:lnTo>
                        <a:lnTo>
                          <a:pt x="212" y="26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9" name="Freeform 27"/>
                  <p:cNvSpPr>
                    <a:spLocks/>
                  </p:cNvSpPr>
                  <p:nvPr/>
                </p:nvSpPr>
                <p:spPr bwMode="auto">
                  <a:xfrm flipH="1">
                    <a:off x="1353" y="1223"/>
                    <a:ext cx="282" cy="326"/>
                  </a:xfrm>
                  <a:custGeom>
                    <a:avLst/>
                    <a:gdLst>
                      <a:gd name="T0" fmla="*/ 81 w 282"/>
                      <a:gd name="T1" fmla="*/ 137 h 326"/>
                      <a:gd name="T2" fmla="*/ 78 w 282"/>
                      <a:gd name="T3" fmla="*/ 84 h 326"/>
                      <a:gd name="T4" fmla="*/ 88 w 282"/>
                      <a:gd name="T5" fmla="*/ 35 h 326"/>
                      <a:gd name="T6" fmla="*/ 127 w 282"/>
                      <a:gd name="T7" fmla="*/ 7 h 326"/>
                      <a:gd name="T8" fmla="*/ 173 w 282"/>
                      <a:gd name="T9" fmla="*/ 0 h 326"/>
                      <a:gd name="T10" fmla="*/ 208 w 282"/>
                      <a:gd name="T11" fmla="*/ 4 h 326"/>
                      <a:gd name="T12" fmla="*/ 240 w 282"/>
                      <a:gd name="T13" fmla="*/ 25 h 326"/>
                      <a:gd name="T14" fmla="*/ 257 w 282"/>
                      <a:gd name="T15" fmla="*/ 60 h 326"/>
                      <a:gd name="T16" fmla="*/ 278 w 282"/>
                      <a:gd name="T17" fmla="*/ 130 h 326"/>
                      <a:gd name="T18" fmla="*/ 282 w 282"/>
                      <a:gd name="T19" fmla="*/ 207 h 326"/>
                      <a:gd name="T20" fmla="*/ 271 w 282"/>
                      <a:gd name="T21" fmla="*/ 263 h 326"/>
                      <a:gd name="T22" fmla="*/ 250 w 282"/>
                      <a:gd name="T23" fmla="*/ 298 h 326"/>
                      <a:gd name="T24" fmla="*/ 215 w 282"/>
                      <a:gd name="T25" fmla="*/ 319 h 326"/>
                      <a:gd name="T26" fmla="*/ 187 w 282"/>
                      <a:gd name="T27" fmla="*/ 326 h 326"/>
                      <a:gd name="T28" fmla="*/ 145 w 282"/>
                      <a:gd name="T29" fmla="*/ 315 h 326"/>
                      <a:gd name="T30" fmla="*/ 123 w 282"/>
                      <a:gd name="T31" fmla="*/ 284 h 326"/>
                      <a:gd name="T32" fmla="*/ 102 w 282"/>
                      <a:gd name="T33" fmla="*/ 238 h 326"/>
                      <a:gd name="T34" fmla="*/ 85 w 282"/>
                      <a:gd name="T35" fmla="*/ 186 h 326"/>
                      <a:gd name="T36" fmla="*/ 53 w 282"/>
                      <a:gd name="T37" fmla="*/ 207 h 326"/>
                      <a:gd name="T38" fmla="*/ 18 w 282"/>
                      <a:gd name="T39" fmla="*/ 221 h 326"/>
                      <a:gd name="T40" fmla="*/ 4 w 282"/>
                      <a:gd name="T41" fmla="*/ 221 h 326"/>
                      <a:gd name="T42" fmla="*/ 0 w 282"/>
                      <a:gd name="T43" fmla="*/ 207 h 326"/>
                      <a:gd name="T44" fmla="*/ 7 w 282"/>
                      <a:gd name="T45" fmla="*/ 189 h 326"/>
                      <a:gd name="T46" fmla="*/ 60 w 282"/>
                      <a:gd name="T47" fmla="*/ 168 h 326"/>
                      <a:gd name="T48" fmla="*/ 81 w 282"/>
                      <a:gd name="T49" fmla="*/ 137 h 3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2"/>
                      <a:gd name="T76" fmla="*/ 0 h 326"/>
                      <a:gd name="T77" fmla="*/ 282 w 282"/>
                      <a:gd name="T78" fmla="*/ 326 h 3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2" h="326">
                        <a:moveTo>
                          <a:pt x="81" y="137"/>
                        </a:moveTo>
                        <a:lnTo>
                          <a:pt x="78" y="84"/>
                        </a:lnTo>
                        <a:lnTo>
                          <a:pt x="88" y="35"/>
                        </a:lnTo>
                        <a:lnTo>
                          <a:pt x="127" y="7"/>
                        </a:lnTo>
                        <a:lnTo>
                          <a:pt x="173" y="0"/>
                        </a:lnTo>
                        <a:lnTo>
                          <a:pt x="208" y="4"/>
                        </a:lnTo>
                        <a:lnTo>
                          <a:pt x="240" y="25"/>
                        </a:lnTo>
                        <a:lnTo>
                          <a:pt x="257" y="60"/>
                        </a:lnTo>
                        <a:lnTo>
                          <a:pt x="278" y="130"/>
                        </a:lnTo>
                        <a:lnTo>
                          <a:pt x="282" y="207"/>
                        </a:lnTo>
                        <a:lnTo>
                          <a:pt x="271" y="263"/>
                        </a:lnTo>
                        <a:lnTo>
                          <a:pt x="250" y="298"/>
                        </a:lnTo>
                        <a:lnTo>
                          <a:pt x="215" y="319"/>
                        </a:lnTo>
                        <a:lnTo>
                          <a:pt x="187" y="326"/>
                        </a:lnTo>
                        <a:lnTo>
                          <a:pt x="145" y="315"/>
                        </a:lnTo>
                        <a:lnTo>
                          <a:pt x="123" y="284"/>
                        </a:lnTo>
                        <a:lnTo>
                          <a:pt x="102" y="238"/>
                        </a:lnTo>
                        <a:lnTo>
                          <a:pt x="85" y="186"/>
                        </a:lnTo>
                        <a:lnTo>
                          <a:pt x="53" y="207"/>
                        </a:lnTo>
                        <a:lnTo>
                          <a:pt x="18" y="221"/>
                        </a:lnTo>
                        <a:lnTo>
                          <a:pt x="4" y="221"/>
                        </a:lnTo>
                        <a:lnTo>
                          <a:pt x="0" y="207"/>
                        </a:lnTo>
                        <a:lnTo>
                          <a:pt x="7" y="189"/>
                        </a:lnTo>
                        <a:lnTo>
                          <a:pt x="60" y="168"/>
                        </a:lnTo>
                        <a:lnTo>
                          <a:pt x="81" y="13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7930" name="Group 28"/>
                  <p:cNvGrpSpPr>
                    <a:grpSpLocks/>
                  </p:cNvGrpSpPr>
                  <p:nvPr/>
                </p:nvGrpSpPr>
                <p:grpSpPr bwMode="auto">
                  <a:xfrm flipH="1">
                    <a:off x="1212" y="1104"/>
                    <a:ext cx="277" cy="235"/>
                    <a:chOff x="1590" y="1104"/>
                    <a:chExt cx="277" cy="235"/>
                  </a:xfrm>
                </p:grpSpPr>
                <p:sp>
                  <p:nvSpPr>
                    <p:cNvPr id="37931" name="Freeform 29"/>
                    <p:cNvSpPr>
                      <a:spLocks/>
                    </p:cNvSpPr>
                    <p:nvPr/>
                  </p:nvSpPr>
                  <p:spPr bwMode="auto">
                    <a:xfrm>
                      <a:off x="1683" y="1257"/>
                      <a:ext cx="184" cy="82"/>
                    </a:xfrm>
                    <a:custGeom>
                      <a:avLst/>
                      <a:gdLst>
                        <a:gd name="T0" fmla="*/ 13 w 184"/>
                        <a:gd name="T1" fmla="*/ 82 h 82"/>
                        <a:gd name="T2" fmla="*/ 0 w 184"/>
                        <a:gd name="T3" fmla="*/ 71 h 82"/>
                        <a:gd name="T4" fmla="*/ 0 w 184"/>
                        <a:gd name="T5" fmla="*/ 45 h 82"/>
                        <a:gd name="T6" fmla="*/ 16 w 184"/>
                        <a:gd name="T7" fmla="*/ 17 h 82"/>
                        <a:gd name="T8" fmla="*/ 36 w 184"/>
                        <a:gd name="T9" fmla="*/ 9 h 82"/>
                        <a:gd name="T10" fmla="*/ 61 w 184"/>
                        <a:gd name="T11" fmla="*/ 22 h 82"/>
                        <a:gd name="T12" fmla="*/ 86 w 184"/>
                        <a:gd name="T13" fmla="*/ 19 h 82"/>
                        <a:gd name="T14" fmla="*/ 102 w 184"/>
                        <a:gd name="T15" fmla="*/ 0 h 82"/>
                        <a:gd name="T16" fmla="*/ 123 w 184"/>
                        <a:gd name="T17" fmla="*/ 2 h 82"/>
                        <a:gd name="T18" fmla="*/ 155 w 184"/>
                        <a:gd name="T19" fmla="*/ 15 h 82"/>
                        <a:gd name="T20" fmla="*/ 182 w 184"/>
                        <a:gd name="T21" fmla="*/ 13 h 82"/>
                        <a:gd name="T22" fmla="*/ 184 w 184"/>
                        <a:gd name="T23" fmla="*/ 32 h 82"/>
                        <a:gd name="T24" fmla="*/ 175 w 184"/>
                        <a:gd name="T25" fmla="*/ 45 h 82"/>
                        <a:gd name="T26" fmla="*/ 141 w 184"/>
                        <a:gd name="T27" fmla="*/ 43 h 82"/>
                        <a:gd name="T28" fmla="*/ 118 w 184"/>
                        <a:gd name="T29" fmla="*/ 39 h 82"/>
                        <a:gd name="T30" fmla="*/ 105 w 184"/>
                        <a:gd name="T31" fmla="*/ 48 h 82"/>
                        <a:gd name="T32" fmla="*/ 91 w 184"/>
                        <a:gd name="T33" fmla="*/ 67 h 82"/>
                        <a:gd name="T34" fmla="*/ 66 w 184"/>
                        <a:gd name="T35" fmla="*/ 62 h 82"/>
                        <a:gd name="T36" fmla="*/ 54 w 184"/>
                        <a:gd name="T37" fmla="*/ 56 h 82"/>
                        <a:gd name="T38" fmla="*/ 45 w 184"/>
                        <a:gd name="T39" fmla="*/ 63 h 82"/>
                        <a:gd name="T40" fmla="*/ 32 w 184"/>
                        <a:gd name="T41" fmla="*/ 76 h 82"/>
                        <a:gd name="T42" fmla="*/ 13 w 184"/>
                        <a:gd name="T43" fmla="*/ 82 h 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4"/>
                        <a:gd name="T67" fmla="*/ 0 h 82"/>
                        <a:gd name="T68" fmla="*/ 184 w 184"/>
                        <a:gd name="T69" fmla="*/ 82 h 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4" h="82">
                          <a:moveTo>
                            <a:pt x="13" y="82"/>
                          </a:moveTo>
                          <a:lnTo>
                            <a:pt x="0" y="71"/>
                          </a:lnTo>
                          <a:lnTo>
                            <a:pt x="0" y="45"/>
                          </a:lnTo>
                          <a:lnTo>
                            <a:pt x="16" y="17"/>
                          </a:lnTo>
                          <a:lnTo>
                            <a:pt x="36" y="9"/>
                          </a:lnTo>
                          <a:lnTo>
                            <a:pt x="61" y="22"/>
                          </a:lnTo>
                          <a:lnTo>
                            <a:pt x="86" y="19"/>
                          </a:lnTo>
                          <a:lnTo>
                            <a:pt x="102" y="0"/>
                          </a:lnTo>
                          <a:lnTo>
                            <a:pt x="123" y="2"/>
                          </a:lnTo>
                          <a:lnTo>
                            <a:pt x="155" y="15"/>
                          </a:lnTo>
                          <a:lnTo>
                            <a:pt x="182" y="13"/>
                          </a:lnTo>
                          <a:lnTo>
                            <a:pt x="184" y="32"/>
                          </a:lnTo>
                          <a:lnTo>
                            <a:pt x="175" y="45"/>
                          </a:lnTo>
                          <a:lnTo>
                            <a:pt x="141" y="43"/>
                          </a:lnTo>
                          <a:lnTo>
                            <a:pt x="118" y="39"/>
                          </a:lnTo>
                          <a:lnTo>
                            <a:pt x="105" y="48"/>
                          </a:lnTo>
                          <a:lnTo>
                            <a:pt x="91" y="67"/>
                          </a:lnTo>
                          <a:lnTo>
                            <a:pt x="66" y="62"/>
                          </a:lnTo>
                          <a:lnTo>
                            <a:pt x="54" y="56"/>
                          </a:lnTo>
                          <a:lnTo>
                            <a:pt x="45" y="63"/>
                          </a:lnTo>
                          <a:lnTo>
                            <a:pt x="32" y="76"/>
                          </a:lnTo>
                          <a:lnTo>
                            <a:pt x="13" y="8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2" name="Freeform 30"/>
                    <p:cNvSpPr>
                      <a:spLocks/>
                    </p:cNvSpPr>
                    <p:nvPr/>
                  </p:nvSpPr>
                  <p:spPr bwMode="auto">
                    <a:xfrm>
                      <a:off x="1654" y="1193"/>
                      <a:ext cx="178" cy="114"/>
                    </a:xfrm>
                    <a:custGeom>
                      <a:avLst/>
                      <a:gdLst>
                        <a:gd name="T0" fmla="*/ 23 w 178"/>
                        <a:gd name="T1" fmla="*/ 114 h 114"/>
                        <a:gd name="T2" fmla="*/ 11 w 178"/>
                        <a:gd name="T3" fmla="*/ 108 h 114"/>
                        <a:gd name="T4" fmla="*/ 0 w 178"/>
                        <a:gd name="T5" fmla="*/ 79 h 114"/>
                        <a:gd name="T6" fmla="*/ 11 w 178"/>
                        <a:gd name="T7" fmla="*/ 51 h 114"/>
                        <a:gd name="T8" fmla="*/ 27 w 178"/>
                        <a:gd name="T9" fmla="*/ 39 h 114"/>
                        <a:gd name="T10" fmla="*/ 56 w 178"/>
                        <a:gd name="T11" fmla="*/ 42 h 114"/>
                        <a:gd name="T12" fmla="*/ 76 w 178"/>
                        <a:gd name="T13" fmla="*/ 35 h 114"/>
                        <a:gd name="T14" fmla="*/ 90 w 178"/>
                        <a:gd name="T15" fmla="*/ 13 h 114"/>
                        <a:gd name="T16" fmla="*/ 111 w 178"/>
                        <a:gd name="T17" fmla="*/ 4 h 114"/>
                        <a:gd name="T18" fmla="*/ 146 w 178"/>
                        <a:gd name="T19" fmla="*/ 9 h 114"/>
                        <a:gd name="T20" fmla="*/ 171 w 178"/>
                        <a:gd name="T21" fmla="*/ 0 h 114"/>
                        <a:gd name="T22" fmla="*/ 178 w 178"/>
                        <a:gd name="T23" fmla="*/ 17 h 114"/>
                        <a:gd name="T24" fmla="*/ 171 w 178"/>
                        <a:gd name="T25" fmla="*/ 33 h 114"/>
                        <a:gd name="T26" fmla="*/ 140 w 178"/>
                        <a:gd name="T27" fmla="*/ 42 h 114"/>
                        <a:gd name="T28" fmla="*/ 120 w 178"/>
                        <a:gd name="T29" fmla="*/ 40 h 114"/>
                        <a:gd name="T30" fmla="*/ 108 w 178"/>
                        <a:gd name="T31" fmla="*/ 57 h 114"/>
                        <a:gd name="T32" fmla="*/ 97 w 178"/>
                        <a:gd name="T33" fmla="*/ 79 h 114"/>
                        <a:gd name="T34" fmla="*/ 72 w 178"/>
                        <a:gd name="T35" fmla="*/ 81 h 114"/>
                        <a:gd name="T36" fmla="*/ 59 w 178"/>
                        <a:gd name="T37" fmla="*/ 79 h 114"/>
                        <a:gd name="T38" fmla="*/ 47 w 178"/>
                        <a:gd name="T39" fmla="*/ 88 h 114"/>
                        <a:gd name="T40" fmla="*/ 41 w 178"/>
                        <a:gd name="T41" fmla="*/ 99 h 114"/>
                        <a:gd name="T42" fmla="*/ 23 w 178"/>
                        <a:gd name="T43" fmla="*/ 114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8"/>
                        <a:gd name="T67" fmla="*/ 0 h 114"/>
                        <a:gd name="T68" fmla="*/ 178 w 178"/>
                        <a:gd name="T69" fmla="*/ 114 h 1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8" h="114">
                          <a:moveTo>
                            <a:pt x="23" y="114"/>
                          </a:moveTo>
                          <a:lnTo>
                            <a:pt x="11" y="108"/>
                          </a:lnTo>
                          <a:lnTo>
                            <a:pt x="0" y="79"/>
                          </a:lnTo>
                          <a:lnTo>
                            <a:pt x="11" y="51"/>
                          </a:lnTo>
                          <a:lnTo>
                            <a:pt x="27" y="39"/>
                          </a:lnTo>
                          <a:lnTo>
                            <a:pt x="56" y="42"/>
                          </a:lnTo>
                          <a:lnTo>
                            <a:pt x="76" y="35"/>
                          </a:lnTo>
                          <a:lnTo>
                            <a:pt x="90" y="13"/>
                          </a:lnTo>
                          <a:lnTo>
                            <a:pt x="111" y="4"/>
                          </a:lnTo>
                          <a:lnTo>
                            <a:pt x="146" y="9"/>
                          </a:lnTo>
                          <a:lnTo>
                            <a:pt x="171" y="0"/>
                          </a:lnTo>
                          <a:lnTo>
                            <a:pt x="178" y="17"/>
                          </a:lnTo>
                          <a:lnTo>
                            <a:pt x="171" y="33"/>
                          </a:lnTo>
                          <a:lnTo>
                            <a:pt x="140" y="42"/>
                          </a:lnTo>
                          <a:lnTo>
                            <a:pt x="120" y="40"/>
                          </a:lnTo>
                          <a:lnTo>
                            <a:pt x="108" y="57"/>
                          </a:lnTo>
                          <a:lnTo>
                            <a:pt x="97" y="79"/>
                          </a:lnTo>
                          <a:lnTo>
                            <a:pt x="72" y="81"/>
                          </a:lnTo>
                          <a:lnTo>
                            <a:pt x="59" y="79"/>
                          </a:lnTo>
                          <a:lnTo>
                            <a:pt x="47" y="88"/>
                          </a:lnTo>
                          <a:lnTo>
                            <a:pt x="41" y="99"/>
                          </a:lnTo>
                          <a:lnTo>
                            <a:pt x="23" y="11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3" name="Freeform 31"/>
                    <p:cNvSpPr>
                      <a:spLocks/>
                    </p:cNvSpPr>
                    <p:nvPr/>
                  </p:nvSpPr>
                  <p:spPr bwMode="auto">
                    <a:xfrm>
                      <a:off x="1630" y="1154"/>
                      <a:ext cx="161" cy="138"/>
                    </a:xfrm>
                    <a:custGeom>
                      <a:avLst/>
                      <a:gdLst>
                        <a:gd name="T0" fmla="*/ 31 w 161"/>
                        <a:gd name="T1" fmla="*/ 138 h 138"/>
                        <a:gd name="T2" fmla="*/ 16 w 161"/>
                        <a:gd name="T3" fmla="*/ 133 h 138"/>
                        <a:gd name="T4" fmla="*/ 0 w 161"/>
                        <a:gd name="T5" fmla="*/ 109 h 138"/>
                        <a:gd name="T6" fmla="*/ 5 w 161"/>
                        <a:gd name="T7" fmla="*/ 78 h 138"/>
                        <a:gd name="T8" fmla="*/ 16 w 161"/>
                        <a:gd name="T9" fmla="*/ 65 h 138"/>
                        <a:gd name="T10" fmla="*/ 43 w 161"/>
                        <a:gd name="T11" fmla="*/ 62 h 138"/>
                        <a:gd name="T12" fmla="*/ 65 w 161"/>
                        <a:gd name="T13" fmla="*/ 51 h 138"/>
                        <a:gd name="T14" fmla="*/ 72 w 161"/>
                        <a:gd name="T15" fmla="*/ 25 h 138"/>
                        <a:gd name="T16" fmla="*/ 92 w 161"/>
                        <a:gd name="T17" fmla="*/ 15 h 138"/>
                        <a:gd name="T18" fmla="*/ 127 w 161"/>
                        <a:gd name="T19" fmla="*/ 13 h 138"/>
                        <a:gd name="T20" fmla="*/ 148 w 161"/>
                        <a:gd name="T21" fmla="*/ 0 h 138"/>
                        <a:gd name="T22" fmla="*/ 161 w 161"/>
                        <a:gd name="T23" fmla="*/ 13 h 138"/>
                        <a:gd name="T24" fmla="*/ 156 w 161"/>
                        <a:gd name="T25" fmla="*/ 25 h 138"/>
                        <a:gd name="T26" fmla="*/ 128 w 161"/>
                        <a:gd name="T27" fmla="*/ 44 h 138"/>
                        <a:gd name="T28" fmla="*/ 107 w 161"/>
                        <a:gd name="T29" fmla="*/ 49 h 138"/>
                        <a:gd name="T30" fmla="*/ 99 w 161"/>
                        <a:gd name="T31" fmla="*/ 65 h 138"/>
                        <a:gd name="T32" fmla="*/ 94 w 161"/>
                        <a:gd name="T33" fmla="*/ 91 h 138"/>
                        <a:gd name="T34" fmla="*/ 69 w 161"/>
                        <a:gd name="T35" fmla="*/ 98 h 138"/>
                        <a:gd name="T36" fmla="*/ 54 w 161"/>
                        <a:gd name="T37" fmla="*/ 94 h 138"/>
                        <a:gd name="T38" fmla="*/ 45 w 161"/>
                        <a:gd name="T39" fmla="*/ 105 h 138"/>
                        <a:gd name="T40" fmla="*/ 40 w 161"/>
                        <a:gd name="T41" fmla="*/ 123 h 138"/>
                        <a:gd name="T42" fmla="*/ 31 w 161"/>
                        <a:gd name="T43" fmla="*/ 138 h 1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1"/>
                        <a:gd name="T67" fmla="*/ 0 h 138"/>
                        <a:gd name="T68" fmla="*/ 161 w 161"/>
                        <a:gd name="T69" fmla="*/ 138 h 1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1" h="138">
                          <a:moveTo>
                            <a:pt x="31" y="138"/>
                          </a:moveTo>
                          <a:lnTo>
                            <a:pt x="16" y="133"/>
                          </a:lnTo>
                          <a:lnTo>
                            <a:pt x="0" y="109"/>
                          </a:lnTo>
                          <a:lnTo>
                            <a:pt x="5" y="78"/>
                          </a:lnTo>
                          <a:lnTo>
                            <a:pt x="16" y="65"/>
                          </a:lnTo>
                          <a:lnTo>
                            <a:pt x="43" y="62"/>
                          </a:lnTo>
                          <a:lnTo>
                            <a:pt x="65" y="51"/>
                          </a:lnTo>
                          <a:lnTo>
                            <a:pt x="72" y="25"/>
                          </a:lnTo>
                          <a:lnTo>
                            <a:pt x="92" y="15"/>
                          </a:lnTo>
                          <a:lnTo>
                            <a:pt x="127" y="13"/>
                          </a:lnTo>
                          <a:lnTo>
                            <a:pt x="148" y="0"/>
                          </a:lnTo>
                          <a:lnTo>
                            <a:pt x="161" y="13"/>
                          </a:lnTo>
                          <a:lnTo>
                            <a:pt x="156" y="25"/>
                          </a:lnTo>
                          <a:lnTo>
                            <a:pt x="128" y="44"/>
                          </a:lnTo>
                          <a:lnTo>
                            <a:pt x="107" y="49"/>
                          </a:lnTo>
                          <a:lnTo>
                            <a:pt x="99" y="65"/>
                          </a:lnTo>
                          <a:lnTo>
                            <a:pt x="94" y="91"/>
                          </a:lnTo>
                          <a:lnTo>
                            <a:pt x="69" y="98"/>
                          </a:lnTo>
                          <a:lnTo>
                            <a:pt x="54" y="94"/>
                          </a:lnTo>
                          <a:lnTo>
                            <a:pt x="45" y="105"/>
                          </a:lnTo>
                          <a:lnTo>
                            <a:pt x="40" y="123"/>
                          </a:lnTo>
                          <a:lnTo>
                            <a:pt x="31" y="13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4" name="Freeform 32"/>
                    <p:cNvSpPr>
                      <a:spLocks/>
                    </p:cNvSpPr>
                    <p:nvPr/>
                  </p:nvSpPr>
                  <p:spPr bwMode="auto">
                    <a:xfrm>
                      <a:off x="1590" y="1104"/>
                      <a:ext cx="123" cy="174"/>
                    </a:xfrm>
                    <a:custGeom>
                      <a:avLst/>
                      <a:gdLst>
                        <a:gd name="T0" fmla="*/ 48 w 123"/>
                        <a:gd name="T1" fmla="*/ 172 h 174"/>
                        <a:gd name="T2" fmla="*/ 31 w 123"/>
                        <a:gd name="T3" fmla="*/ 174 h 174"/>
                        <a:gd name="T4" fmla="*/ 9 w 123"/>
                        <a:gd name="T5" fmla="*/ 158 h 174"/>
                        <a:gd name="T6" fmla="*/ 0 w 123"/>
                        <a:gd name="T7" fmla="*/ 131 h 174"/>
                        <a:gd name="T8" fmla="*/ 4 w 123"/>
                        <a:gd name="T9" fmla="*/ 113 h 174"/>
                        <a:gd name="T10" fmla="*/ 29 w 123"/>
                        <a:gd name="T11" fmla="*/ 97 h 174"/>
                        <a:gd name="T12" fmla="*/ 46 w 123"/>
                        <a:gd name="T13" fmla="*/ 79 h 174"/>
                        <a:gd name="T14" fmla="*/ 46 w 123"/>
                        <a:gd name="T15" fmla="*/ 52 h 174"/>
                        <a:gd name="T16" fmla="*/ 59 w 123"/>
                        <a:gd name="T17" fmla="*/ 39 h 174"/>
                        <a:gd name="T18" fmla="*/ 90 w 123"/>
                        <a:gd name="T19" fmla="*/ 22 h 174"/>
                        <a:gd name="T20" fmla="*/ 106 w 123"/>
                        <a:gd name="T21" fmla="*/ 0 h 174"/>
                        <a:gd name="T22" fmla="*/ 121 w 123"/>
                        <a:gd name="T23" fmla="*/ 7 h 174"/>
                        <a:gd name="T24" fmla="*/ 123 w 123"/>
                        <a:gd name="T25" fmla="*/ 22 h 174"/>
                        <a:gd name="T26" fmla="*/ 105 w 123"/>
                        <a:gd name="T27" fmla="*/ 47 h 174"/>
                        <a:gd name="T28" fmla="*/ 84 w 123"/>
                        <a:gd name="T29" fmla="*/ 61 h 174"/>
                        <a:gd name="T30" fmla="*/ 86 w 123"/>
                        <a:gd name="T31" fmla="*/ 81 h 174"/>
                        <a:gd name="T32" fmla="*/ 90 w 123"/>
                        <a:gd name="T33" fmla="*/ 104 h 174"/>
                        <a:gd name="T34" fmla="*/ 68 w 123"/>
                        <a:gd name="T35" fmla="*/ 118 h 174"/>
                        <a:gd name="T36" fmla="*/ 59 w 123"/>
                        <a:gd name="T37" fmla="*/ 124 h 174"/>
                        <a:gd name="T38" fmla="*/ 51 w 123"/>
                        <a:gd name="T39" fmla="*/ 138 h 174"/>
                        <a:gd name="T40" fmla="*/ 50 w 123"/>
                        <a:gd name="T41" fmla="*/ 152 h 174"/>
                        <a:gd name="T42" fmla="*/ 48 w 123"/>
                        <a:gd name="T43" fmla="*/ 172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3"/>
                        <a:gd name="T67" fmla="*/ 0 h 174"/>
                        <a:gd name="T68" fmla="*/ 123 w 123"/>
                        <a:gd name="T69" fmla="*/ 174 h 1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3" h="174">
                          <a:moveTo>
                            <a:pt x="48" y="172"/>
                          </a:moveTo>
                          <a:lnTo>
                            <a:pt x="31" y="174"/>
                          </a:lnTo>
                          <a:lnTo>
                            <a:pt x="9" y="158"/>
                          </a:lnTo>
                          <a:lnTo>
                            <a:pt x="0" y="131"/>
                          </a:lnTo>
                          <a:lnTo>
                            <a:pt x="4" y="113"/>
                          </a:lnTo>
                          <a:lnTo>
                            <a:pt x="29" y="97"/>
                          </a:lnTo>
                          <a:lnTo>
                            <a:pt x="46" y="79"/>
                          </a:lnTo>
                          <a:lnTo>
                            <a:pt x="46" y="52"/>
                          </a:lnTo>
                          <a:lnTo>
                            <a:pt x="59" y="39"/>
                          </a:lnTo>
                          <a:lnTo>
                            <a:pt x="90" y="22"/>
                          </a:lnTo>
                          <a:lnTo>
                            <a:pt x="106" y="0"/>
                          </a:lnTo>
                          <a:lnTo>
                            <a:pt x="121" y="7"/>
                          </a:lnTo>
                          <a:lnTo>
                            <a:pt x="123" y="22"/>
                          </a:lnTo>
                          <a:lnTo>
                            <a:pt x="105" y="47"/>
                          </a:lnTo>
                          <a:lnTo>
                            <a:pt x="84" y="61"/>
                          </a:lnTo>
                          <a:lnTo>
                            <a:pt x="86" y="81"/>
                          </a:lnTo>
                          <a:lnTo>
                            <a:pt x="90" y="104"/>
                          </a:lnTo>
                          <a:lnTo>
                            <a:pt x="68" y="118"/>
                          </a:lnTo>
                          <a:lnTo>
                            <a:pt x="59" y="124"/>
                          </a:lnTo>
                          <a:lnTo>
                            <a:pt x="51" y="138"/>
                          </a:lnTo>
                          <a:lnTo>
                            <a:pt x="50" y="152"/>
                          </a:lnTo>
                          <a:lnTo>
                            <a:pt x="48" y="1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37918" name="Group 33"/>
                <p:cNvGrpSpPr>
                  <a:grpSpLocks/>
                </p:cNvGrpSpPr>
                <p:nvPr/>
              </p:nvGrpSpPr>
              <p:grpSpPr bwMode="auto">
                <a:xfrm rot="4286940" flipH="1">
                  <a:off x="1038" y="766"/>
                  <a:ext cx="141" cy="50"/>
                  <a:chOff x="4032" y="2817"/>
                  <a:chExt cx="417" cy="635"/>
                </a:xfrm>
              </p:grpSpPr>
              <p:sp>
                <p:nvSpPr>
                  <p:cNvPr id="37922" name="Oval 34"/>
                  <p:cNvSpPr>
                    <a:spLocks noChangeArrowheads="1"/>
                  </p:cNvSpPr>
                  <p:nvPr/>
                </p:nvSpPr>
                <p:spPr bwMode="auto">
                  <a:xfrm>
                    <a:off x="4032" y="2817"/>
                    <a:ext cx="417" cy="635"/>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eaLnBrk="1" hangingPunct="1"/>
                    <a:endParaRPr lang="en-CA" altLang="en-US"/>
                  </a:p>
                </p:txBody>
              </p:sp>
              <p:sp>
                <p:nvSpPr>
                  <p:cNvPr id="37923" name="Oval 35"/>
                  <p:cNvSpPr>
                    <a:spLocks noChangeArrowheads="1"/>
                  </p:cNvSpPr>
                  <p:nvPr/>
                </p:nvSpPr>
                <p:spPr bwMode="auto">
                  <a:xfrm>
                    <a:off x="4080" y="2928"/>
                    <a:ext cx="240" cy="240"/>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eaLnBrk="1" hangingPunct="1"/>
                    <a:endParaRPr lang="en-CA" altLang="en-US"/>
                  </a:p>
                </p:txBody>
              </p:sp>
            </p:grpSp>
            <p:grpSp>
              <p:nvGrpSpPr>
                <p:cNvPr id="37919" name="Group 36"/>
                <p:cNvGrpSpPr>
                  <a:grpSpLocks/>
                </p:cNvGrpSpPr>
                <p:nvPr/>
              </p:nvGrpSpPr>
              <p:grpSpPr bwMode="auto">
                <a:xfrm rot="4286940" flipH="1">
                  <a:off x="962" y="766"/>
                  <a:ext cx="141" cy="50"/>
                  <a:chOff x="4032" y="2817"/>
                  <a:chExt cx="417" cy="635"/>
                </a:xfrm>
              </p:grpSpPr>
              <p:sp>
                <p:nvSpPr>
                  <p:cNvPr id="37920" name="Oval 37"/>
                  <p:cNvSpPr>
                    <a:spLocks noChangeArrowheads="1"/>
                  </p:cNvSpPr>
                  <p:nvPr/>
                </p:nvSpPr>
                <p:spPr bwMode="auto">
                  <a:xfrm>
                    <a:off x="4032" y="2817"/>
                    <a:ext cx="417" cy="635"/>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eaLnBrk="1" hangingPunct="1"/>
                    <a:endParaRPr lang="en-CA" altLang="en-US"/>
                  </a:p>
                </p:txBody>
              </p:sp>
              <p:sp>
                <p:nvSpPr>
                  <p:cNvPr id="37921" name="Oval 38"/>
                  <p:cNvSpPr>
                    <a:spLocks noChangeArrowheads="1"/>
                  </p:cNvSpPr>
                  <p:nvPr/>
                </p:nvSpPr>
                <p:spPr bwMode="auto">
                  <a:xfrm>
                    <a:off x="4080" y="2928"/>
                    <a:ext cx="240" cy="240"/>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eaLnBrk="1" hangingPunct="1"/>
                    <a:endParaRPr lang="en-CA" altLang="en-US"/>
                  </a:p>
                </p:txBody>
              </p:sp>
            </p:grpSp>
          </p:grpSp>
          <p:sp>
            <p:nvSpPr>
              <p:cNvPr id="37916" name="Oval 39"/>
              <p:cNvSpPr>
                <a:spLocks noChangeArrowheads="1"/>
              </p:cNvSpPr>
              <p:nvPr/>
            </p:nvSpPr>
            <p:spPr bwMode="auto">
              <a:xfrm>
                <a:off x="1098" y="1008"/>
                <a:ext cx="198" cy="74"/>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a:endParaRPr lang="en-US" altLang="en-US" sz="2400">
                  <a:latin typeface="Arial Rounded MT Bold" pitchFamily="34" charset="0"/>
                </a:endParaRPr>
              </a:p>
            </p:txBody>
          </p:sp>
        </p:grpSp>
        <p:sp>
          <p:nvSpPr>
            <p:cNvPr id="37913" name="Freeform 40"/>
            <p:cNvSpPr>
              <a:spLocks noChangeAspect="1"/>
            </p:cNvSpPr>
            <p:nvPr/>
          </p:nvSpPr>
          <p:spPr bwMode="auto">
            <a:xfrm>
              <a:off x="1153" y="2448"/>
              <a:ext cx="446" cy="375"/>
            </a:xfrm>
            <a:custGeom>
              <a:avLst/>
              <a:gdLst>
                <a:gd name="T0" fmla="*/ 194 w 446"/>
                <a:gd name="T1" fmla="*/ 93 h 375"/>
                <a:gd name="T2" fmla="*/ 183 w 446"/>
                <a:gd name="T3" fmla="*/ 57 h 375"/>
                <a:gd name="T4" fmla="*/ 164 w 446"/>
                <a:gd name="T5" fmla="*/ 22 h 375"/>
                <a:gd name="T6" fmla="*/ 131 w 446"/>
                <a:gd name="T7" fmla="*/ 0 h 375"/>
                <a:gd name="T8" fmla="*/ 93 w 446"/>
                <a:gd name="T9" fmla="*/ 0 h 375"/>
                <a:gd name="T10" fmla="*/ 54 w 446"/>
                <a:gd name="T11" fmla="*/ 13 h 375"/>
                <a:gd name="T12" fmla="*/ 2 w 446"/>
                <a:gd name="T13" fmla="*/ 57 h 375"/>
                <a:gd name="T14" fmla="*/ 0 w 446"/>
                <a:gd name="T15" fmla="*/ 79 h 375"/>
                <a:gd name="T16" fmla="*/ 16 w 446"/>
                <a:gd name="T17" fmla="*/ 115 h 375"/>
                <a:gd name="T18" fmla="*/ 68 w 446"/>
                <a:gd name="T19" fmla="*/ 159 h 375"/>
                <a:gd name="T20" fmla="*/ 68 w 446"/>
                <a:gd name="T21" fmla="*/ 177 h 375"/>
                <a:gd name="T22" fmla="*/ 46 w 446"/>
                <a:gd name="T23" fmla="*/ 203 h 375"/>
                <a:gd name="T24" fmla="*/ 49 w 446"/>
                <a:gd name="T25" fmla="*/ 225 h 375"/>
                <a:gd name="T26" fmla="*/ 63 w 446"/>
                <a:gd name="T27" fmla="*/ 234 h 375"/>
                <a:gd name="T28" fmla="*/ 80 w 446"/>
                <a:gd name="T29" fmla="*/ 243 h 375"/>
                <a:gd name="T30" fmla="*/ 80 w 446"/>
                <a:gd name="T31" fmla="*/ 265 h 375"/>
                <a:gd name="T32" fmla="*/ 52 w 446"/>
                <a:gd name="T33" fmla="*/ 305 h 375"/>
                <a:gd name="T34" fmla="*/ 54 w 446"/>
                <a:gd name="T35" fmla="*/ 322 h 375"/>
                <a:gd name="T36" fmla="*/ 82 w 446"/>
                <a:gd name="T37" fmla="*/ 344 h 375"/>
                <a:gd name="T38" fmla="*/ 123 w 446"/>
                <a:gd name="T39" fmla="*/ 327 h 375"/>
                <a:gd name="T40" fmla="*/ 142 w 446"/>
                <a:gd name="T41" fmla="*/ 331 h 375"/>
                <a:gd name="T42" fmla="*/ 189 w 446"/>
                <a:gd name="T43" fmla="*/ 340 h 375"/>
                <a:gd name="T44" fmla="*/ 232 w 446"/>
                <a:gd name="T45" fmla="*/ 366 h 375"/>
                <a:gd name="T46" fmla="*/ 259 w 446"/>
                <a:gd name="T47" fmla="*/ 375 h 375"/>
                <a:gd name="T48" fmla="*/ 355 w 446"/>
                <a:gd name="T49" fmla="*/ 356 h 375"/>
                <a:gd name="T50" fmla="*/ 446 w 446"/>
                <a:gd name="T51" fmla="*/ 273 h 375"/>
                <a:gd name="T52" fmla="*/ 408 w 446"/>
                <a:gd name="T53" fmla="*/ 349 h 375"/>
                <a:gd name="T54" fmla="*/ 325 w 446"/>
                <a:gd name="T55" fmla="*/ 364 h 375"/>
                <a:gd name="T56" fmla="*/ 431 w 446"/>
                <a:gd name="T57" fmla="*/ 303 h 375"/>
                <a:gd name="T58" fmla="*/ 393 w 446"/>
                <a:gd name="T59" fmla="*/ 273 h 375"/>
                <a:gd name="T60" fmla="*/ 281 w 446"/>
                <a:gd name="T61" fmla="*/ 260 h 375"/>
                <a:gd name="T62" fmla="*/ 197 w 446"/>
                <a:gd name="T63" fmla="*/ 247 h 375"/>
                <a:gd name="T64" fmla="*/ 153 w 446"/>
                <a:gd name="T65" fmla="*/ 238 h 375"/>
                <a:gd name="T66" fmla="*/ 161 w 446"/>
                <a:gd name="T67" fmla="*/ 221 h 375"/>
                <a:gd name="T68" fmla="*/ 186 w 446"/>
                <a:gd name="T69" fmla="*/ 199 h 375"/>
                <a:gd name="T70" fmla="*/ 180 w 446"/>
                <a:gd name="T71" fmla="*/ 172 h 375"/>
                <a:gd name="T72" fmla="*/ 156 w 446"/>
                <a:gd name="T73" fmla="*/ 146 h 375"/>
                <a:gd name="T74" fmla="*/ 156 w 446"/>
                <a:gd name="T75" fmla="*/ 124 h 375"/>
                <a:gd name="T76" fmla="*/ 169 w 446"/>
                <a:gd name="T77" fmla="*/ 75 h 375"/>
                <a:gd name="T78" fmla="*/ 147 w 446"/>
                <a:gd name="T79" fmla="*/ 167 h 3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6"/>
                <a:gd name="T121" fmla="*/ 0 h 375"/>
                <a:gd name="T122" fmla="*/ 446 w 446"/>
                <a:gd name="T123" fmla="*/ 375 h 37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6" h="375">
                  <a:moveTo>
                    <a:pt x="194" y="93"/>
                  </a:moveTo>
                  <a:lnTo>
                    <a:pt x="183" y="57"/>
                  </a:lnTo>
                  <a:lnTo>
                    <a:pt x="164" y="22"/>
                  </a:lnTo>
                  <a:lnTo>
                    <a:pt x="131" y="0"/>
                  </a:lnTo>
                  <a:lnTo>
                    <a:pt x="93" y="0"/>
                  </a:lnTo>
                  <a:lnTo>
                    <a:pt x="54" y="13"/>
                  </a:lnTo>
                  <a:lnTo>
                    <a:pt x="2" y="57"/>
                  </a:lnTo>
                  <a:lnTo>
                    <a:pt x="0" y="79"/>
                  </a:lnTo>
                  <a:lnTo>
                    <a:pt x="16" y="115"/>
                  </a:lnTo>
                  <a:lnTo>
                    <a:pt x="68" y="159"/>
                  </a:lnTo>
                  <a:lnTo>
                    <a:pt x="68" y="177"/>
                  </a:lnTo>
                  <a:lnTo>
                    <a:pt x="46" y="203"/>
                  </a:lnTo>
                  <a:lnTo>
                    <a:pt x="49" y="225"/>
                  </a:lnTo>
                  <a:lnTo>
                    <a:pt x="63" y="234"/>
                  </a:lnTo>
                  <a:lnTo>
                    <a:pt x="80" y="243"/>
                  </a:lnTo>
                  <a:lnTo>
                    <a:pt x="80" y="265"/>
                  </a:lnTo>
                  <a:lnTo>
                    <a:pt x="52" y="305"/>
                  </a:lnTo>
                  <a:lnTo>
                    <a:pt x="54" y="322"/>
                  </a:lnTo>
                  <a:lnTo>
                    <a:pt x="82" y="344"/>
                  </a:lnTo>
                  <a:lnTo>
                    <a:pt x="123" y="327"/>
                  </a:lnTo>
                  <a:lnTo>
                    <a:pt x="142" y="331"/>
                  </a:lnTo>
                  <a:lnTo>
                    <a:pt x="189" y="340"/>
                  </a:lnTo>
                  <a:lnTo>
                    <a:pt x="232" y="366"/>
                  </a:lnTo>
                  <a:lnTo>
                    <a:pt x="259" y="375"/>
                  </a:lnTo>
                  <a:lnTo>
                    <a:pt x="355" y="356"/>
                  </a:lnTo>
                  <a:lnTo>
                    <a:pt x="446" y="273"/>
                  </a:lnTo>
                  <a:lnTo>
                    <a:pt x="408" y="349"/>
                  </a:lnTo>
                  <a:lnTo>
                    <a:pt x="325" y="364"/>
                  </a:lnTo>
                  <a:lnTo>
                    <a:pt x="431" y="303"/>
                  </a:lnTo>
                  <a:lnTo>
                    <a:pt x="393" y="273"/>
                  </a:lnTo>
                  <a:lnTo>
                    <a:pt x="281" y="260"/>
                  </a:lnTo>
                  <a:lnTo>
                    <a:pt x="197" y="247"/>
                  </a:lnTo>
                  <a:lnTo>
                    <a:pt x="153" y="238"/>
                  </a:lnTo>
                  <a:lnTo>
                    <a:pt x="161" y="221"/>
                  </a:lnTo>
                  <a:lnTo>
                    <a:pt x="186" y="199"/>
                  </a:lnTo>
                  <a:lnTo>
                    <a:pt x="180" y="172"/>
                  </a:lnTo>
                  <a:lnTo>
                    <a:pt x="156" y="146"/>
                  </a:lnTo>
                  <a:lnTo>
                    <a:pt x="156" y="124"/>
                  </a:lnTo>
                  <a:lnTo>
                    <a:pt x="169" y="75"/>
                  </a:lnTo>
                  <a:lnTo>
                    <a:pt x="147" y="167"/>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4" name="Freeform 41"/>
            <p:cNvSpPr>
              <a:spLocks/>
            </p:cNvSpPr>
            <p:nvPr/>
          </p:nvSpPr>
          <p:spPr bwMode="auto">
            <a:xfrm>
              <a:off x="1440" y="2304"/>
              <a:ext cx="470" cy="320"/>
            </a:xfrm>
            <a:custGeom>
              <a:avLst/>
              <a:gdLst>
                <a:gd name="T0" fmla="*/ 88 w 470"/>
                <a:gd name="T1" fmla="*/ 0 h 320"/>
                <a:gd name="T2" fmla="*/ 48 w 470"/>
                <a:gd name="T3" fmla="*/ 9 h 320"/>
                <a:gd name="T4" fmla="*/ 13 w 470"/>
                <a:gd name="T5" fmla="*/ 77 h 320"/>
                <a:gd name="T6" fmla="*/ 0 w 470"/>
                <a:gd name="T7" fmla="*/ 133 h 320"/>
                <a:gd name="T8" fmla="*/ 8 w 470"/>
                <a:gd name="T9" fmla="*/ 133 h 320"/>
                <a:gd name="T10" fmla="*/ 19 w 470"/>
                <a:gd name="T11" fmla="*/ 124 h 320"/>
                <a:gd name="T12" fmla="*/ 31 w 470"/>
                <a:gd name="T13" fmla="*/ 133 h 320"/>
                <a:gd name="T14" fmla="*/ 25 w 470"/>
                <a:gd name="T15" fmla="*/ 152 h 320"/>
                <a:gd name="T16" fmla="*/ 17 w 470"/>
                <a:gd name="T17" fmla="*/ 181 h 320"/>
                <a:gd name="T18" fmla="*/ 23 w 470"/>
                <a:gd name="T19" fmla="*/ 206 h 320"/>
                <a:gd name="T20" fmla="*/ 35 w 470"/>
                <a:gd name="T21" fmla="*/ 200 h 320"/>
                <a:gd name="T22" fmla="*/ 40 w 470"/>
                <a:gd name="T23" fmla="*/ 220 h 320"/>
                <a:gd name="T24" fmla="*/ 35 w 470"/>
                <a:gd name="T25" fmla="*/ 253 h 320"/>
                <a:gd name="T26" fmla="*/ 40 w 470"/>
                <a:gd name="T27" fmla="*/ 301 h 320"/>
                <a:gd name="T28" fmla="*/ 48 w 470"/>
                <a:gd name="T29" fmla="*/ 320 h 320"/>
                <a:gd name="T30" fmla="*/ 65 w 470"/>
                <a:gd name="T31" fmla="*/ 320 h 320"/>
                <a:gd name="T32" fmla="*/ 88 w 470"/>
                <a:gd name="T33" fmla="*/ 306 h 320"/>
                <a:gd name="T34" fmla="*/ 103 w 470"/>
                <a:gd name="T35" fmla="*/ 301 h 320"/>
                <a:gd name="T36" fmla="*/ 111 w 470"/>
                <a:gd name="T37" fmla="*/ 291 h 320"/>
                <a:gd name="T38" fmla="*/ 132 w 470"/>
                <a:gd name="T39" fmla="*/ 282 h 320"/>
                <a:gd name="T40" fmla="*/ 178 w 470"/>
                <a:gd name="T41" fmla="*/ 291 h 320"/>
                <a:gd name="T42" fmla="*/ 195 w 470"/>
                <a:gd name="T43" fmla="*/ 301 h 320"/>
                <a:gd name="T44" fmla="*/ 204 w 470"/>
                <a:gd name="T45" fmla="*/ 277 h 320"/>
                <a:gd name="T46" fmla="*/ 394 w 470"/>
                <a:gd name="T47" fmla="*/ 264 h 320"/>
                <a:gd name="T48" fmla="*/ 470 w 470"/>
                <a:gd name="T49" fmla="*/ 219 h 320"/>
                <a:gd name="T50" fmla="*/ 341 w 470"/>
                <a:gd name="T51" fmla="*/ 205 h 320"/>
                <a:gd name="T52" fmla="*/ 265 w 470"/>
                <a:gd name="T53" fmla="*/ 205 h 320"/>
                <a:gd name="T54" fmla="*/ 197 w 470"/>
                <a:gd name="T55" fmla="*/ 205 h 320"/>
                <a:gd name="T56" fmla="*/ 181 w 470"/>
                <a:gd name="T57" fmla="*/ 177 h 320"/>
                <a:gd name="T58" fmla="*/ 135 w 470"/>
                <a:gd name="T59" fmla="*/ 177 h 320"/>
                <a:gd name="T60" fmla="*/ 120 w 470"/>
                <a:gd name="T61" fmla="*/ 172 h 320"/>
                <a:gd name="T62" fmla="*/ 101 w 470"/>
                <a:gd name="T63" fmla="*/ 162 h 320"/>
                <a:gd name="T64" fmla="*/ 94 w 470"/>
                <a:gd name="T65" fmla="*/ 143 h 320"/>
                <a:gd name="T66" fmla="*/ 97 w 470"/>
                <a:gd name="T67" fmla="*/ 124 h 320"/>
                <a:gd name="T68" fmla="*/ 93 w 470"/>
                <a:gd name="T69" fmla="*/ 106 h 320"/>
                <a:gd name="T70" fmla="*/ 84 w 470"/>
                <a:gd name="T71" fmla="*/ 91 h 320"/>
                <a:gd name="T72" fmla="*/ 90 w 470"/>
                <a:gd name="T73" fmla="*/ 67 h 320"/>
                <a:gd name="T74" fmla="*/ 107 w 470"/>
                <a:gd name="T75" fmla="*/ 52 h 320"/>
                <a:gd name="T76" fmla="*/ 105 w 470"/>
                <a:gd name="T77" fmla="*/ 29 h 320"/>
                <a:gd name="T78" fmla="*/ 88 w 470"/>
                <a:gd name="T79" fmla="*/ 0 h 3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0"/>
                <a:gd name="T121" fmla="*/ 0 h 320"/>
                <a:gd name="T122" fmla="*/ 470 w 470"/>
                <a:gd name="T123" fmla="*/ 320 h 32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0" h="320">
                  <a:moveTo>
                    <a:pt x="88" y="0"/>
                  </a:moveTo>
                  <a:lnTo>
                    <a:pt x="48" y="9"/>
                  </a:lnTo>
                  <a:lnTo>
                    <a:pt x="13" y="77"/>
                  </a:lnTo>
                  <a:lnTo>
                    <a:pt x="0" y="133"/>
                  </a:lnTo>
                  <a:lnTo>
                    <a:pt x="8" y="133"/>
                  </a:lnTo>
                  <a:lnTo>
                    <a:pt x="19" y="124"/>
                  </a:lnTo>
                  <a:lnTo>
                    <a:pt x="31" y="133"/>
                  </a:lnTo>
                  <a:lnTo>
                    <a:pt x="25" y="152"/>
                  </a:lnTo>
                  <a:lnTo>
                    <a:pt x="17" y="181"/>
                  </a:lnTo>
                  <a:lnTo>
                    <a:pt x="23" y="206"/>
                  </a:lnTo>
                  <a:lnTo>
                    <a:pt x="35" y="200"/>
                  </a:lnTo>
                  <a:lnTo>
                    <a:pt x="40" y="220"/>
                  </a:lnTo>
                  <a:lnTo>
                    <a:pt x="35" y="253"/>
                  </a:lnTo>
                  <a:lnTo>
                    <a:pt x="40" y="301"/>
                  </a:lnTo>
                  <a:lnTo>
                    <a:pt x="48" y="320"/>
                  </a:lnTo>
                  <a:lnTo>
                    <a:pt x="65" y="320"/>
                  </a:lnTo>
                  <a:lnTo>
                    <a:pt x="88" y="306"/>
                  </a:lnTo>
                  <a:lnTo>
                    <a:pt x="103" y="301"/>
                  </a:lnTo>
                  <a:lnTo>
                    <a:pt x="111" y="291"/>
                  </a:lnTo>
                  <a:lnTo>
                    <a:pt x="132" y="282"/>
                  </a:lnTo>
                  <a:lnTo>
                    <a:pt x="178" y="291"/>
                  </a:lnTo>
                  <a:lnTo>
                    <a:pt x="195" y="301"/>
                  </a:lnTo>
                  <a:lnTo>
                    <a:pt x="204" y="277"/>
                  </a:lnTo>
                  <a:lnTo>
                    <a:pt x="394" y="264"/>
                  </a:lnTo>
                  <a:lnTo>
                    <a:pt x="470" y="219"/>
                  </a:lnTo>
                  <a:lnTo>
                    <a:pt x="341" y="205"/>
                  </a:lnTo>
                  <a:lnTo>
                    <a:pt x="265" y="205"/>
                  </a:lnTo>
                  <a:lnTo>
                    <a:pt x="197" y="205"/>
                  </a:lnTo>
                  <a:lnTo>
                    <a:pt x="181" y="177"/>
                  </a:lnTo>
                  <a:lnTo>
                    <a:pt x="135" y="177"/>
                  </a:lnTo>
                  <a:lnTo>
                    <a:pt x="120" y="172"/>
                  </a:lnTo>
                  <a:lnTo>
                    <a:pt x="101" y="162"/>
                  </a:lnTo>
                  <a:lnTo>
                    <a:pt x="94" y="143"/>
                  </a:lnTo>
                  <a:lnTo>
                    <a:pt x="97" y="124"/>
                  </a:lnTo>
                  <a:lnTo>
                    <a:pt x="93" y="106"/>
                  </a:lnTo>
                  <a:lnTo>
                    <a:pt x="84" y="91"/>
                  </a:lnTo>
                  <a:lnTo>
                    <a:pt x="90" y="67"/>
                  </a:lnTo>
                  <a:lnTo>
                    <a:pt x="107" y="52"/>
                  </a:lnTo>
                  <a:lnTo>
                    <a:pt x="105" y="29"/>
                  </a:lnTo>
                  <a:lnTo>
                    <a:pt x="8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81290" name="AutoShape 42"/>
          <p:cNvSpPr>
            <a:spLocks noChangeArrowheads="1"/>
          </p:cNvSpPr>
          <p:nvPr/>
        </p:nvSpPr>
        <p:spPr bwMode="auto">
          <a:xfrm>
            <a:off x="2041525" y="762000"/>
            <a:ext cx="5502275" cy="1143000"/>
          </a:xfrm>
          <a:prstGeom prst="wedgeRoundRectCallout">
            <a:avLst>
              <a:gd name="adj1" fmla="val -64454"/>
              <a:gd name="adj2" fmla="val 48472"/>
              <a:gd name="adj3" fmla="val 16667"/>
            </a:avLst>
          </a:prstGeom>
          <a:noFill/>
          <a:ln w="57150" cap="sq">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a:r>
              <a:rPr lang="en-US" altLang="en-US"/>
              <a:t>I publish a </a:t>
            </a:r>
            <a:r>
              <a:rPr lang="en-US" altLang="en-US">
                <a:solidFill>
                  <a:schemeClr val="accent1"/>
                </a:solidFill>
              </a:rPr>
              <a:t>public key E</a:t>
            </a:r>
            <a:br>
              <a:rPr lang="en-US" altLang="en-US"/>
            </a:br>
            <a:r>
              <a:rPr lang="en-US" altLang="en-US"/>
              <a:t>and hide a </a:t>
            </a:r>
            <a:r>
              <a:rPr lang="en-US" altLang="en-US">
                <a:solidFill>
                  <a:schemeClr val="accent1"/>
                </a:solidFill>
              </a:rPr>
              <a:t>private key D</a:t>
            </a:r>
            <a:r>
              <a:rPr lang="en-US" altLang="en-US"/>
              <a:t>.</a:t>
            </a:r>
          </a:p>
        </p:txBody>
      </p:sp>
      <p:sp>
        <p:nvSpPr>
          <p:cNvPr id="181291" name="AutoShape 43"/>
          <p:cNvSpPr>
            <a:spLocks noChangeArrowheads="1"/>
          </p:cNvSpPr>
          <p:nvPr/>
        </p:nvSpPr>
        <p:spPr bwMode="auto">
          <a:xfrm>
            <a:off x="1981200" y="2057400"/>
            <a:ext cx="5502275" cy="1481138"/>
          </a:xfrm>
          <a:prstGeom prst="wedgeRoundRectCallout">
            <a:avLst>
              <a:gd name="adj1" fmla="val 63995"/>
              <a:gd name="adj2" fmla="val -109162"/>
              <a:gd name="adj3" fmla="val 16667"/>
            </a:avLst>
          </a:prstGeom>
          <a:noFill/>
          <a:ln w="57150" cap="sq">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a:r>
              <a:rPr lang="en-US" altLang="en-US"/>
              <a:t>I have a message </a:t>
            </a:r>
            <a:r>
              <a:rPr lang="en-US" altLang="en-US">
                <a:solidFill>
                  <a:schemeClr val="accent1"/>
                </a:solidFill>
              </a:rPr>
              <a:t>m</a:t>
            </a:r>
            <a:r>
              <a:rPr lang="en-US" altLang="en-US"/>
              <a:t> to send to him. I use </a:t>
            </a:r>
            <a:r>
              <a:rPr lang="en-US" altLang="en-US">
                <a:solidFill>
                  <a:schemeClr val="accent1"/>
                </a:solidFill>
              </a:rPr>
              <a:t>E</a:t>
            </a:r>
            <a:r>
              <a:rPr lang="en-US" altLang="en-US"/>
              <a:t> to encode it.</a:t>
            </a:r>
          </a:p>
          <a:p>
            <a:pPr algn="ctr"/>
            <a:r>
              <a:rPr lang="en-US" altLang="en-US">
                <a:solidFill>
                  <a:schemeClr val="accent1"/>
                </a:solidFill>
              </a:rPr>
              <a:t>code = Encode(m,E)</a:t>
            </a:r>
          </a:p>
        </p:txBody>
      </p:sp>
      <p:grpSp>
        <p:nvGrpSpPr>
          <p:cNvPr id="11" name="Group 45"/>
          <p:cNvGrpSpPr>
            <a:grpSpLocks/>
          </p:cNvGrpSpPr>
          <p:nvPr/>
        </p:nvGrpSpPr>
        <p:grpSpPr bwMode="auto">
          <a:xfrm>
            <a:off x="2041525" y="4287838"/>
            <a:ext cx="7026275" cy="2341562"/>
            <a:chOff x="1286" y="2701"/>
            <a:chExt cx="4426" cy="1475"/>
          </a:xfrm>
        </p:grpSpPr>
        <p:grpSp>
          <p:nvGrpSpPr>
            <p:cNvPr id="37899" name="Group 46"/>
            <p:cNvGrpSpPr>
              <a:grpSpLocks/>
            </p:cNvGrpSpPr>
            <p:nvPr/>
          </p:nvGrpSpPr>
          <p:grpSpPr bwMode="auto">
            <a:xfrm>
              <a:off x="4863" y="2701"/>
              <a:ext cx="849" cy="1475"/>
              <a:chOff x="2593" y="768"/>
              <a:chExt cx="849" cy="1475"/>
            </a:xfrm>
          </p:grpSpPr>
          <p:grpSp>
            <p:nvGrpSpPr>
              <p:cNvPr id="37901" name="Group 47"/>
              <p:cNvGrpSpPr>
                <a:grpSpLocks/>
              </p:cNvGrpSpPr>
              <p:nvPr/>
            </p:nvGrpSpPr>
            <p:grpSpPr bwMode="auto">
              <a:xfrm>
                <a:off x="2593" y="1179"/>
                <a:ext cx="849" cy="1064"/>
                <a:chOff x="2593" y="1179"/>
                <a:chExt cx="849" cy="1064"/>
              </a:xfrm>
            </p:grpSpPr>
            <p:sp>
              <p:nvSpPr>
                <p:cNvPr id="37905" name="Freeform 48"/>
                <p:cNvSpPr>
                  <a:spLocks/>
                </p:cNvSpPr>
                <p:nvPr/>
              </p:nvSpPr>
              <p:spPr bwMode="auto">
                <a:xfrm>
                  <a:off x="3035" y="1179"/>
                  <a:ext cx="302" cy="308"/>
                </a:xfrm>
                <a:custGeom>
                  <a:avLst/>
                  <a:gdLst>
                    <a:gd name="T0" fmla="*/ 220 w 302"/>
                    <a:gd name="T1" fmla="*/ 225 h 308"/>
                    <a:gd name="T2" fmla="*/ 220 w 302"/>
                    <a:gd name="T3" fmla="*/ 197 h 308"/>
                    <a:gd name="T4" fmla="*/ 216 w 302"/>
                    <a:gd name="T5" fmla="*/ 159 h 308"/>
                    <a:gd name="T6" fmla="*/ 208 w 302"/>
                    <a:gd name="T7" fmla="*/ 135 h 308"/>
                    <a:gd name="T8" fmla="*/ 198 w 302"/>
                    <a:gd name="T9" fmla="*/ 116 h 308"/>
                    <a:gd name="T10" fmla="*/ 181 w 302"/>
                    <a:gd name="T11" fmla="*/ 93 h 308"/>
                    <a:gd name="T12" fmla="*/ 193 w 302"/>
                    <a:gd name="T13" fmla="*/ 80 h 308"/>
                    <a:gd name="T14" fmla="*/ 199 w 302"/>
                    <a:gd name="T15" fmla="*/ 60 h 308"/>
                    <a:gd name="T16" fmla="*/ 196 w 302"/>
                    <a:gd name="T17" fmla="*/ 38 h 308"/>
                    <a:gd name="T18" fmla="*/ 184 w 302"/>
                    <a:gd name="T19" fmla="*/ 18 h 308"/>
                    <a:gd name="T20" fmla="*/ 163 w 302"/>
                    <a:gd name="T21" fmla="*/ 5 h 308"/>
                    <a:gd name="T22" fmla="*/ 142 w 302"/>
                    <a:gd name="T23" fmla="*/ 0 h 308"/>
                    <a:gd name="T24" fmla="*/ 136 w 302"/>
                    <a:gd name="T25" fmla="*/ 9 h 308"/>
                    <a:gd name="T26" fmla="*/ 148 w 302"/>
                    <a:gd name="T27" fmla="*/ 15 h 308"/>
                    <a:gd name="T28" fmla="*/ 160 w 302"/>
                    <a:gd name="T29" fmla="*/ 23 h 308"/>
                    <a:gd name="T30" fmla="*/ 172 w 302"/>
                    <a:gd name="T31" fmla="*/ 39 h 308"/>
                    <a:gd name="T32" fmla="*/ 171 w 302"/>
                    <a:gd name="T33" fmla="*/ 57 h 308"/>
                    <a:gd name="T34" fmla="*/ 157 w 302"/>
                    <a:gd name="T35" fmla="*/ 71 h 308"/>
                    <a:gd name="T36" fmla="*/ 151 w 302"/>
                    <a:gd name="T37" fmla="*/ 74 h 308"/>
                    <a:gd name="T38" fmla="*/ 117 w 302"/>
                    <a:gd name="T39" fmla="*/ 71 h 308"/>
                    <a:gd name="T40" fmla="*/ 93 w 302"/>
                    <a:gd name="T41" fmla="*/ 74 h 308"/>
                    <a:gd name="T42" fmla="*/ 69 w 302"/>
                    <a:gd name="T43" fmla="*/ 84 h 308"/>
                    <a:gd name="T44" fmla="*/ 64 w 302"/>
                    <a:gd name="T45" fmla="*/ 87 h 308"/>
                    <a:gd name="T46" fmla="*/ 45 w 302"/>
                    <a:gd name="T47" fmla="*/ 75 h 308"/>
                    <a:gd name="T48" fmla="*/ 28 w 302"/>
                    <a:gd name="T49" fmla="*/ 59 h 308"/>
                    <a:gd name="T50" fmla="*/ 25 w 302"/>
                    <a:gd name="T51" fmla="*/ 48 h 308"/>
                    <a:gd name="T52" fmla="*/ 30 w 302"/>
                    <a:gd name="T53" fmla="*/ 36 h 308"/>
                    <a:gd name="T54" fmla="*/ 43 w 302"/>
                    <a:gd name="T55" fmla="*/ 29 h 308"/>
                    <a:gd name="T56" fmla="*/ 48 w 302"/>
                    <a:gd name="T57" fmla="*/ 20 h 308"/>
                    <a:gd name="T58" fmla="*/ 40 w 302"/>
                    <a:gd name="T59" fmla="*/ 15 h 308"/>
                    <a:gd name="T60" fmla="*/ 25 w 302"/>
                    <a:gd name="T61" fmla="*/ 18 h 308"/>
                    <a:gd name="T62" fmla="*/ 6 w 302"/>
                    <a:gd name="T63" fmla="*/ 36 h 308"/>
                    <a:gd name="T64" fmla="*/ 0 w 302"/>
                    <a:gd name="T65" fmla="*/ 56 h 308"/>
                    <a:gd name="T66" fmla="*/ 6 w 302"/>
                    <a:gd name="T67" fmla="*/ 74 h 308"/>
                    <a:gd name="T68" fmla="*/ 22 w 302"/>
                    <a:gd name="T69" fmla="*/ 93 h 308"/>
                    <a:gd name="T70" fmla="*/ 40 w 302"/>
                    <a:gd name="T71" fmla="*/ 107 h 308"/>
                    <a:gd name="T72" fmla="*/ 25 w 302"/>
                    <a:gd name="T73" fmla="*/ 140 h 308"/>
                    <a:gd name="T74" fmla="*/ 22 w 302"/>
                    <a:gd name="T75" fmla="*/ 171 h 308"/>
                    <a:gd name="T76" fmla="*/ 24 w 302"/>
                    <a:gd name="T77" fmla="*/ 204 h 308"/>
                    <a:gd name="T78" fmla="*/ 27 w 302"/>
                    <a:gd name="T79" fmla="*/ 233 h 308"/>
                    <a:gd name="T80" fmla="*/ 39 w 302"/>
                    <a:gd name="T81" fmla="*/ 258 h 308"/>
                    <a:gd name="T82" fmla="*/ 55 w 302"/>
                    <a:gd name="T83" fmla="*/ 278 h 308"/>
                    <a:gd name="T84" fmla="*/ 79 w 302"/>
                    <a:gd name="T85" fmla="*/ 293 h 308"/>
                    <a:gd name="T86" fmla="*/ 99 w 302"/>
                    <a:gd name="T87" fmla="*/ 303 h 308"/>
                    <a:gd name="T88" fmla="*/ 124 w 302"/>
                    <a:gd name="T89" fmla="*/ 308 h 308"/>
                    <a:gd name="T90" fmla="*/ 148 w 302"/>
                    <a:gd name="T91" fmla="*/ 308 h 308"/>
                    <a:gd name="T92" fmla="*/ 172 w 302"/>
                    <a:gd name="T93" fmla="*/ 305 h 308"/>
                    <a:gd name="T94" fmla="*/ 196 w 302"/>
                    <a:gd name="T95" fmla="*/ 297 h 308"/>
                    <a:gd name="T96" fmla="*/ 208 w 302"/>
                    <a:gd name="T97" fmla="*/ 284 h 308"/>
                    <a:gd name="T98" fmla="*/ 220 w 302"/>
                    <a:gd name="T99" fmla="*/ 266 h 308"/>
                    <a:gd name="T100" fmla="*/ 253 w 302"/>
                    <a:gd name="T101" fmla="*/ 278 h 308"/>
                    <a:gd name="T102" fmla="*/ 273 w 302"/>
                    <a:gd name="T103" fmla="*/ 288 h 308"/>
                    <a:gd name="T104" fmla="*/ 288 w 302"/>
                    <a:gd name="T105" fmla="*/ 290 h 308"/>
                    <a:gd name="T106" fmla="*/ 298 w 302"/>
                    <a:gd name="T107" fmla="*/ 281 h 308"/>
                    <a:gd name="T108" fmla="*/ 302 w 302"/>
                    <a:gd name="T109" fmla="*/ 269 h 308"/>
                    <a:gd name="T110" fmla="*/ 294 w 302"/>
                    <a:gd name="T111" fmla="*/ 254 h 308"/>
                    <a:gd name="T112" fmla="*/ 270 w 302"/>
                    <a:gd name="T113" fmla="*/ 243 h 308"/>
                    <a:gd name="T114" fmla="*/ 238 w 302"/>
                    <a:gd name="T115" fmla="*/ 236 h 308"/>
                    <a:gd name="T116" fmla="*/ 220 w 302"/>
                    <a:gd name="T117" fmla="*/ 225 h 3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2"/>
                    <a:gd name="T178" fmla="*/ 0 h 308"/>
                    <a:gd name="T179" fmla="*/ 302 w 302"/>
                    <a:gd name="T180" fmla="*/ 308 h 3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2" h="308">
                      <a:moveTo>
                        <a:pt x="220" y="225"/>
                      </a:moveTo>
                      <a:lnTo>
                        <a:pt x="220" y="197"/>
                      </a:lnTo>
                      <a:lnTo>
                        <a:pt x="216" y="159"/>
                      </a:lnTo>
                      <a:lnTo>
                        <a:pt x="208" y="135"/>
                      </a:lnTo>
                      <a:lnTo>
                        <a:pt x="198" y="116"/>
                      </a:lnTo>
                      <a:lnTo>
                        <a:pt x="181" y="93"/>
                      </a:lnTo>
                      <a:lnTo>
                        <a:pt x="193" y="80"/>
                      </a:lnTo>
                      <a:lnTo>
                        <a:pt x="199" y="60"/>
                      </a:lnTo>
                      <a:lnTo>
                        <a:pt x="196" y="38"/>
                      </a:lnTo>
                      <a:lnTo>
                        <a:pt x="184" y="18"/>
                      </a:lnTo>
                      <a:lnTo>
                        <a:pt x="163" y="5"/>
                      </a:lnTo>
                      <a:lnTo>
                        <a:pt x="142" y="0"/>
                      </a:lnTo>
                      <a:lnTo>
                        <a:pt x="136" y="9"/>
                      </a:lnTo>
                      <a:lnTo>
                        <a:pt x="148" y="15"/>
                      </a:lnTo>
                      <a:lnTo>
                        <a:pt x="160" y="23"/>
                      </a:lnTo>
                      <a:lnTo>
                        <a:pt x="172" y="39"/>
                      </a:lnTo>
                      <a:lnTo>
                        <a:pt x="171" y="57"/>
                      </a:lnTo>
                      <a:lnTo>
                        <a:pt x="157" y="71"/>
                      </a:lnTo>
                      <a:lnTo>
                        <a:pt x="151" y="74"/>
                      </a:lnTo>
                      <a:lnTo>
                        <a:pt x="117" y="71"/>
                      </a:lnTo>
                      <a:lnTo>
                        <a:pt x="93" y="74"/>
                      </a:lnTo>
                      <a:lnTo>
                        <a:pt x="69" y="84"/>
                      </a:lnTo>
                      <a:lnTo>
                        <a:pt x="64" y="87"/>
                      </a:lnTo>
                      <a:lnTo>
                        <a:pt x="45" y="75"/>
                      </a:lnTo>
                      <a:lnTo>
                        <a:pt x="28" y="59"/>
                      </a:lnTo>
                      <a:lnTo>
                        <a:pt x="25" y="48"/>
                      </a:lnTo>
                      <a:lnTo>
                        <a:pt x="30" y="36"/>
                      </a:lnTo>
                      <a:lnTo>
                        <a:pt x="43" y="29"/>
                      </a:lnTo>
                      <a:lnTo>
                        <a:pt x="48" y="20"/>
                      </a:lnTo>
                      <a:lnTo>
                        <a:pt x="40" y="15"/>
                      </a:lnTo>
                      <a:lnTo>
                        <a:pt x="25" y="18"/>
                      </a:lnTo>
                      <a:lnTo>
                        <a:pt x="6" y="36"/>
                      </a:lnTo>
                      <a:lnTo>
                        <a:pt x="0" y="56"/>
                      </a:lnTo>
                      <a:lnTo>
                        <a:pt x="6" y="74"/>
                      </a:lnTo>
                      <a:lnTo>
                        <a:pt x="22" y="93"/>
                      </a:lnTo>
                      <a:lnTo>
                        <a:pt x="40" y="107"/>
                      </a:lnTo>
                      <a:lnTo>
                        <a:pt x="25" y="140"/>
                      </a:lnTo>
                      <a:lnTo>
                        <a:pt x="22" y="171"/>
                      </a:lnTo>
                      <a:lnTo>
                        <a:pt x="24" y="204"/>
                      </a:lnTo>
                      <a:lnTo>
                        <a:pt x="27" y="233"/>
                      </a:lnTo>
                      <a:lnTo>
                        <a:pt x="39" y="258"/>
                      </a:lnTo>
                      <a:lnTo>
                        <a:pt x="55" y="278"/>
                      </a:lnTo>
                      <a:lnTo>
                        <a:pt x="79" y="293"/>
                      </a:lnTo>
                      <a:lnTo>
                        <a:pt x="99" y="303"/>
                      </a:lnTo>
                      <a:lnTo>
                        <a:pt x="124" y="308"/>
                      </a:lnTo>
                      <a:lnTo>
                        <a:pt x="148" y="308"/>
                      </a:lnTo>
                      <a:lnTo>
                        <a:pt x="172" y="305"/>
                      </a:lnTo>
                      <a:lnTo>
                        <a:pt x="196" y="297"/>
                      </a:lnTo>
                      <a:lnTo>
                        <a:pt x="208" y="284"/>
                      </a:lnTo>
                      <a:lnTo>
                        <a:pt x="220" y="266"/>
                      </a:lnTo>
                      <a:lnTo>
                        <a:pt x="253" y="278"/>
                      </a:lnTo>
                      <a:lnTo>
                        <a:pt x="273" y="288"/>
                      </a:lnTo>
                      <a:lnTo>
                        <a:pt x="288" y="290"/>
                      </a:lnTo>
                      <a:lnTo>
                        <a:pt x="298" y="281"/>
                      </a:lnTo>
                      <a:lnTo>
                        <a:pt x="302" y="269"/>
                      </a:lnTo>
                      <a:lnTo>
                        <a:pt x="294" y="254"/>
                      </a:lnTo>
                      <a:lnTo>
                        <a:pt x="270" y="243"/>
                      </a:lnTo>
                      <a:lnTo>
                        <a:pt x="238" y="236"/>
                      </a:lnTo>
                      <a:lnTo>
                        <a:pt x="220" y="2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6" name="Freeform 49"/>
                <p:cNvSpPr>
                  <a:spLocks/>
                </p:cNvSpPr>
                <p:nvPr/>
              </p:nvSpPr>
              <p:spPr bwMode="auto">
                <a:xfrm>
                  <a:off x="3065" y="1498"/>
                  <a:ext cx="216" cy="346"/>
                </a:xfrm>
                <a:custGeom>
                  <a:avLst/>
                  <a:gdLst>
                    <a:gd name="T0" fmla="*/ 45 w 216"/>
                    <a:gd name="T1" fmla="*/ 18 h 346"/>
                    <a:gd name="T2" fmla="*/ 57 w 216"/>
                    <a:gd name="T3" fmla="*/ 8 h 346"/>
                    <a:gd name="T4" fmla="*/ 78 w 216"/>
                    <a:gd name="T5" fmla="*/ 0 h 346"/>
                    <a:gd name="T6" fmla="*/ 99 w 216"/>
                    <a:gd name="T7" fmla="*/ 2 h 346"/>
                    <a:gd name="T8" fmla="*/ 117 w 216"/>
                    <a:gd name="T9" fmla="*/ 5 h 346"/>
                    <a:gd name="T10" fmla="*/ 140 w 216"/>
                    <a:gd name="T11" fmla="*/ 12 h 346"/>
                    <a:gd name="T12" fmla="*/ 158 w 216"/>
                    <a:gd name="T13" fmla="*/ 28 h 346"/>
                    <a:gd name="T14" fmla="*/ 174 w 216"/>
                    <a:gd name="T15" fmla="*/ 44 h 346"/>
                    <a:gd name="T16" fmla="*/ 191 w 216"/>
                    <a:gd name="T17" fmla="*/ 73 h 346"/>
                    <a:gd name="T18" fmla="*/ 203 w 216"/>
                    <a:gd name="T19" fmla="*/ 104 h 346"/>
                    <a:gd name="T20" fmla="*/ 210 w 216"/>
                    <a:gd name="T21" fmla="*/ 139 h 346"/>
                    <a:gd name="T22" fmla="*/ 215 w 216"/>
                    <a:gd name="T23" fmla="*/ 173 h 346"/>
                    <a:gd name="T24" fmla="*/ 216 w 216"/>
                    <a:gd name="T25" fmla="*/ 211 h 346"/>
                    <a:gd name="T26" fmla="*/ 210 w 216"/>
                    <a:gd name="T27" fmla="*/ 245 h 346"/>
                    <a:gd name="T28" fmla="*/ 206 w 216"/>
                    <a:gd name="T29" fmla="*/ 271 h 346"/>
                    <a:gd name="T30" fmla="*/ 195 w 216"/>
                    <a:gd name="T31" fmla="*/ 299 h 346"/>
                    <a:gd name="T32" fmla="*/ 176 w 216"/>
                    <a:gd name="T33" fmla="*/ 320 h 346"/>
                    <a:gd name="T34" fmla="*/ 150 w 216"/>
                    <a:gd name="T35" fmla="*/ 337 h 346"/>
                    <a:gd name="T36" fmla="*/ 114 w 216"/>
                    <a:gd name="T37" fmla="*/ 344 h 346"/>
                    <a:gd name="T38" fmla="*/ 78 w 216"/>
                    <a:gd name="T39" fmla="*/ 346 h 346"/>
                    <a:gd name="T40" fmla="*/ 50 w 216"/>
                    <a:gd name="T41" fmla="*/ 340 h 346"/>
                    <a:gd name="T42" fmla="*/ 24 w 216"/>
                    <a:gd name="T43" fmla="*/ 325 h 346"/>
                    <a:gd name="T44" fmla="*/ 9 w 216"/>
                    <a:gd name="T45" fmla="*/ 302 h 346"/>
                    <a:gd name="T46" fmla="*/ 0 w 216"/>
                    <a:gd name="T47" fmla="*/ 268 h 346"/>
                    <a:gd name="T48" fmla="*/ 3 w 216"/>
                    <a:gd name="T49" fmla="*/ 236 h 346"/>
                    <a:gd name="T50" fmla="*/ 17 w 216"/>
                    <a:gd name="T51" fmla="*/ 211 h 346"/>
                    <a:gd name="T52" fmla="*/ 30 w 216"/>
                    <a:gd name="T53" fmla="*/ 193 h 346"/>
                    <a:gd name="T54" fmla="*/ 42 w 216"/>
                    <a:gd name="T55" fmla="*/ 175 h 346"/>
                    <a:gd name="T56" fmla="*/ 47 w 216"/>
                    <a:gd name="T57" fmla="*/ 155 h 346"/>
                    <a:gd name="T58" fmla="*/ 45 w 216"/>
                    <a:gd name="T59" fmla="*/ 134 h 346"/>
                    <a:gd name="T60" fmla="*/ 38 w 216"/>
                    <a:gd name="T61" fmla="*/ 109 h 346"/>
                    <a:gd name="T62" fmla="*/ 32 w 216"/>
                    <a:gd name="T63" fmla="*/ 85 h 346"/>
                    <a:gd name="T64" fmla="*/ 30 w 216"/>
                    <a:gd name="T65" fmla="*/ 59 h 346"/>
                    <a:gd name="T66" fmla="*/ 35 w 216"/>
                    <a:gd name="T67" fmla="*/ 34 h 346"/>
                    <a:gd name="T68" fmla="*/ 45 w 216"/>
                    <a:gd name="T69" fmla="*/ 18 h 3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6"/>
                    <a:gd name="T106" fmla="*/ 0 h 346"/>
                    <a:gd name="T107" fmla="*/ 216 w 216"/>
                    <a:gd name="T108" fmla="*/ 346 h 3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6" h="346">
                      <a:moveTo>
                        <a:pt x="45" y="18"/>
                      </a:moveTo>
                      <a:lnTo>
                        <a:pt x="57" y="8"/>
                      </a:lnTo>
                      <a:lnTo>
                        <a:pt x="78" y="0"/>
                      </a:lnTo>
                      <a:lnTo>
                        <a:pt x="99" y="2"/>
                      </a:lnTo>
                      <a:lnTo>
                        <a:pt x="117" y="5"/>
                      </a:lnTo>
                      <a:lnTo>
                        <a:pt x="140" y="12"/>
                      </a:lnTo>
                      <a:lnTo>
                        <a:pt x="158" y="28"/>
                      </a:lnTo>
                      <a:lnTo>
                        <a:pt x="174" y="44"/>
                      </a:lnTo>
                      <a:lnTo>
                        <a:pt x="191" y="73"/>
                      </a:lnTo>
                      <a:lnTo>
                        <a:pt x="203" y="104"/>
                      </a:lnTo>
                      <a:lnTo>
                        <a:pt x="210" y="139"/>
                      </a:lnTo>
                      <a:lnTo>
                        <a:pt x="215" y="173"/>
                      </a:lnTo>
                      <a:lnTo>
                        <a:pt x="216" y="211"/>
                      </a:lnTo>
                      <a:lnTo>
                        <a:pt x="210" y="245"/>
                      </a:lnTo>
                      <a:lnTo>
                        <a:pt x="206" y="271"/>
                      </a:lnTo>
                      <a:lnTo>
                        <a:pt x="195" y="299"/>
                      </a:lnTo>
                      <a:lnTo>
                        <a:pt x="176" y="320"/>
                      </a:lnTo>
                      <a:lnTo>
                        <a:pt x="150" y="337"/>
                      </a:lnTo>
                      <a:lnTo>
                        <a:pt x="114" y="344"/>
                      </a:lnTo>
                      <a:lnTo>
                        <a:pt x="78" y="346"/>
                      </a:lnTo>
                      <a:lnTo>
                        <a:pt x="50" y="340"/>
                      </a:lnTo>
                      <a:lnTo>
                        <a:pt x="24" y="325"/>
                      </a:lnTo>
                      <a:lnTo>
                        <a:pt x="9" y="302"/>
                      </a:lnTo>
                      <a:lnTo>
                        <a:pt x="0" y="268"/>
                      </a:lnTo>
                      <a:lnTo>
                        <a:pt x="3" y="236"/>
                      </a:lnTo>
                      <a:lnTo>
                        <a:pt x="17" y="211"/>
                      </a:lnTo>
                      <a:lnTo>
                        <a:pt x="30" y="193"/>
                      </a:lnTo>
                      <a:lnTo>
                        <a:pt x="42" y="175"/>
                      </a:lnTo>
                      <a:lnTo>
                        <a:pt x="47" y="155"/>
                      </a:lnTo>
                      <a:lnTo>
                        <a:pt x="45" y="134"/>
                      </a:lnTo>
                      <a:lnTo>
                        <a:pt x="38" y="109"/>
                      </a:lnTo>
                      <a:lnTo>
                        <a:pt x="32" y="85"/>
                      </a:lnTo>
                      <a:lnTo>
                        <a:pt x="30" y="59"/>
                      </a:lnTo>
                      <a:lnTo>
                        <a:pt x="35" y="34"/>
                      </a:lnTo>
                      <a:lnTo>
                        <a:pt x="45"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7" name="Freeform 50"/>
                <p:cNvSpPr>
                  <a:spLocks/>
                </p:cNvSpPr>
                <p:nvPr/>
              </p:nvSpPr>
              <p:spPr bwMode="auto">
                <a:xfrm>
                  <a:off x="2825" y="1515"/>
                  <a:ext cx="321" cy="165"/>
                </a:xfrm>
                <a:custGeom>
                  <a:avLst/>
                  <a:gdLst>
                    <a:gd name="T0" fmla="*/ 254 w 321"/>
                    <a:gd name="T1" fmla="*/ 36 h 165"/>
                    <a:gd name="T2" fmla="*/ 269 w 321"/>
                    <a:gd name="T3" fmla="*/ 15 h 165"/>
                    <a:gd name="T4" fmla="*/ 294 w 321"/>
                    <a:gd name="T5" fmla="*/ 0 h 165"/>
                    <a:gd name="T6" fmla="*/ 311 w 321"/>
                    <a:gd name="T7" fmla="*/ 3 h 165"/>
                    <a:gd name="T8" fmla="*/ 321 w 321"/>
                    <a:gd name="T9" fmla="*/ 18 h 165"/>
                    <a:gd name="T10" fmla="*/ 318 w 321"/>
                    <a:gd name="T11" fmla="*/ 50 h 165"/>
                    <a:gd name="T12" fmla="*/ 306 w 321"/>
                    <a:gd name="T13" fmla="*/ 80 h 165"/>
                    <a:gd name="T14" fmla="*/ 282 w 321"/>
                    <a:gd name="T15" fmla="*/ 98 h 165"/>
                    <a:gd name="T16" fmla="*/ 243 w 321"/>
                    <a:gd name="T17" fmla="*/ 119 h 165"/>
                    <a:gd name="T18" fmla="*/ 207 w 321"/>
                    <a:gd name="T19" fmla="*/ 147 h 165"/>
                    <a:gd name="T20" fmla="*/ 179 w 321"/>
                    <a:gd name="T21" fmla="*/ 165 h 165"/>
                    <a:gd name="T22" fmla="*/ 162 w 321"/>
                    <a:gd name="T23" fmla="*/ 164 h 165"/>
                    <a:gd name="T24" fmla="*/ 137 w 321"/>
                    <a:gd name="T25" fmla="*/ 149 h 165"/>
                    <a:gd name="T26" fmla="*/ 104 w 321"/>
                    <a:gd name="T27" fmla="*/ 116 h 165"/>
                    <a:gd name="T28" fmla="*/ 75 w 321"/>
                    <a:gd name="T29" fmla="*/ 93 h 165"/>
                    <a:gd name="T30" fmla="*/ 62 w 321"/>
                    <a:gd name="T31" fmla="*/ 98 h 165"/>
                    <a:gd name="T32" fmla="*/ 54 w 321"/>
                    <a:gd name="T33" fmla="*/ 116 h 165"/>
                    <a:gd name="T34" fmla="*/ 50 w 321"/>
                    <a:gd name="T35" fmla="*/ 117 h 165"/>
                    <a:gd name="T36" fmla="*/ 24 w 321"/>
                    <a:gd name="T37" fmla="*/ 120 h 165"/>
                    <a:gd name="T38" fmla="*/ 9 w 321"/>
                    <a:gd name="T39" fmla="*/ 107 h 165"/>
                    <a:gd name="T40" fmla="*/ 2 w 321"/>
                    <a:gd name="T41" fmla="*/ 75 h 165"/>
                    <a:gd name="T42" fmla="*/ 0 w 321"/>
                    <a:gd name="T43" fmla="*/ 30 h 165"/>
                    <a:gd name="T44" fmla="*/ 18 w 321"/>
                    <a:gd name="T45" fmla="*/ 9 h 165"/>
                    <a:gd name="T46" fmla="*/ 45 w 321"/>
                    <a:gd name="T47" fmla="*/ 9 h 165"/>
                    <a:gd name="T48" fmla="*/ 69 w 321"/>
                    <a:gd name="T49" fmla="*/ 20 h 165"/>
                    <a:gd name="T50" fmla="*/ 89 w 321"/>
                    <a:gd name="T51" fmla="*/ 51 h 165"/>
                    <a:gd name="T52" fmla="*/ 104 w 321"/>
                    <a:gd name="T53" fmla="*/ 77 h 165"/>
                    <a:gd name="T54" fmla="*/ 126 w 321"/>
                    <a:gd name="T55" fmla="*/ 101 h 165"/>
                    <a:gd name="T56" fmla="*/ 152 w 321"/>
                    <a:gd name="T57" fmla="*/ 120 h 165"/>
                    <a:gd name="T58" fmla="*/ 171 w 321"/>
                    <a:gd name="T59" fmla="*/ 123 h 165"/>
                    <a:gd name="T60" fmla="*/ 189 w 321"/>
                    <a:gd name="T61" fmla="*/ 116 h 165"/>
                    <a:gd name="T62" fmla="*/ 212 w 321"/>
                    <a:gd name="T63" fmla="*/ 96 h 165"/>
                    <a:gd name="T64" fmla="*/ 231 w 321"/>
                    <a:gd name="T65" fmla="*/ 72 h 165"/>
                    <a:gd name="T66" fmla="*/ 254 w 321"/>
                    <a:gd name="T67" fmla="*/ 36 h 1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1"/>
                    <a:gd name="T103" fmla="*/ 0 h 165"/>
                    <a:gd name="T104" fmla="*/ 321 w 321"/>
                    <a:gd name="T105" fmla="*/ 165 h 16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1" h="165">
                      <a:moveTo>
                        <a:pt x="254" y="36"/>
                      </a:moveTo>
                      <a:lnTo>
                        <a:pt x="269" y="15"/>
                      </a:lnTo>
                      <a:lnTo>
                        <a:pt x="294" y="0"/>
                      </a:lnTo>
                      <a:lnTo>
                        <a:pt x="311" y="3"/>
                      </a:lnTo>
                      <a:lnTo>
                        <a:pt x="321" y="18"/>
                      </a:lnTo>
                      <a:lnTo>
                        <a:pt x="318" y="50"/>
                      </a:lnTo>
                      <a:lnTo>
                        <a:pt x="306" y="80"/>
                      </a:lnTo>
                      <a:lnTo>
                        <a:pt x="282" y="98"/>
                      </a:lnTo>
                      <a:lnTo>
                        <a:pt x="243" y="119"/>
                      </a:lnTo>
                      <a:lnTo>
                        <a:pt x="207" y="147"/>
                      </a:lnTo>
                      <a:lnTo>
                        <a:pt x="179" y="165"/>
                      </a:lnTo>
                      <a:lnTo>
                        <a:pt x="162" y="164"/>
                      </a:lnTo>
                      <a:lnTo>
                        <a:pt x="137" y="149"/>
                      </a:lnTo>
                      <a:lnTo>
                        <a:pt x="104" y="116"/>
                      </a:lnTo>
                      <a:lnTo>
                        <a:pt x="75" y="93"/>
                      </a:lnTo>
                      <a:lnTo>
                        <a:pt x="62" y="98"/>
                      </a:lnTo>
                      <a:lnTo>
                        <a:pt x="54" y="116"/>
                      </a:lnTo>
                      <a:lnTo>
                        <a:pt x="50" y="117"/>
                      </a:lnTo>
                      <a:lnTo>
                        <a:pt x="24" y="120"/>
                      </a:lnTo>
                      <a:lnTo>
                        <a:pt x="9" y="107"/>
                      </a:lnTo>
                      <a:lnTo>
                        <a:pt x="2" y="75"/>
                      </a:lnTo>
                      <a:lnTo>
                        <a:pt x="0" y="30"/>
                      </a:lnTo>
                      <a:lnTo>
                        <a:pt x="18" y="9"/>
                      </a:lnTo>
                      <a:lnTo>
                        <a:pt x="45" y="9"/>
                      </a:lnTo>
                      <a:lnTo>
                        <a:pt x="69" y="20"/>
                      </a:lnTo>
                      <a:lnTo>
                        <a:pt x="89" y="51"/>
                      </a:lnTo>
                      <a:lnTo>
                        <a:pt x="104" y="77"/>
                      </a:lnTo>
                      <a:lnTo>
                        <a:pt x="126" y="101"/>
                      </a:lnTo>
                      <a:lnTo>
                        <a:pt x="152" y="120"/>
                      </a:lnTo>
                      <a:lnTo>
                        <a:pt x="171" y="123"/>
                      </a:lnTo>
                      <a:lnTo>
                        <a:pt x="189" y="116"/>
                      </a:lnTo>
                      <a:lnTo>
                        <a:pt x="212" y="96"/>
                      </a:lnTo>
                      <a:lnTo>
                        <a:pt x="231" y="72"/>
                      </a:lnTo>
                      <a:lnTo>
                        <a:pt x="254"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8" name="Freeform 51"/>
                <p:cNvSpPr>
                  <a:spLocks/>
                </p:cNvSpPr>
                <p:nvPr/>
              </p:nvSpPr>
              <p:spPr bwMode="auto">
                <a:xfrm>
                  <a:off x="3202" y="1530"/>
                  <a:ext cx="240" cy="348"/>
                </a:xfrm>
                <a:custGeom>
                  <a:avLst/>
                  <a:gdLst>
                    <a:gd name="T0" fmla="*/ 16 w 240"/>
                    <a:gd name="T1" fmla="*/ 2 h 348"/>
                    <a:gd name="T2" fmla="*/ 45 w 240"/>
                    <a:gd name="T3" fmla="*/ 6 h 348"/>
                    <a:gd name="T4" fmla="*/ 67 w 240"/>
                    <a:gd name="T5" fmla="*/ 32 h 348"/>
                    <a:gd name="T6" fmla="*/ 91 w 240"/>
                    <a:gd name="T7" fmla="*/ 57 h 348"/>
                    <a:gd name="T8" fmla="*/ 121 w 240"/>
                    <a:gd name="T9" fmla="*/ 81 h 348"/>
                    <a:gd name="T10" fmla="*/ 144 w 240"/>
                    <a:gd name="T11" fmla="*/ 99 h 348"/>
                    <a:gd name="T12" fmla="*/ 169 w 240"/>
                    <a:gd name="T13" fmla="*/ 113 h 348"/>
                    <a:gd name="T14" fmla="*/ 196 w 240"/>
                    <a:gd name="T15" fmla="*/ 126 h 348"/>
                    <a:gd name="T16" fmla="*/ 219 w 240"/>
                    <a:gd name="T17" fmla="*/ 135 h 348"/>
                    <a:gd name="T18" fmla="*/ 235 w 240"/>
                    <a:gd name="T19" fmla="*/ 147 h 348"/>
                    <a:gd name="T20" fmla="*/ 240 w 240"/>
                    <a:gd name="T21" fmla="*/ 159 h 348"/>
                    <a:gd name="T22" fmla="*/ 231 w 240"/>
                    <a:gd name="T23" fmla="*/ 176 h 348"/>
                    <a:gd name="T24" fmla="*/ 210 w 240"/>
                    <a:gd name="T25" fmla="*/ 191 h 348"/>
                    <a:gd name="T26" fmla="*/ 166 w 240"/>
                    <a:gd name="T27" fmla="*/ 203 h 348"/>
                    <a:gd name="T28" fmla="*/ 127 w 240"/>
                    <a:gd name="T29" fmla="*/ 215 h 348"/>
                    <a:gd name="T30" fmla="*/ 103 w 240"/>
                    <a:gd name="T31" fmla="*/ 230 h 348"/>
                    <a:gd name="T32" fmla="*/ 108 w 240"/>
                    <a:gd name="T33" fmla="*/ 245 h 348"/>
                    <a:gd name="T34" fmla="*/ 109 w 240"/>
                    <a:gd name="T35" fmla="*/ 249 h 348"/>
                    <a:gd name="T36" fmla="*/ 135 w 240"/>
                    <a:gd name="T37" fmla="*/ 273 h 348"/>
                    <a:gd name="T38" fmla="*/ 163 w 240"/>
                    <a:gd name="T39" fmla="*/ 293 h 348"/>
                    <a:gd name="T40" fmla="*/ 189 w 240"/>
                    <a:gd name="T41" fmla="*/ 309 h 348"/>
                    <a:gd name="T42" fmla="*/ 193 w 240"/>
                    <a:gd name="T43" fmla="*/ 317 h 348"/>
                    <a:gd name="T44" fmla="*/ 195 w 240"/>
                    <a:gd name="T45" fmla="*/ 321 h 348"/>
                    <a:gd name="T46" fmla="*/ 192 w 240"/>
                    <a:gd name="T47" fmla="*/ 330 h 348"/>
                    <a:gd name="T48" fmla="*/ 187 w 240"/>
                    <a:gd name="T49" fmla="*/ 333 h 348"/>
                    <a:gd name="T50" fmla="*/ 177 w 240"/>
                    <a:gd name="T51" fmla="*/ 341 h 348"/>
                    <a:gd name="T52" fmla="*/ 172 w 240"/>
                    <a:gd name="T53" fmla="*/ 344 h 348"/>
                    <a:gd name="T54" fmla="*/ 153 w 240"/>
                    <a:gd name="T55" fmla="*/ 348 h 348"/>
                    <a:gd name="T56" fmla="*/ 130 w 240"/>
                    <a:gd name="T57" fmla="*/ 330 h 348"/>
                    <a:gd name="T58" fmla="*/ 112 w 240"/>
                    <a:gd name="T59" fmla="*/ 305 h 348"/>
                    <a:gd name="T60" fmla="*/ 87 w 240"/>
                    <a:gd name="T61" fmla="*/ 270 h 348"/>
                    <a:gd name="T62" fmla="*/ 70 w 240"/>
                    <a:gd name="T63" fmla="*/ 237 h 348"/>
                    <a:gd name="T64" fmla="*/ 69 w 240"/>
                    <a:gd name="T65" fmla="*/ 219 h 348"/>
                    <a:gd name="T66" fmla="*/ 81 w 240"/>
                    <a:gd name="T67" fmla="*/ 203 h 348"/>
                    <a:gd name="T68" fmla="*/ 112 w 240"/>
                    <a:gd name="T69" fmla="*/ 194 h 348"/>
                    <a:gd name="T70" fmla="*/ 148 w 240"/>
                    <a:gd name="T71" fmla="*/ 180 h 348"/>
                    <a:gd name="T72" fmla="*/ 172 w 240"/>
                    <a:gd name="T73" fmla="*/ 173 h 348"/>
                    <a:gd name="T74" fmla="*/ 180 w 240"/>
                    <a:gd name="T75" fmla="*/ 164 h 348"/>
                    <a:gd name="T76" fmla="*/ 175 w 240"/>
                    <a:gd name="T77" fmla="*/ 155 h 348"/>
                    <a:gd name="T78" fmla="*/ 154 w 240"/>
                    <a:gd name="T79" fmla="*/ 141 h 348"/>
                    <a:gd name="T80" fmla="*/ 121 w 240"/>
                    <a:gd name="T81" fmla="*/ 125 h 348"/>
                    <a:gd name="T82" fmla="*/ 85 w 240"/>
                    <a:gd name="T83" fmla="*/ 113 h 348"/>
                    <a:gd name="T84" fmla="*/ 57 w 240"/>
                    <a:gd name="T85" fmla="*/ 101 h 348"/>
                    <a:gd name="T86" fmla="*/ 24 w 240"/>
                    <a:gd name="T87" fmla="*/ 75 h 348"/>
                    <a:gd name="T88" fmla="*/ 9 w 240"/>
                    <a:gd name="T89" fmla="*/ 53 h 348"/>
                    <a:gd name="T90" fmla="*/ 0 w 240"/>
                    <a:gd name="T91" fmla="*/ 24 h 348"/>
                    <a:gd name="T92" fmla="*/ 9 w 240"/>
                    <a:gd name="T93" fmla="*/ 8 h 348"/>
                    <a:gd name="T94" fmla="*/ 22 w 240"/>
                    <a:gd name="T95" fmla="*/ 0 h 348"/>
                    <a:gd name="T96" fmla="*/ 16 w 240"/>
                    <a:gd name="T97" fmla="*/ 2 h 3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0"/>
                    <a:gd name="T148" fmla="*/ 0 h 348"/>
                    <a:gd name="T149" fmla="*/ 240 w 240"/>
                    <a:gd name="T150" fmla="*/ 348 h 3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0" h="348">
                      <a:moveTo>
                        <a:pt x="16" y="2"/>
                      </a:moveTo>
                      <a:lnTo>
                        <a:pt x="45" y="6"/>
                      </a:lnTo>
                      <a:lnTo>
                        <a:pt x="67" y="32"/>
                      </a:lnTo>
                      <a:lnTo>
                        <a:pt x="91" y="57"/>
                      </a:lnTo>
                      <a:lnTo>
                        <a:pt x="121" y="81"/>
                      </a:lnTo>
                      <a:lnTo>
                        <a:pt x="144" y="99"/>
                      </a:lnTo>
                      <a:lnTo>
                        <a:pt x="169" y="113"/>
                      </a:lnTo>
                      <a:lnTo>
                        <a:pt x="196" y="126"/>
                      </a:lnTo>
                      <a:lnTo>
                        <a:pt x="219" y="135"/>
                      </a:lnTo>
                      <a:lnTo>
                        <a:pt x="235" y="147"/>
                      </a:lnTo>
                      <a:lnTo>
                        <a:pt x="240" y="159"/>
                      </a:lnTo>
                      <a:lnTo>
                        <a:pt x="231" y="176"/>
                      </a:lnTo>
                      <a:lnTo>
                        <a:pt x="210" y="191"/>
                      </a:lnTo>
                      <a:lnTo>
                        <a:pt x="166" y="203"/>
                      </a:lnTo>
                      <a:lnTo>
                        <a:pt x="127" y="215"/>
                      </a:lnTo>
                      <a:lnTo>
                        <a:pt x="103" y="230"/>
                      </a:lnTo>
                      <a:lnTo>
                        <a:pt x="108" y="245"/>
                      </a:lnTo>
                      <a:lnTo>
                        <a:pt x="109" y="249"/>
                      </a:lnTo>
                      <a:lnTo>
                        <a:pt x="135" y="273"/>
                      </a:lnTo>
                      <a:lnTo>
                        <a:pt x="163" y="293"/>
                      </a:lnTo>
                      <a:lnTo>
                        <a:pt x="189" y="309"/>
                      </a:lnTo>
                      <a:lnTo>
                        <a:pt x="193" y="317"/>
                      </a:lnTo>
                      <a:lnTo>
                        <a:pt x="195" y="321"/>
                      </a:lnTo>
                      <a:lnTo>
                        <a:pt x="192" y="330"/>
                      </a:lnTo>
                      <a:lnTo>
                        <a:pt x="187" y="333"/>
                      </a:lnTo>
                      <a:lnTo>
                        <a:pt x="177" y="341"/>
                      </a:lnTo>
                      <a:lnTo>
                        <a:pt x="172" y="344"/>
                      </a:lnTo>
                      <a:lnTo>
                        <a:pt x="153" y="348"/>
                      </a:lnTo>
                      <a:lnTo>
                        <a:pt x="130" y="330"/>
                      </a:lnTo>
                      <a:lnTo>
                        <a:pt x="112" y="305"/>
                      </a:lnTo>
                      <a:lnTo>
                        <a:pt x="87" y="270"/>
                      </a:lnTo>
                      <a:lnTo>
                        <a:pt x="70" y="237"/>
                      </a:lnTo>
                      <a:lnTo>
                        <a:pt x="69" y="219"/>
                      </a:lnTo>
                      <a:lnTo>
                        <a:pt x="81" y="203"/>
                      </a:lnTo>
                      <a:lnTo>
                        <a:pt x="112" y="194"/>
                      </a:lnTo>
                      <a:lnTo>
                        <a:pt x="148" y="180"/>
                      </a:lnTo>
                      <a:lnTo>
                        <a:pt x="172" y="173"/>
                      </a:lnTo>
                      <a:lnTo>
                        <a:pt x="180" y="164"/>
                      </a:lnTo>
                      <a:lnTo>
                        <a:pt x="175" y="155"/>
                      </a:lnTo>
                      <a:lnTo>
                        <a:pt x="154" y="141"/>
                      </a:lnTo>
                      <a:lnTo>
                        <a:pt x="121" y="125"/>
                      </a:lnTo>
                      <a:lnTo>
                        <a:pt x="85" y="113"/>
                      </a:lnTo>
                      <a:lnTo>
                        <a:pt x="57" y="101"/>
                      </a:lnTo>
                      <a:lnTo>
                        <a:pt x="24" y="75"/>
                      </a:lnTo>
                      <a:lnTo>
                        <a:pt x="9" y="53"/>
                      </a:lnTo>
                      <a:lnTo>
                        <a:pt x="0" y="24"/>
                      </a:lnTo>
                      <a:lnTo>
                        <a:pt x="9" y="8"/>
                      </a:lnTo>
                      <a:lnTo>
                        <a:pt x="22" y="0"/>
                      </a:lnTo>
                      <a:lnTo>
                        <a:pt x="1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9" name="Freeform 52"/>
                <p:cNvSpPr>
                  <a:spLocks/>
                </p:cNvSpPr>
                <p:nvPr/>
              </p:nvSpPr>
              <p:spPr bwMode="auto">
                <a:xfrm>
                  <a:off x="3148" y="1775"/>
                  <a:ext cx="187" cy="420"/>
                </a:xfrm>
                <a:custGeom>
                  <a:avLst/>
                  <a:gdLst>
                    <a:gd name="T0" fmla="*/ 52 w 187"/>
                    <a:gd name="T1" fmla="*/ 0 h 420"/>
                    <a:gd name="T2" fmla="*/ 67 w 187"/>
                    <a:gd name="T3" fmla="*/ 7 h 420"/>
                    <a:gd name="T4" fmla="*/ 84 w 187"/>
                    <a:gd name="T5" fmla="*/ 21 h 420"/>
                    <a:gd name="T6" fmla="*/ 91 w 187"/>
                    <a:gd name="T7" fmla="*/ 39 h 420"/>
                    <a:gd name="T8" fmla="*/ 103 w 187"/>
                    <a:gd name="T9" fmla="*/ 69 h 420"/>
                    <a:gd name="T10" fmla="*/ 111 w 187"/>
                    <a:gd name="T11" fmla="*/ 102 h 420"/>
                    <a:gd name="T12" fmla="*/ 117 w 187"/>
                    <a:gd name="T13" fmla="*/ 133 h 420"/>
                    <a:gd name="T14" fmla="*/ 114 w 187"/>
                    <a:gd name="T15" fmla="*/ 160 h 420"/>
                    <a:gd name="T16" fmla="*/ 108 w 187"/>
                    <a:gd name="T17" fmla="*/ 181 h 420"/>
                    <a:gd name="T18" fmla="*/ 99 w 187"/>
                    <a:gd name="T19" fmla="*/ 205 h 420"/>
                    <a:gd name="T20" fmla="*/ 82 w 187"/>
                    <a:gd name="T21" fmla="*/ 235 h 420"/>
                    <a:gd name="T22" fmla="*/ 64 w 187"/>
                    <a:gd name="T23" fmla="*/ 265 h 420"/>
                    <a:gd name="T24" fmla="*/ 51 w 187"/>
                    <a:gd name="T25" fmla="*/ 286 h 420"/>
                    <a:gd name="T26" fmla="*/ 43 w 187"/>
                    <a:gd name="T27" fmla="*/ 303 h 420"/>
                    <a:gd name="T28" fmla="*/ 43 w 187"/>
                    <a:gd name="T29" fmla="*/ 319 h 420"/>
                    <a:gd name="T30" fmla="*/ 48 w 187"/>
                    <a:gd name="T31" fmla="*/ 333 h 420"/>
                    <a:gd name="T32" fmla="*/ 72 w 187"/>
                    <a:gd name="T33" fmla="*/ 340 h 420"/>
                    <a:gd name="T34" fmla="*/ 106 w 187"/>
                    <a:gd name="T35" fmla="*/ 349 h 420"/>
                    <a:gd name="T36" fmla="*/ 157 w 187"/>
                    <a:gd name="T37" fmla="*/ 366 h 420"/>
                    <a:gd name="T38" fmla="*/ 181 w 187"/>
                    <a:gd name="T39" fmla="*/ 378 h 420"/>
                    <a:gd name="T40" fmla="*/ 187 w 187"/>
                    <a:gd name="T41" fmla="*/ 391 h 420"/>
                    <a:gd name="T42" fmla="*/ 181 w 187"/>
                    <a:gd name="T43" fmla="*/ 402 h 420"/>
                    <a:gd name="T44" fmla="*/ 163 w 187"/>
                    <a:gd name="T45" fmla="*/ 414 h 420"/>
                    <a:gd name="T46" fmla="*/ 157 w 187"/>
                    <a:gd name="T47" fmla="*/ 415 h 420"/>
                    <a:gd name="T48" fmla="*/ 133 w 187"/>
                    <a:gd name="T49" fmla="*/ 420 h 420"/>
                    <a:gd name="T50" fmla="*/ 121 w 187"/>
                    <a:gd name="T51" fmla="*/ 415 h 420"/>
                    <a:gd name="T52" fmla="*/ 112 w 187"/>
                    <a:gd name="T53" fmla="*/ 405 h 420"/>
                    <a:gd name="T54" fmla="*/ 97 w 187"/>
                    <a:gd name="T55" fmla="*/ 387 h 420"/>
                    <a:gd name="T56" fmla="*/ 73 w 187"/>
                    <a:gd name="T57" fmla="*/ 370 h 420"/>
                    <a:gd name="T58" fmla="*/ 54 w 187"/>
                    <a:gd name="T59" fmla="*/ 367 h 420"/>
                    <a:gd name="T60" fmla="*/ 36 w 187"/>
                    <a:gd name="T61" fmla="*/ 367 h 420"/>
                    <a:gd name="T62" fmla="*/ 22 w 187"/>
                    <a:gd name="T63" fmla="*/ 367 h 420"/>
                    <a:gd name="T64" fmla="*/ 10 w 187"/>
                    <a:gd name="T65" fmla="*/ 360 h 420"/>
                    <a:gd name="T66" fmla="*/ 4 w 187"/>
                    <a:gd name="T67" fmla="*/ 352 h 420"/>
                    <a:gd name="T68" fmla="*/ 0 w 187"/>
                    <a:gd name="T69" fmla="*/ 339 h 420"/>
                    <a:gd name="T70" fmla="*/ 3 w 187"/>
                    <a:gd name="T71" fmla="*/ 327 h 420"/>
                    <a:gd name="T72" fmla="*/ 7 w 187"/>
                    <a:gd name="T73" fmla="*/ 307 h 420"/>
                    <a:gd name="T74" fmla="*/ 15 w 187"/>
                    <a:gd name="T75" fmla="*/ 291 h 420"/>
                    <a:gd name="T76" fmla="*/ 27 w 187"/>
                    <a:gd name="T77" fmla="*/ 264 h 420"/>
                    <a:gd name="T78" fmla="*/ 49 w 187"/>
                    <a:gd name="T79" fmla="*/ 229 h 420"/>
                    <a:gd name="T80" fmla="*/ 64 w 187"/>
                    <a:gd name="T81" fmla="*/ 201 h 420"/>
                    <a:gd name="T82" fmla="*/ 70 w 187"/>
                    <a:gd name="T83" fmla="*/ 175 h 420"/>
                    <a:gd name="T84" fmla="*/ 73 w 187"/>
                    <a:gd name="T85" fmla="*/ 150 h 420"/>
                    <a:gd name="T86" fmla="*/ 64 w 187"/>
                    <a:gd name="T87" fmla="*/ 121 h 420"/>
                    <a:gd name="T88" fmla="*/ 52 w 187"/>
                    <a:gd name="T89" fmla="*/ 97 h 420"/>
                    <a:gd name="T90" fmla="*/ 37 w 187"/>
                    <a:gd name="T91" fmla="*/ 72 h 420"/>
                    <a:gd name="T92" fmla="*/ 25 w 187"/>
                    <a:gd name="T93" fmla="*/ 51 h 420"/>
                    <a:gd name="T94" fmla="*/ 21 w 187"/>
                    <a:gd name="T95" fmla="*/ 30 h 420"/>
                    <a:gd name="T96" fmla="*/ 25 w 187"/>
                    <a:gd name="T97" fmla="*/ 16 h 420"/>
                    <a:gd name="T98" fmla="*/ 33 w 187"/>
                    <a:gd name="T99" fmla="*/ 7 h 420"/>
                    <a:gd name="T100" fmla="*/ 46 w 187"/>
                    <a:gd name="T101" fmla="*/ 3 h 420"/>
                    <a:gd name="T102" fmla="*/ 52 w 187"/>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7"/>
                    <a:gd name="T157" fmla="*/ 0 h 420"/>
                    <a:gd name="T158" fmla="*/ 187 w 187"/>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7" h="420">
                      <a:moveTo>
                        <a:pt x="52" y="0"/>
                      </a:moveTo>
                      <a:lnTo>
                        <a:pt x="67" y="7"/>
                      </a:lnTo>
                      <a:lnTo>
                        <a:pt x="84" y="21"/>
                      </a:lnTo>
                      <a:lnTo>
                        <a:pt x="91" y="39"/>
                      </a:lnTo>
                      <a:lnTo>
                        <a:pt x="103" y="69"/>
                      </a:lnTo>
                      <a:lnTo>
                        <a:pt x="111" y="102"/>
                      </a:lnTo>
                      <a:lnTo>
                        <a:pt x="117" y="133"/>
                      </a:lnTo>
                      <a:lnTo>
                        <a:pt x="114" y="160"/>
                      </a:lnTo>
                      <a:lnTo>
                        <a:pt x="108" y="181"/>
                      </a:lnTo>
                      <a:lnTo>
                        <a:pt x="99" y="205"/>
                      </a:lnTo>
                      <a:lnTo>
                        <a:pt x="82" y="235"/>
                      </a:lnTo>
                      <a:lnTo>
                        <a:pt x="64" y="265"/>
                      </a:lnTo>
                      <a:lnTo>
                        <a:pt x="51" y="286"/>
                      </a:lnTo>
                      <a:lnTo>
                        <a:pt x="43" y="303"/>
                      </a:lnTo>
                      <a:lnTo>
                        <a:pt x="43" y="319"/>
                      </a:lnTo>
                      <a:lnTo>
                        <a:pt x="48" y="333"/>
                      </a:lnTo>
                      <a:lnTo>
                        <a:pt x="72" y="340"/>
                      </a:lnTo>
                      <a:lnTo>
                        <a:pt x="106" y="349"/>
                      </a:lnTo>
                      <a:lnTo>
                        <a:pt x="157" y="366"/>
                      </a:lnTo>
                      <a:lnTo>
                        <a:pt x="181" y="378"/>
                      </a:lnTo>
                      <a:lnTo>
                        <a:pt x="187" y="391"/>
                      </a:lnTo>
                      <a:lnTo>
                        <a:pt x="181" y="402"/>
                      </a:lnTo>
                      <a:lnTo>
                        <a:pt x="163" y="414"/>
                      </a:lnTo>
                      <a:lnTo>
                        <a:pt x="157" y="415"/>
                      </a:lnTo>
                      <a:lnTo>
                        <a:pt x="133" y="420"/>
                      </a:lnTo>
                      <a:lnTo>
                        <a:pt x="121" y="415"/>
                      </a:lnTo>
                      <a:lnTo>
                        <a:pt x="112" y="405"/>
                      </a:lnTo>
                      <a:lnTo>
                        <a:pt x="97" y="387"/>
                      </a:lnTo>
                      <a:lnTo>
                        <a:pt x="73" y="370"/>
                      </a:lnTo>
                      <a:lnTo>
                        <a:pt x="54" y="367"/>
                      </a:lnTo>
                      <a:lnTo>
                        <a:pt x="36" y="367"/>
                      </a:lnTo>
                      <a:lnTo>
                        <a:pt x="22" y="367"/>
                      </a:lnTo>
                      <a:lnTo>
                        <a:pt x="10" y="360"/>
                      </a:lnTo>
                      <a:lnTo>
                        <a:pt x="4" y="352"/>
                      </a:lnTo>
                      <a:lnTo>
                        <a:pt x="0" y="339"/>
                      </a:lnTo>
                      <a:lnTo>
                        <a:pt x="3" y="327"/>
                      </a:lnTo>
                      <a:lnTo>
                        <a:pt x="7" y="307"/>
                      </a:lnTo>
                      <a:lnTo>
                        <a:pt x="15" y="291"/>
                      </a:lnTo>
                      <a:lnTo>
                        <a:pt x="27" y="264"/>
                      </a:lnTo>
                      <a:lnTo>
                        <a:pt x="49" y="229"/>
                      </a:lnTo>
                      <a:lnTo>
                        <a:pt x="64" y="201"/>
                      </a:lnTo>
                      <a:lnTo>
                        <a:pt x="70" y="175"/>
                      </a:lnTo>
                      <a:lnTo>
                        <a:pt x="73" y="150"/>
                      </a:lnTo>
                      <a:lnTo>
                        <a:pt x="64" y="121"/>
                      </a:lnTo>
                      <a:lnTo>
                        <a:pt x="52" y="97"/>
                      </a:lnTo>
                      <a:lnTo>
                        <a:pt x="37" y="72"/>
                      </a:lnTo>
                      <a:lnTo>
                        <a:pt x="25" y="51"/>
                      </a:lnTo>
                      <a:lnTo>
                        <a:pt x="21" y="30"/>
                      </a:lnTo>
                      <a:lnTo>
                        <a:pt x="25" y="16"/>
                      </a:lnTo>
                      <a:lnTo>
                        <a:pt x="33" y="7"/>
                      </a:lnTo>
                      <a:lnTo>
                        <a:pt x="46" y="3"/>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0" name="Freeform 53"/>
                <p:cNvSpPr>
                  <a:spLocks/>
                </p:cNvSpPr>
                <p:nvPr/>
              </p:nvSpPr>
              <p:spPr bwMode="auto">
                <a:xfrm>
                  <a:off x="2989" y="1773"/>
                  <a:ext cx="165" cy="450"/>
                </a:xfrm>
                <a:custGeom>
                  <a:avLst/>
                  <a:gdLst>
                    <a:gd name="T0" fmla="*/ 81 w 165"/>
                    <a:gd name="T1" fmla="*/ 49 h 450"/>
                    <a:gd name="T2" fmla="*/ 97 w 165"/>
                    <a:gd name="T3" fmla="*/ 25 h 450"/>
                    <a:gd name="T4" fmla="*/ 123 w 165"/>
                    <a:gd name="T5" fmla="*/ 3 h 450"/>
                    <a:gd name="T6" fmla="*/ 147 w 165"/>
                    <a:gd name="T7" fmla="*/ 0 h 450"/>
                    <a:gd name="T8" fmla="*/ 160 w 165"/>
                    <a:gd name="T9" fmla="*/ 15 h 450"/>
                    <a:gd name="T10" fmla="*/ 165 w 165"/>
                    <a:gd name="T11" fmla="*/ 37 h 450"/>
                    <a:gd name="T12" fmla="*/ 157 w 165"/>
                    <a:gd name="T13" fmla="*/ 60 h 450"/>
                    <a:gd name="T14" fmla="*/ 141 w 165"/>
                    <a:gd name="T15" fmla="*/ 75 h 450"/>
                    <a:gd name="T16" fmla="*/ 112 w 165"/>
                    <a:gd name="T17" fmla="*/ 97 h 450"/>
                    <a:gd name="T18" fmla="*/ 93 w 165"/>
                    <a:gd name="T19" fmla="*/ 120 h 450"/>
                    <a:gd name="T20" fmla="*/ 82 w 165"/>
                    <a:gd name="T21" fmla="*/ 144 h 450"/>
                    <a:gd name="T22" fmla="*/ 78 w 165"/>
                    <a:gd name="T23" fmla="*/ 168 h 450"/>
                    <a:gd name="T24" fmla="*/ 76 w 165"/>
                    <a:gd name="T25" fmla="*/ 195 h 450"/>
                    <a:gd name="T26" fmla="*/ 82 w 165"/>
                    <a:gd name="T27" fmla="*/ 223 h 450"/>
                    <a:gd name="T28" fmla="*/ 82 w 165"/>
                    <a:gd name="T29" fmla="*/ 228 h 450"/>
                    <a:gd name="T30" fmla="*/ 90 w 165"/>
                    <a:gd name="T31" fmla="*/ 261 h 450"/>
                    <a:gd name="T32" fmla="*/ 97 w 165"/>
                    <a:gd name="T33" fmla="*/ 294 h 450"/>
                    <a:gd name="T34" fmla="*/ 108 w 165"/>
                    <a:gd name="T35" fmla="*/ 327 h 450"/>
                    <a:gd name="T36" fmla="*/ 118 w 165"/>
                    <a:gd name="T37" fmla="*/ 351 h 450"/>
                    <a:gd name="T38" fmla="*/ 121 w 165"/>
                    <a:gd name="T39" fmla="*/ 369 h 450"/>
                    <a:gd name="T40" fmla="*/ 114 w 165"/>
                    <a:gd name="T41" fmla="*/ 376 h 450"/>
                    <a:gd name="T42" fmla="*/ 96 w 165"/>
                    <a:gd name="T43" fmla="*/ 385 h 450"/>
                    <a:gd name="T44" fmla="*/ 78 w 165"/>
                    <a:gd name="T45" fmla="*/ 405 h 450"/>
                    <a:gd name="T46" fmla="*/ 67 w 165"/>
                    <a:gd name="T47" fmla="*/ 433 h 450"/>
                    <a:gd name="T48" fmla="*/ 63 w 165"/>
                    <a:gd name="T49" fmla="*/ 447 h 450"/>
                    <a:gd name="T50" fmla="*/ 58 w 165"/>
                    <a:gd name="T51" fmla="*/ 450 h 450"/>
                    <a:gd name="T52" fmla="*/ 48 w 165"/>
                    <a:gd name="T53" fmla="*/ 450 h 450"/>
                    <a:gd name="T54" fmla="*/ 13 w 165"/>
                    <a:gd name="T55" fmla="*/ 438 h 450"/>
                    <a:gd name="T56" fmla="*/ 0 w 165"/>
                    <a:gd name="T57" fmla="*/ 424 h 450"/>
                    <a:gd name="T58" fmla="*/ 3 w 165"/>
                    <a:gd name="T59" fmla="*/ 411 h 450"/>
                    <a:gd name="T60" fmla="*/ 13 w 165"/>
                    <a:gd name="T61" fmla="*/ 396 h 450"/>
                    <a:gd name="T62" fmla="*/ 31 w 165"/>
                    <a:gd name="T63" fmla="*/ 381 h 450"/>
                    <a:gd name="T64" fmla="*/ 61 w 165"/>
                    <a:gd name="T65" fmla="*/ 364 h 450"/>
                    <a:gd name="T66" fmla="*/ 72 w 165"/>
                    <a:gd name="T67" fmla="*/ 349 h 450"/>
                    <a:gd name="T68" fmla="*/ 73 w 165"/>
                    <a:gd name="T69" fmla="*/ 325 h 450"/>
                    <a:gd name="T70" fmla="*/ 69 w 165"/>
                    <a:gd name="T71" fmla="*/ 286 h 450"/>
                    <a:gd name="T72" fmla="*/ 55 w 165"/>
                    <a:gd name="T73" fmla="*/ 241 h 450"/>
                    <a:gd name="T74" fmla="*/ 48 w 165"/>
                    <a:gd name="T75" fmla="*/ 195 h 450"/>
                    <a:gd name="T76" fmla="*/ 42 w 165"/>
                    <a:gd name="T77" fmla="*/ 154 h 450"/>
                    <a:gd name="T78" fmla="*/ 43 w 165"/>
                    <a:gd name="T79" fmla="*/ 127 h 450"/>
                    <a:gd name="T80" fmla="*/ 49 w 165"/>
                    <a:gd name="T81" fmla="*/ 100 h 450"/>
                    <a:gd name="T82" fmla="*/ 58 w 165"/>
                    <a:gd name="T83" fmla="*/ 78 h 450"/>
                    <a:gd name="T84" fmla="*/ 72 w 165"/>
                    <a:gd name="T85" fmla="*/ 57 h 450"/>
                    <a:gd name="T86" fmla="*/ 81 w 165"/>
                    <a:gd name="T87" fmla="*/ 49 h 4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5"/>
                    <a:gd name="T133" fmla="*/ 0 h 450"/>
                    <a:gd name="T134" fmla="*/ 165 w 165"/>
                    <a:gd name="T135" fmla="*/ 450 h 4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5" h="450">
                      <a:moveTo>
                        <a:pt x="81" y="49"/>
                      </a:moveTo>
                      <a:lnTo>
                        <a:pt x="97" y="25"/>
                      </a:lnTo>
                      <a:lnTo>
                        <a:pt x="123" y="3"/>
                      </a:lnTo>
                      <a:lnTo>
                        <a:pt x="147" y="0"/>
                      </a:lnTo>
                      <a:lnTo>
                        <a:pt x="160" y="15"/>
                      </a:lnTo>
                      <a:lnTo>
                        <a:pt x="165" y="37"/>
                      </a:lnTo>
                      <a:lnTo>
                        <a:pt x="157" y="60"/>
                      </a:lnTo>
                      <a:lnTo>
                        <a:pt x="141" y="75"/>
                      </a:lnTo>
                      <a:lnTo>
                        <a:pt x="112" y="97"/>
                      </a:lnTo>
                      <a:lnTo>
                        <a:pt x="93" y="120"/>
                      </a:lnTo>
                      <a:lnTo>
                        <a:pt x="82" y="144"/>
                      </a:lnTo>
                      <a:lnTo>
                        <a:pt x="78" y="168"/>
                      </a:lnTo>
                      <a:lnTo>
                        <a:pt x="76" y="195"/>
                      </a:lnTo>
                      <a:lnTo>
                        <a:pt x="82" y="223"/>
                      </a:lnTo>
                      <a:lnTo>
                        <a:pt x="82" y="228"/>
                      </a:lnTo>
                      <a:lnTo>
                        <a:pt x="90" y="261"/>
                      </a:lnTo>
                      <a:lnTo>
                        <a:pt x="97" y="294"/>
                      </a:lnTo>
                      <a:lnTo>
                        <a:pt x="108" y="327"/>
                      </a:lnTo>
                      <a:lnTo>
                        <a:pt x="118" y="351"/>
                      </a:lnTo>
                      <a:lnTo>
                        <a:pt x="121" y="369"/>
                      </a:lnTo>
                      <a:lnTo>
                        <a:pt x="114" y="376"/>
                      </a:lnTo>
                      <a:lnTo>
                        <a:pt x="96" y="385"/>
                      </a:lnTo>
                      <a:lnTo>
                        <a:pt x="78" y="405"/>
                      </a:lnTo>
                      <a:lnTo>
                        <a:pt x="67" y="433"/>
                      </a:lnTo>
                      <a:lnTo>
                        <a:pt x="63" y="447"/>
                      </a:lnTo>
                      <a:lnTo>
                        <a:pt x="58" y="450"/>
                      </a:lnTo>
                      <a:lnTo>
                        <a:pt x="48" y="450"/>
                      </a:lnTo>
                      <a:lnTo>
                        <a:pt x="13" y="438"/>
                      </a:lnTo>
                      <a:lnTo>
                        <a:pt x="0" y="424"/>
                      </a:lnTo>
                      <a:lnTo>
                        <a:pt x="3" y="411"/>
                      </a:lnTo>
                      <a:lnTo>
                        <a:pt x="13" y="396"/>
                      </a:lnTo>
                      <a:lnTo>
                        <a:pt x="31" y="381"/>
                      </a:lnTo>
                      <a:lnTo>
                        <a:pt x="61" y="364"/>
                      </a:lnTo>
                      <a:lnTo>
                        <a:pt x="72" y="349"/>
                      </a:lnTo>
                      <a:lnTo>
                        <a:pt x="73" y="325"/>
                      </a:lnTo>
                      <a:lnTo>
                        <a:pt x="69" y="286"/>
                      </a:lnTo>
                      <a:lnTo>
                        <a:pt x="55" y="241"/>
                      </a:lnTo>
                      <a:lnTo>
                        <a:pt x="48" y="195"/>
                      </a:lnTo>
                      <a:lnTo>
                        <a:pt x="42" y="154"/>
                      </a:lnTo>
                      <a:lnTo>
                        <a:pt x="43" y="127"/>
                      </a:lnTo>
                      <a:lnTo>
                        <a:pt x="49" y="100"/>
                      </a:lnTo>
                      <a:lnTo>
                        <a:pt x="58" y="78"/>
                      </a:lnTo>
                      <a:lnTo>
                        <a:pt x="72" y="57"/>
                      </a:lnTo>
                      <a:lnTo>
                        <a:pt x="81"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1" name="Freeform 54"/>
                <p:cNvSpPr>
                  <a:spLocks/>
                </p:cNvSpPr>
                <p:nvPr/>
              </p:nvSpPr>
              <p:spPr bwMode="auto">
                <a:xfrm>
                  <a:off x="2593" y="1767"/>
                  <a:ext cx="488" cy="476"/>
                </a:xfrm>
                <a:custGeom>
                  <a:avLst/>
                  <a:gdLst>
                    <a:gd name="T0" fmla="*/ 480 w 488"/>
                    <a:gd name="T1" fmla="*/ 0 h 476"/>
                    <a:gd name="T2" fmla="*/ 432 w 488"/>
                    <a:gd name="T3" fmla="*/ 19 h 476"/>
                    <a:gd name="T4" fmla="*/ 402 w 488"/>
                    <a:gd name="T5" fmla="*/ 45 h 476"/>
                    <a:gd name="T6" fmla="*/ 381 w 488"/>
                    <a:gd name="T7" fmla="*/ 81 h 476"/>
                    <a:gd name="T8" fmla="*/ 363 w 488"/>
                    <a:gd name="T9" fmla="*/ 118 h 476"/>
                    <a:gd name="T10" fmla="*/ 352 w 488"/>
                    <a:gd name="T11" fmla="*/ 160 h 476"/>
                    <a:gd name="T12" fmla="*/ 346 w 488"/>
                    <a:gd name="T13" fmla="*/ 202 h 476"/>
                    <a:gd name="T14" fmla="*/ 337 w 488"/>
                    <a:gd name="T15" fmla="*/ 241 h 476"/>
                    <a:gd name="T16" fmla="*/ 327 w 488"/>
                    <a:gd name="T17" fmla="*/ 265 h 476"/>
                    <a:gd name="T18" fmla="*/ 313 w 488"/>
                    <a:gd name="T19" fmla="*/ 283 h 476"/>
                    <a:gd name="T20" fmla="*/ 294 w 488"/>
                    <a:gd name="T21" fmla="*/ 300 h 476"/>
                    <a:gd name="T22" fmla="*/ 289 w 488"/>
                    <a:gd name="T23" fmla="*/ 301 h 476"/>
                    <a:gd name="T24" fmla="*/ 264 w 488"/>
                    <a:gd name="T25" fmla="*/ 316 h 476"/>
                    <a:gd name="T26" fmla="*/ 223 w 488"/>
                    <a:gd name="T27" fmla="*/ 334 h 476"/>
                    <a:gd name="T28" fmla="*/ 184 w 488"/>
                    <a:gd name="T29" fmla="*/ 354 h 476"/>
                    <a:gd name="T30" fmla="*/ 148 w 488"/>
                    <a:gd name="T31" fmla="*/ 367 h 476"/>
                    <a:gd name="T32" fmla="*/ 127 w 488"/>
                    <a:gd name="T33" fmla="*/ 333 h 476"/>
                    <a:gd name="T34" fmla="*/ 127 w 488"/>
                    <a:gd name="T35" fmla="*/ 337 h 476"/>
                    <a:gd name="T36" fmla="*/ 111 w 488"/>
                    <a:gd name="T37" fmla="*/ 373 h 476"/>
                    <a:gd name="T38" fmla="*/ 88 w 488"/>
                    <a:gd name="T39" fmla="*/ 405 h 476"/>
                    <a:gd name="T40" fmla="*/ 51 w 488"/>
                    <a:gd name="T41" fmla="*/ 435 h 476"/>
                    <a:gd name="T42" fmla="*/ 12 w 488"/>
                    <a:gd name="T43" fmla="*/ 460 h 476"/>
                    <a:gd name="T44" fmla="*/ 0 w 488"/>
                    <a:gd name="T45" fmla="*/ 469 h 476"/>
                    <a:gd name="T46" fmla="*/ 10 w 488"/>
                    <a:gd name="T47" fmla="*/ 474 h 476"/>
                    <a:gd name="T48" fmla="*/ 6 w 488"/>
                    <a:gd name="T49" fmla="*/ 476 h 476"/>
                    <a:gd name="T50" fmla="*/ 64 w 488"/>
                    <a:gd name="T51" fmla="*/ 459 h 476"/>
                    <a:gd name="T52" fmla="*/ 118 w 488"/>
                    <a:gd name="T53" fmla="*/ 448 h 476"/>
                    <a:gd name="T54" fmla="*/ 175 w 488"/>
                    <a:gd name="T55" fmla="*/ 438 h 476"/>
                    <a:gd name="T56" fmla="*/ 204 w 488"/>
                    <a:gd name="T57" fmla="*/ 436 h 476"/>
                    <a:gd name="T58" fmla="*/ 168 w 488"/>
                    <a:gd name="T59" fmla="*/ 393 h 476"/>
                    <a:gd name="T60" fmla="*/ 163 w 488"/>
                    <a:gd name="T61" fmla="*/ 396 h 476"/>
                    <a:gd name="T62" fmla="*/ 217 w 488"/>
                    <a:gd name="T63" fmla="*/ 366 h 476"/>
                    <a:gd name="T64" fmla="*/ 262 w 488"/>
                    <a:gd name="T65" fmla="*/ 342 h 476"/>
                    <a:gd name="T66" fmla="*/ 298 w 488"/>
                    <a:gd name="T67" fmla="*/ 324 h 476"/>
                    <a:gd name="T68" fmla="*/ 328 w 488"/>
                    <a:gd name="T69" fmla="*/ 301 h 476"/>
                    <a:gd name="T70" fmla="*/ 346 w 488"/>
                    <a:gd name="T71" fmla="*/ 279 h 476"/>
                    <a:gd name="T72" fmla="*/ 358 w 488"/>
                    <a:gd name="T73" fmla="*/ 249 h 476"/>
                    <a:gd name="T74" fmla="*/ 367 w 488"/>
                    <a:gd name="T75" fmla="*/ 208 h 476"/>
                    <a:gd name="T76" fmla="*/ 375 w 488"/>
                    <a:gd name="T77" fmla="*/ 171 h 476"/>
                    <a:gd name="T78" fmla="*/ 384 w 488"/>
                    <a:gd name="T79" fmla="*/ 135 h 476"/>
                    <a:gd name="T80" fmla="*/ 394 w 488"/>
                    <a:gd name="T81" fmla="*/ 99 h 476"/>
                    <a:gd name="T82" fmla="*/ 412 w 488"/>
                    <a:gd name="T83" fmla="*/ 69 h 476"/>
                    <a:gd name="T84" fmla="*/ 433 w 488"/>
                    <a:gd name="T85" fmla="*/ 48 h 476"/>
                    <a:gd name="T86" fmla="*/ 465 w 488"/>
                    <a:gd name="T87" fmla="*/ 33 h 476"/>
                    <a:gd name="T88" fmla="*/ 488 w 488"/>
                    <a:gd name="T89" fmla="*/ 22 h 476"/>
                    <a:gd name="T90" fmla="*/ 480 w 488"/>
                    <a:gd name="T91" fmla="*/ 0 h 4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8"/>
                    <a:gd name="T139" fmla="*/ 0 h 476"/>
                    <a:gd name="T140" fmla="*/ 488 w 488"/>
                    <a:gd name="T141" fmla="*/ 476 h 4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8" h="476">
                      <a:moveTo>
                        <a:pt x="480" y="0"/>
                      </a:moveTo>
                      <a:lnTo>
                        <a:pt x="432" y="19"/>
                      </a:lnTo>
                      <a:lnTo>
                        <a:pt x="402" y="45"/>
                      </a:lnTo>
                      <a:lnTo>
                        <a:pt x="381" y="81"/>
                      </a:lnTo>
                      <a:lnTo>
                        <a:pt x="363" y="118"/>
                      </a:lnTo>
                      <a:lnTo>
                        <a:pt x="352" y="160"/>
                      </a:lnTo>
                      <a:lnTo>
                        <a:pt x="346" y="202"/>
                      </a:lnTo>
                      <a:lnTo>
                        <a:pt x="337" y="241"/>
                      </a:lnTo>
                      <a:lnTo>
                        <a:pt x="327" y="265"/>
                      </a:lnTo>
                      <a:lnTo>
                        <a:pt x="313" y="283"/>
                      </a:lnTo>
                      <a:lnTo>
                        <a:pt x="294" y="300"/>
                      </a:lnTo>
                      <a:lnTo>
                        <a:pt x="289" y="301"/>
                      </a:lnTo>
                      <a:lnTo>
                        <a:pt x="264" y="316"/>
                      </a:lnTo>
                      <a:lnTo>
                        <a:pt x="223" y="334"/>
                      </a:lnTo>
                      <a:lnTo>
                        <a:pt x="184" y="354"/>
                      </a:lnTo>
                      <a:lnTo>
                        <a:pt x="148" y="367"/>
                      </a:lnTo>
                      <a:lnTo>
                        <a:pt x="127" y="333"/>
                      </a:lnTo>
                      <a:lnTo>
                        <a:pt x="127" y="337"/>
                      </a:lnTo>
                      <a:lnTo>
                        <a:pt x="111" y="373"/>
                      </a:lnTo>
                      <a:lnTo>
                        <a:pt x="88" y="405"/>
                      </a:lnTo>
                      <a:lnTo>
                        <a:pt x="51" y="435"/>
                      </a:lnTo>
                      <a:lnTo>
                        <a:pt x="12" y="460"/>
                      </a:lnTo>
                      <a:lnTo>
                        <a:pt x="0" y="469"/>
                      </a:lnTo>
                      <a:lnTo>
                        <a:pt x="10" y="474"/>
                      </a:lnTo>
                      <a:lnTo>
                        <a:pt x="6" y="476"/>
                      </a:lnTo>
                      <a:lnTo>
                        <a:pt x="64" y="459"/>
                      </a:lnTo>
                      <a:lnTo>
                        <a:pt x="118" y="448"/>
                      </a:lnTo>
                      <a:lnTo>
                        <a:pt x="175" y="438"/>
                      </a:lnTo>
                      <a:lnTo>
                        <a:pt x="204" y="436"/>
                      </a:lnTo>
                      <a:lnTo>
                        <a:pt x="168" y="393"/>
                      </a:lnTo>
                      <a:lnTo>
                        <a:pt x="163" y="396"/>
                      </a:lnTo>
                      <a:lnTo>
                        <a:pt x="217" y="366"/>
                      </a:lnTo>
                      <a:lnTo>
                        <a:pt x="262" y="342"/>
                      </a:lnTo>
                      <a:lnTo>
                        <a:pt x="298" y="324"/>
                      </a:lnTo>
                      <a:lnTo>
                        <a:pt x="328" y="301"/>
                      </a:lnTo>
                      <a:lnTo>
                        <a:pt x="346" y="279"/>
                      </a:lnTo>
                      <a:lnTo>
                        <a:pt x="358" y="249"/>
                      </a:lnTo>
                      <a:lnTo>
                        <a:pt x="367" y="208"/>
                      </a:lnTo>
                      <a:lnTo>
                        <a:pt x="375" y="171"/>
                      </a:lnTo>
                      <a:lnTo>
                        <a:pt x="384" y="135"/>
                      </a:lnTo>
                      <a:lnTo>
                        <a:pt x="394" y="99"/>
                      </a:lnTo>
                      <a:lnTo>
                        <a:pt x="412" y="69"/>
                      </a:lnTo>
                      <a:lnTo>
                        <a:pt x="433" y="48"/>
                      </a:lnTo>
                      <a:lnTo>
                        <a:pt x="465" y="33"/>
                      </a:lnTo>
                      <a:lnTo>
                        <a:pt x="488" y="22"/>
                      </a:lnTo>
                      <a:lnTo>
                        <a:pt x="48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7902" name="Group 55"/>
              <p:cNvGrpSpPr>
                <a:grpSpLocks/>
              </p:cNvGrpSpPr>
              <p:nvPr/>
            </p:nvGrpSpPr>
            <p:grpSpPr bwMode="auto">
              <a:xfrm>
                <a:off x="2720" y="768"/>
                <a:ext cx="230" cy="1456"/>
                <a:chOff x="2720" y="768"/>
                <a:chExt cx="230" cy="1456"/>
              </a:xfrm>
            </p:grpSpPr>
            <p:sp>
              <p:nvSpPr>
                <p:cNvPr id="37903" name="Freeform 56"/>
                <p:cNvSpPr>
                  <a:spLocks/>
                </p:cNvSpPr>
                <p:nvPr/>
              </p:nvSpPr>
              <p:spPr bwMode="auto">
                <a:xfrm>
                  <a:off x="2720" y="795"/>
                  <a:ext cx="230" cy="293"/>
                </a:xfrm>
                <a:custGeom>
                  <a:avLst/>
                  <a:gdLst>
                    <a:gd name="T0" fmla="*/ 147 w 230"/>
                    <a:gd name="T1" fmla="*/ 264 h 293"/>
                    <a:gd name="T2" fmla="*/ 170 w 230"/>
                    <a:gd name="T3" fmla="*/ 252 h 293"/>
                    <a:gd name="T4" fmla="*/ 182 w 230"/>
                    <a:gd name="T5" fmla="*/ 234 h 293"/>
                    <a:gd name="T6" fmla="*/ 192 w 230"/>
                    <a:gd name="T7" fmla="*/ 204 h 293"/>
                    <a:gd name="T8" fmla="*/ 198 w 230"/>
                    <a:gd name="T9" fmla="*/ 165 h 293"/>
                    <a:gd name="T10" fmla="*/ 195 w 230"/>
                    <a:gd name="T11" fmla="*/ 111 h 293"/>
                    <a:gd name="T12" fmla="*/ 192 w 230"/>
                    <a:gd name="T13" fmla="*/ 81 h 293"/>
                    <a:gd name="T14" fmla="*/ 167 w 230"/>
                    <a:gd name="T15" fmla="*/ 84 h 293"/>
                    <a:gd name="T16" fmla="*/ 177 w 230"/>
                    <a:gd name="T17" fmla="*/ 2 h 293"/>
                    <a:gd name="T18" fmla="*/ 230 w 230"/>
                    <a:gd name="T19" fmla="*/ 69 h 293"/>
                    <a:gd name="T20" fmla="*/ 212 w 230"/>
                    <a:gd name="T21" fmla="*/ 77 h 293"/>
                    <a:gd name="T22" fmla="*/ 219 w 230"/>
                    <a:gd name="T23" fmla="*/ 125 h 293"/>
                    <a:gd name="T24" fmla="*/ 219 w 230"/>
                    <a:gd name="T25" fmla="*/ 129 h 293"/>
                    <a:gd name="T26" fmla="*/ 219 w 230"/>
                    <a:gd name="T27" fmla="*/ 179 h 293"/>
                    <a:gd name="T28" fmla="*/ 218 w 230"/>
                    <a:gd name="T29" fmla="*/ 183 h 293"/>
                    <a:gd name="T30" fmla="*/ 210 w 230"/>
                    <a:gd name="T31" fmla="*/ 222 h 293"/>
                    <a:gd name="T32" fmla="*/ 197 w 230"/>
                    <a:gd name="T33" fmla="*/ 258 h 293"/>
                    <a:gd name="T34" fmla="*/ 174 w 230"/>
                    <a:gd name="T35" fmla="*/ 279 h 293"/>
                    <a:gd name="T36" fmla="*/ 143 w 230"/>
                    <a:gd name="T37" fmla="*/ 288 h 293"/>
                    <a:gd name="T38" fmla="*/ 113 w 230"/>
                    <a:gd name="T39" fmla="*/ 293 h 293"/>
                    <a:gd name="T40" fmla="*/ 84 w 230"/>
                    <a:gd name="T41" fmla="*/ 290 h 293"/>
                    <a:gd name="T42" fmla="*/ 57 w 230"/>
                    <a:gd name="T43" fmla="*/ 279 h 293"/>
                    <a:gd name="T44" fmla="*/ 33 w 230"/>
                    <a:gd name="T45" fmla="*/ 257 h 293"/>
                    <a:gd name="T46" fmla="*/ 17 w 230"/>
                    <a:gd name="T47" fmla="*/ 227 h 293"/>
                    <a:gd name="T48" fmla="*/ 8 w 230"/>
                    <a:gd name="T49" fmla="*/ 192 h 293"/>
                    <a:gd name="T50" fmla="*/ 5 w 230"/>
                    <a:gd name="T51" fmla="*/ 153 h 293"/>
                    <a:gd name="T52" fmla="*/ 8 w 230"/>
                    <a:gd name="T53" fmla="*/ 116 h 293"/>
                    <a:gd name="T54" fmla="*/ 21 w 230"/>
                    <a:gd name="T55" fmla="*/ 89 h 293"/>
                    <a:gd name="T56" fmla="*/ 0 w 230"/>
                    <a:gd name="T57" fmla="*/ 72 h 293"/>
                    <a:gd name="T58" fmla="*/ 50 w 230"/>
                    <a:gd name="T59" fmla="*/ 0 h 293"/>
                    <a:gd name="T60" fmla="*/ 60 w 230"/>
                    <a:gd name="T61" fmla="*/ 92 h 293"/>
                    <a:gd name="T62" fmla="*/ 36 w 230"/>
                    <a:gd name="T63" fmla="*/ 90 h 293"/>
                    <a:gd name="T64" fmla="*/ 26 w 230"/>
                    <a:gd name="T65" fmla="*/ 128 h 293"/>
                    <a:gd name="T66" fmla="*/ 26 w 230"/>
                    <a:gd name="T67" fmla="*/ 162 h 293"/>
                    <a:gd name="T68" fmla="*/ 29 w 230"/>
                    <a:gd name="T69" fmla="*/ 192 h 293"/>
                    <a:gd name="T70" fmla="*/ 38 w 230"/>
                    <a:gd name="T71" fmla="*/ 221 h 293"/>
                    <a:gd name="T72" fmla="*/ 54 w 230"/>
                    <a:gd name="T73" fmla="*/ 242 h 293"/>
                    <a:gd name="T74" fmla="*/ 74 w 230"/>
                    <a:gd name="T75" fmla="*/ 258 h 293"/>
                    <a:gd name="T76" fmla="*/ 99 w 230"/>
                    <a:gd name="T77" fmla="*/ 267 h 293"/>
                    <a:gd name="T78" fmla="*/ 125 w 230"/>
                    <a:gd name="T79" fmla="*/ 267 h 293"/>
                    <a:gd name="T80" fmla="*/ 147 w 230"/>
                    <a:gd name="T81" fmla="*/ 264 h 29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0"/>
                    <a:gd name="T124" fmla="*/ 0 h 293"/>
                    <a:gd name="T125" fmla="*/ 230 w 230"/>
                    <a:gd name="T126" fmla="*/ 293 h 29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0" h="293">
                      <a:moveTo>
                        <a:pt x="147" y="264"/>
                      </a:moveTo>
                      <a:lnTo>
                        <a:pt x="170" y="252"/>
                      </a:lnTo>
                      <a:lnTo>
                        <a:pt x="182" y="234"/>
                      </a:lnTo>
                      <a:lnTo>
                        <a:pt x="192" y="204"/>
                      </a:lnTo>
                      <a:lnTo>
                        <a:pt x="198" y="165"/>
                      </a:lnTo>
                      <a:lnTo>
                        <a:pt x="195" y="111"/>
                      </a:lnTo>
                      <a:lnTo>
                        <a:pt x="192" y="81"/>
                      </a:lnTo>
                      <a:lnTo>
                        <a:pt x="167" y="84"/>
                      </a:lnTo>
                      <a:lnTo>
                        <a:pt x="177" y="2"/>
                      </a:lnTo>
                      <a:lnTo>
                        <a:pt x="230" y="69"/>
                      </a:lnTo>
                      <a:lnTo>
                        <a:pt x="212" y="77"/>
                      </a:lnTo>
                      <a:lnTo>
                        <a:pt x="219" y="125"/>
                      </a:lnTo>
                      <a:lnTo>
                        <a:pt x="219" y="129"/>
                      </a:lnTo>
                      <a:lnTo>
                        <a:pt x="219" y="179"/>
                      </a:lnTo>
                      <a:lnTo>
                        <a:pt x="218" y="183"/>
                      </a:lnTo>
                      <a:lnTo>
                        <a:pt x="210" y="222"/>
                      </a:lnTo>
                      <a:lnTo>
                        <a:pt x="197" y="258"/>
                      </a:lnTo>
                      <a:lnTo>
                        <a:pt x="174" y="279"/>
                      </a:lnTo>
                      <a:lnTo>
                        <a:pt x="143" y="288"/>
                      </a:lnTo>
                      <a:lnTo>
                        <a:pt x="113" y="293"/>
                      </a:lnTo>
                      <a:lnTo>
                        <a:pt x="84" y="290"/>
                      </a:lnTo>
                      <a:lnTo>
                        <a:pt x="57" y="279"/>
                      </a:lnTo>
                      <a:lnTo>
                        <a:pt x="33" y="257"/>
                      </a:lnTo>
                      <a:lnTo>
                        <a:pt x="17" y="227"/>
                      </a:lnTo>
                      <a:lnTo>
                        <a:pt x="8" y="192"/>
                      </a:lnTo>
                      <a:lnTo>
                        <a:pt x="5" y="153"/>
                      </a:lnTo>
                      <a:lnTo>
                        <a:pt x="8" y="116"/>
                      </a:lnTo>
                      <a:lnTo>
                        <a:pt x="21" y="89"/>
                      </a:lnTo>
                      <a:lnTo>
                        <a:pt x="0" y="72"/>
                      </a:lnTo>
                      <a:lnTo>
                        <a:pt x="50" y="0"/>
                      </a:lnTo>
                      <a:lnTo>
                        <a:pt x="60" y="92"/>
                      </a:lnTo>
                      <a:lnTo>
                        <a:pt x="36" y="90"/>
                      </a:lnTo>
                      <a:lnTo>
                        <a:pt x="26" y="128"/>
                      </a:lnTo>
                      <a:lnTo>
                        <a:pt x="26" y="162"/>
                      </a:lnTo>
                      <a:lnTo>
                        <a:pt x="29" y="192"/>
                      </a:lnTo>
                      <a:lnTo>
                        <a:pt x="38" y="221"/>
                      </a:lnTo>
                      <a:lnTo>
                        <a:pt x="54" y="242"/>
                      </a:lnTo>
                      <a:lnTo>
                        <a:pt x="74" y="258"/>
                      </a:lnTo>
                      <a:lnTo>
                        <a:pt x="99" y="267"/>
                      </a:lnTo>
                      <a:lnTo>
                        <a:pt x="125" y="267"/>
                      </a:lnTo>
                      <a:lnTo>
                        <a:pt x="147" y="264"/>
                      </a:lnTo>
                      <a:close/>
                    </a:path>
                  </a:pathLst>
                </a:custGeom>
                <a:solidFill>
                  <a:srgbClr val="A500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4" name="Freeform 57"/>
                <p:cNvSpPr>
                  <a:spLocks/>
                </p:cNvSpPr>
                <p:nvPr/>
              </p:nvSpPr>
              <p:spPr bwMode="auto">
                <a:xfrm>
                  <a:off x="2794" y="768"/>
                  <a:ext cx="96" cy="1456"/>
                </a:xfrm>
                <a:custGeom>
                  <a:avLst/>
                  <a:gdLst>
                    <a:gd name="T0" fmla="*/ 27 w 96"/>
                    <a:gd name="T1" fmla="*/ 306 h 1456"/>
                    <a:gd name="T2" fmla="*/ 28 w 96"/>
                    <a:gd name="T3" fmla="*/ 78 h 1456"/>
                    <a:gd name="T4" fmla="*/ 0 w 96"/>
                    <a:gd name="T5" fmla="*/ 80 h 1456"/>
                    <a:gd name="T6" fmla="*/ 40 w 96"/>
                    <a:gd name="T7" fmla="*/ 0 h 1456"/>
                    <a:gd name="T8" fmla="*/ 73 w 96"/>
                    <a:gd name="T9" fmla="*/ 80 h 1456"/>
                    <a:gd name="T10" fmla="*/ 45 w 96"/>
                    <a:gd name="T11" fmla="*/ 75 h 1456"/>
                    <a:gd name="T12" fmla="*/ 46 w 96"/>
                    <a:gd name="T13" fmla="*/ 306 h 1456"/>
                    <a:gd name="T14" fmla="*/ 55 w 96"/>
                    <a:gd name="T15" fmla="*/ 582 h 1456"/>
                    <a:gd name="T16" fmla="*/ 70 w 96"/>
                    <a:gd name="T17" fmla="*/ 815 h 1456"/>
                    <a:gd name="T18" fmla="*/ 81 w 96"/>
                    <a:gd name="T19" fmla="*/ 1129 h 1456"/>
                    <a:gd name="T20" fmla="*/ 79 w 96"/>
                    <a:gd name="T21" fmla="*/ 1134 h 1456"/>
                    <a:gd name="T22" fmla="*/ 94 w 96"/>
                    <a:gd name="T23" fmla="*/ 1398 h 1456"/>
                    <a:gd name="T24" fmla="*/ 96 w 96"/>
                    <a:gd name="T25" fmla="*/ 1446 h 1456"/>
                    <a:gd name="T26" fmla="*/ 88 w 96"/>
                    <a:gd name="T27" fmla="*/ 1455 h 1456"/>
                    <a:gd name="T28" fmla="*/ 76 w 96"/>
                    <a:gd name="T29" fmla="*/ 1456 h 1456"/>
                    <a:gd name="T30" fmla="*/ 67 w 96"/>
                    <a:gd name="T31" fmla="*/ 1447 h 1456"/>
                    <a:gd name="T32" fmla="*/ 64 w 96"/>
                    <a:gd name="T33" fmla="*/ 1438 h 1456"/>
                    <a:gd name="T34" fmla="*/ 51 w 96"/>
                    <a:gd name="T35" fmla="*/ 911 h 1456"/>
                    <a:gd name="T36" fmla="*/ 34 w 96"/>
                    <a:gd name="T37" fmla="*/ 540 h 1456"/>
                    <a:gd name="T38" fmla="*/ 27 w 96"/>
                    <a:gd name="T39" fmla="*/ 306 h 14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
                    <a:gd name="T61" fmla="*/ 0 h 1456"/>
                    <a:gd name="T62" fmla="*/ 96 w 96"/>
                    <a:gd name="T63" fmla="*/ 1456 h 14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 h="1456">
                      <a:moveTo>
                        <a:pt x="27" y="306"/>
                      </a:moveTo>
                      <a:lnTo>
                        <a:pt x="28" y="78"/>
                      </a:lnTo>
                      <a:lnTo>
                        <a:pt x="0" y="80"/>
                      </a:lnTo>
                      <a:lnTo>
                        <a:pt x="40" y="0"/>
                      </a:lnTo>
                      <a:lnTo>
                        <a:pt x="73" y="80"/>
                      </a:lnTo>
                      <a:lnTo>
                        <a:pt x="45" y="75"/>
                      </a:lnTo>
                      <a:lnTo>
                        <a:pt x="46" y="306"/>
                      </a:lnTo>
                      <a:lnTo>
                        <a:pt x="55" y="582"/>
                      </a:lnTo>
                      <a:lnTo>
                        <a:pt x="70" y="815"/>
                      </a:lnTo>
                      <a:lnTo>
                        <a:pt x="81" y="1129"/>
                      </a:lnTo>
                      <a:lnTo>
                        <a:pt x="79" y="1134"/>
                      </a:lnTo>
                      <a:lnTo>
                        <a:pt x="94" y="1398"/>
                      </a:lnTo>
                      <a:lnTo>
                        <a:pt x="96" y="1446"/>
                      </a:lnTo>
                      <a:lnTo>
                        <a:pt x="88" y="1455"/>
                      </a:lnTo>
                      <a:lnTo>
                        <a:pt x="76" y="1456"/>
                      </a:lnTo>
                      <a:lnTo>
                        <a:pt x="67" y="1447"/>
                      </a:lnTo>
                      <a:lnTo>
                        <a:pt x="64" y="1438"/>
                      </a:lnTo>
                      <a:lnTo>
                        <a:pt x="51" y="911"/>
                      </a:lnTo>
                      <a:lnTo>
                        <a:pt x="34" y="540"/>
                      </a:lnTo>
                      <a:lnTo>
                        <a:pt x="27" y="306"/>
                      </a:lnTo>
                      <a:close/>
                    </a:path>
                  </a:pathLst>
                </a:custGeom>
                <a:solidFill>
                  <a:srgbClr val="A500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37900" name="AutoShape 58"/>
            <p:cNvSpPr>
              <a:spLocks noChangeArrowheads="1"/>
            </p:cNvSpPr>
            <p:nvPr/>
          </p:nvSpPr>
          <p:spPr bwMode="auto">
            <a:xfrm>
              <a:off x="1286" y="3579"/>
              <a:ext cx="3466" cy="597"/>
            </a:xfrm>
            <a:prstGeom prst="wedgeRoundRectCallout">
              <a:avLst>
                <a:gd name="adj1" fmla="val 65639"/>
                <a:gd name="adj2" fmla="val -84171"/>
                <a:gd name="adj3" fmla="val 16667"/>
              </a:avLst>
            </a:prstGeom>
            <a:noFill/>
            <a:ln w="57150" cap="sq">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a:r>
                <a:rPr lang="en-US" altLang="en-US"/>
                <a:t>Knowing </a:t>
              </a:r>
              <a:r>
                <a:rPr lang="en-US" altLang="en-US">
                  <a:solidFill>
                    <a:schemeClr val="accent1"/>
                  </a:solidFill>
                </a:rPr>
                <a:t>E</a:t>
              </a:r>
              <a:r>
                <a:rPr lang="en-US" altLang="en-US"/>
                <a:t> but not </a:t>
              </a:r>
              <a:r>
                <a:rPr lang="en-US" altLang="en-US">
                  <a:solidFill>
                    <a:schemeClr val="accent1"/>
                  </a:solidFill>
                </a:rPr>
                <a:t>D</a:t>
              </a:r>
              <a:r>
                <a:rPr lang="en-US" altLang="en-US"/>
                <a:t>, </a:t>
              </a:r>
              <a:br>
                <a:rPr lang="en-US" altLang="en-US"/>
              </a:br>
              <a:r>
                <a:rPr lang="en-US" altLang="en-US"/>
                <a:t>I cannot decode the message.  </a:t>
              </a:r>
            </a:p>
          </p:txBody>
        </p:sp>
      </p:grpSp>
      <p:grpSp>
        <p:nvGrpSpPr>
          <p:cNvPr id="15" name="Group 60"/>
          <p:cNvGrpSpPr>
            <a:grpSpLocks/>
          </p:cNvGrpSpPr>
          <p:nvPr/>
        </p:nvGrpSpPr>
        <p:grpSpPr bwMode="auto">
          <a:xfrm>
            <a:off x="1768475" y="3886200"/>
            <a:ext cx="5851525" cy="990600"/>
            <a:chOff x="1114" y="2448"/>
            <a:chExt cx="3686" cy="624"/>
          </a:xfrm>
        </p:grpSpPr>
        <p:sp>
          <p:nvSpPr>
            <p:cNvPr id="37897" name="AutoShape 44"/>
            <p:cNvSpPr>
              <a:spLocks noChangeArrowheads="1"/>
            </p:cNvSpPr>
            <p:nvPr/>
          </p:nvSpPr>
          <p:spPr bwMode="auto">
            <a:xfrm>
              <a:off x="1114" y="2448"/>
              <a:ext cx="3686" cy="624"/>
            </a:xfrm>
            <a:prstGeom prst="wedgeRoundRectCallout">
              <a:avLst>
                <a:gd name="adj1" fmla="val -62153"/>
                <a:gd name="adj2" fmla="val -245671"/>
                <a:gd name="adj3" fmla="val 16667"/>
              </a:avLst>
            </a:prstGeom>
            <a:noFill/>
            <a:ln w="57150" cap="sq">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a:endParaRPr lang="en-US" altLang="en-US">
                <a:solidFill>
                  <a:schemeClr val="accent1"/>
                </a:solidFill>
              </a:endParaRPr>
            </a:p>
          </p:txBody>
        </p:sp>
        <p:sp>
          <p:nvSpPr>
            <p:cNvPr id="37898" name="Rectangle 59"/>
            <p:cNvSpPr>
              <a:spLocks noChangeArrowheads="1"/>
            </p:cNvSpPr>
            <p:nvPr/>
          </p:nvSpPr>
          <p:spPr bwMode="auto">
            <a:xfrm>
              <a:off x="1203" y="2476"/>
              <a:ext cx="3354"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a:r>
                <a:rPr lang="en-US" altLang="en-US"/>
                <a:t>Knowing </a:t>
              </a:r>
              <a:r>
                <a:rPr lang="en-US" altLang="en-US">
                  <a:solidFill>
                    <a:schemeClr val="accent1"/>
                  </a:solidFill>
                </a:rPr>
                <a:t>D</a:t>
              </a:r>
              <a:r>
                <a:rPr lang="en-US" altLang="en-US"/>
                <a:t>, I decode the message.  </a:t>
              </a:r>
              <a:br>
                <a:rPr lang="en-US" altLang="en-US"/>
              </a:br>
              <a:r>
                <a:rPr lang="en-US" altLang="en-US">
                  <a:solidFill>
                    <a:schemeClr val="accent1"/>
                  </a:solidFill>
                </a:rPr>
                <a:t>m</a:t>
              </a:r>
              <a:r>
                <a:rPr lang="en-US" altLang="en-US">
                  <a:solidFill>
                    <a:srgbClr val="00FFCC"/>
                  </a:solidFill>
                </a:rPr>
                <a:t> </a:t>
              </a:r>
              <a:r>
                <a:rPr lang="en-US" altLang="en-US">
                  <a:solidFill>
                    <a:schemeClr val="accent1"/>
                  </a:solidFill>
                </a:rPr>
                <a:t>= Decode(code,D)</a:t>
              </a:r>
            </a:p>
          </p:txBody>
        </p:sp>
      </p:grpSp>
    </p:spTree>
    <p:extLst>
      <p:ext uri="{BB962C8B-B14F-4D97-AF65-F5344CB8AC3E}">
        <p14:creationId xmlns:p14="http://schemas.microsoft.com/office/powerpoint/2010/main" val="198997959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762000" y="-152400"/>
            <a:ext cx="7772400" cy="1143000"/>
          </a:xfrm>
        </p:spPr>
        <p:txBody>
          <a:bodyPr/>
          <a:lstStyle/>
          <a:p>
            <a:r>
              <a:rPr lang="en-CA" altLang="en-US" dirty="0"/>
              <a:t>Common Knowledge</a:t>
            </a:r>
          </a:p>
        </p:txBody>
      </p:sp>
      <p:sp>
        <p:nvSpPr>
          <p:cNvPr id="3" name="Content Placeholder 2"/>
          <p:cNvSpPr>
            <a:spLocks noGrp="1"/>
          </p:cNvSpPr>
          <p:nvPr>
            <p:ph idx="1"/>
          </p:nvPr>
        </p:nvSpPr>
        <p:spPr>
          <a:xfrm>
            <a:off x="304800" y="1752600"/>
            <a:ext cx="8763000" cy="4114800"/>
          </a:xfrm>
        </p:spPr>
        <p:txBody>
          <a:bodyPr/>
          <a:lstStyle/>
          <a:p>
            <a:pPr>
              <a:spcBef>
                <a:spcPct val="0"/>
              </a:spcBef>
              <a:buFontTx/>
              <a:buNone/>
            </a:pPr>
            <a:r>
              <a:rPr lang="en-CA" altLang="en-US" sz="2800"/>
              <a:t>To be happy, it is important</a:t>
            </a:r>
          </a:p>
          <a:p>
            <a:pPr>
              <a:spcBef>
                <a:spcPct val="0"/>
              </a:spcBef>
            </a:pPr>
            <a:r>
              <a:rPr lang="en-CA" altLang="en-US" sz="2800"/>
              <a:t>For you to be a good person</a:t>
            </a:r>
          </a:p>
          <a:p>
            <a:pPr>
              <a:spcBef>
                <a:spcPct val="0"/>
              </a:spcBef>
            </a:pPr>
            <a:r>
              <a:rPr lang="en-CA" altLang="en-US" sz="2800"/>
              <a:t>For you to know you are a good person</a:t>
            </a:r>
          </a:p>
          <a:p>
            <a:pPr>
              <a:spcBef>
                <a:spcPct val="0"/>
              </a:spcBef>
            </a:pPr>
            <a:r>
              <a:rPr lang="en-CA" altLang="en-US" sz="2800"/>
              <a:t>For your mom to know you are a good person</a:t>
            </a:r>
          </a:p>
          <a:p>
            <a:pPr>
              <a:spcBef>
                <a:spcPct val="0"/>
              </a:spcBef>
            </a:pPr>
            <a:r>
              <a:rPr lang="en-CA" altLang="en-US" sz="2800"/>
              <a:t>For you to know your mom knows you are a good person.</a:t>
            </a:r>
          </a:p>
          <a:p>
            <a:pPr>
              <a:spcBef>
                <a:spcPct val="0"/>
              </a:spcBef>
            </a:pPr>
            <a:r>
              <a:rPr lang="en-CA" altLang="en-US" sz="2800"/>
              <a:t>For your dad to know your mom knows you are a good person.</a:t>
            </a:r>
          </a:p>
          <a:p>
            <a:pPr>
              <a:spcBef>
                <a:spcPct val="0"/>
              </a:spcBef>
            </a:pPr>
            <a:r>
              <a:rPr lang="en-CA" altLang="en-US" sz="2800"/>
              <a:t>For you to  know your dad knows your mom knows you are a good person.</a:t>
            </a:r>
          </a:p>
          <a:p>
            <a:pPr>
              <a:spcBef>
                <a:spcPct val="0"/>
              </a:spcBef>
            </a:pPr>
            <a:r>
              <a:rPr lang="en-CA" altLang="en-US" sz="2800"/>
              <a:t>For it to be </a:t>
            </a:r>
            <a:r>
              <a:rPr lang="en-CA" altLang="en-US" sz="2800">
                <a:solidFill>
                  <a:schemeClr val="tx2"/>
                </a:solidFill>
              </a:rPr>
              <a:t>common knowledge </a:t>
            </a:r>
            <a:r>
              <a:rPr lang="en-CA" altLang="en-US" sz="2800"/>
              <a:t>that you are a good person.</a:t>
            </a:r>
          </a:p>
          <a:p>
            <a:pPr>
              <a:spcBef>
                <a:spcPct val="0"/>
              </a:spcBef>
            </a:pPr>
            <a:endParaRPr lang="en-CA" altLang="en-US" sz="2800"/>
          </a:p>
          <a:p>
            <a:pPr>
              <a:spcBef>
                <a:spcPct val="0"/>
              </a:spcBef>
            </a:pPr>
            <a:endParaRPr lang="en-CA" altLang="en-US" sz="2800"/>
          </a:p>
          <a:p>
            <a:pPr>
              <a:spcBef>
                <a:spcPct val="0"/>
              </a:spcBef>
              <a:buFontTx/>
              <a:buNone/>
            </a:pPr>
            <a:endParaRPr lang="en-CA" altLang="en-US" sz="2800"/>
          </a:p>
        </p:txBody>
      </p:sp>
      <p:pic>
        <p:nvPicPr>
          <p:cNvPr id="4100" name="Picture 108" descr="C:\Users\Jeff\AppData\Local\Microsoft\Windows\Temporary Internet Files\Content.IE5\B09WK95L\MC90015485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533400"/>
            <a:ext cx="33528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744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10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6463" y="1600200"/>
            <a:ext cx="4384675"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pic>
      <p:grpSp>
        <p:nvGrpSpPr>
          <p:cNvPr id="2" name="Group 5"/>
          <p:cNvGrpSpPr>
            <a:grpSpLocks/>
          </p:cNvGrpSpPr>
          <p:nvPr/>
        </p:nvGrpSpPr>
        <p:grpSpPr bwMode="auto">
          <a:xfrm>
            <a:off x="165100" y="533400"/>
            <a:ext cx="6083300" cy="5095876"/>
            <a:chOff x="450" y="624"/>
            <a:chExt cx="3832" cy="3210"/>
          </a:xfrm>
        </p:grpSpPr>
        <p:pic>
          <p:nvPicPr>
            <p:cNvPr id="3078" name="Picture 6" descr="Euclid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 y="1056"/>
              <a:ext cx="1518"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 Box 7"/>
            <p:cNvSpPr txBox="1">
              <a:spLocks noChangeArrowheads="1"/>
            </p:cNvSpPr>
            <p:nvPr/>
          </p:nvSpPr>
          <p:spPr bwMode="auto">
            <a:xfrm>
              <a:off x="2016" y="624"/>
              <a:ext cx="2266"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3200">
                  <a:effectLst/>
                  <a:latin typeface="Monotype Corsiva" pitchFamily="66" charset="0"/>
                </a:rPr>
                <a:t>Euclid said, </a:t>
              </a:r>
            </a:p>
            <a:p>
              <a:r>
                <a:rPr lang="en-US" altLang="en-US" sz="3200">
                  <a:effectLst/>
                  <a:latin typeface="Monotype Corsiva" pitchFamily="66" charset="0"/>
                </a:rPr>
                <a:t>“ Let there be proofs”</a:t>
              </a:r>
            </a:p>
          </p:txBody>
        </p:sp>
        <p:sp>
          <p:nvSpPr>
            <p:cNvPr id="3080" name="Text Box 8"/>
            <p:cNvSpPr txBox="1">
              <a:spLocks noChangeArrowheads="1"/>
            </p:cNvSpPr>
            <p:nvPr/>
          </p:nvSpPr>
          <p:spPr bwMode="auto">
            <a:xfrm>
              <a:off x="655" y="3504"/>
              <a:ext cx="93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dirty="0">
                  <a:effectLst/>
                </a:rPr>
                <a:t>Euclid</a:t>
              </a:r>
            </a:p>
          </p:txBody>
        </p:sp>
      </p:grpSp>
      <p:sp>
        <p:nvSpPr>
          <p:cNvPr id="1111049" name="Rectangle 9"/>
          <p:cNvSpPr>
            <a:spLocks noChangeArrowheads="1"/>
          </p:cNvSpPr>
          <p:nvPr/>
        </p:nvSpPr>
        <p:spPr bwMode="auto">
          <a:xfrm>
            <a:off x="685800" y="-228600"/>
            <a:ext cx="7772400" cy="1143000"/>
          </a:xfrm>
          <a:prstGeom prst="rect">
            <a:avLst/>
          </a:prstGeom>
          <a:noFill/>
          <a:ln w="9525">
            <a:noFill/>
            <a:miter lim="800000"/>
            <a:headEnd/>
            <a:tailEnd/>
          </a:ln>
          <a:effectLst/>
        </p:spPr>
        <p:txBody>
          <a:bodyPr anchor="ctr"/>
          <a:lstStyle/>
          <a:p>
            <a:pPr algn="ctr">
              <a:defRPr/>
            </a:pPr>
            <a:r>
              <a:rPr lang="en-US" sz="3600" b="1" dirty="0">
                <a:solidFill>
                  <a:schemeClr val="tx2"/>
                </a:solidFill>
                <a:effectLst>
                  <a:outerShdw blurRad="38100" dist="38100" dir="2700000" algn="tl">
                    <a:srgbClr val="000000">
                      <a:alpha val="43137"/>
                    </a:srgbClr>
                  </a:outerShdw>
                </a:effectLst>
                <a:latin typeface="Arial Rounded MT Bold" pitchFamily="34" charset="0"/>
              </a:rPr>
              <a:t>Proofs and Algorithms</a:t>
            </a:r>
          </a:p>
        </p:txBody>
      </p:sp>
      <p:sp>
        <p:nvSpPr>
          <p:cNvPr id="1111050" name="Text Box 10"/>
          <p:cNvSpPr txBox="1">
            <a:spLocks noChangeArrowheads="1"/>
          </p:cNvSpPr>
          <p:nvPr/>
        </p:nvSpPr>
        <p:spPr bwMode="auto">
          <a:xfrm>
            <a:off x="3406775" y="6202363"/>
            <a:ext cx="29940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3200">
                <a:effectLst/>
                <a:latin typeface="Monotype Corsiva" pitchFamily="66" charset="0"/>
              </a:rPr>
              <a:t>And it was good.</a:t>
            </a:r>
          </a:p>
        </p:txBody>
      </p:sp>
      <p:sp>
        <p:nvSpPr>
          <p:cNvPr id="3" name="Rectangle 2"/>
          <p:cNvSpPr/>
          <p:nvPr/>
        </p:nvSpPr>
        <p:spPr>
          <a:xfrm>
            <a:off x="7228091" y="10180"/>
            <a:ext cx="1915909" cy="646331"/>
          </a:xfrm>
          <a:prstGeom prst="rect">
            <a:avLst/>
          </a:prstGeom>
        </p:spPr>
        <p:txBody>
          <a:bodyPr wrap="none">
            <a:spAutoFit/>
          </a:bodyPr>
          <a:lstStyle/>
          <a:p>
            <a:r>
              <a:rPr lang="en-US" altLang="en-US" sz="3600" dirty="0"/>
              <a:t>(300 BC)</a:t>
            </a:r>
          </a:p>
        </p:txBody>
      </p:sp>
    </p:spTree>
    <p:extLst>
      <p:ext uri="{BB962C8B-B14F-4D97-AF65-F5344CB8AC3E}">
        <p14:creationId xmlns:p14="http://schemas.microsoft.com/office/powerpoint/2010/main" val="2976248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6" name="Object 1"/>
          <p:cNvGraphicFramePr>
            <a:graphicFrameLocks noChangeAspect="1"/>
          </p:cNvGraphicFramePr>
          <p:nvPr/>
        </p:nvGraphicFramePr>
        <p:xfrm>
          <a:off x="2943724" y="685800"/>
          <a:ext cx="3341687" cy="2373312"/>
        </p:xfrm>
        <a:graphic>
          <a:graphicData uri="http://schemas.openxmlformats.org/presentationml/2006/ole">
            <mc:AlternateContent xmlns:mc="http://schemas.openxmlformats.org/markup-compatibility/2006">
              <mc:Choice xmlns:v="urn:schemas-microsoft-com:vml" Requires="v">
                <p:oleObj name="Equation" r:id="rId2" imgW="1104900" imgH="800100" progId="Equation.DSMT4">
                  <p:embed/>
                </p:oleObj>
              </mc:Choice>
              <mc:Fallback>
                <p:oleObj name="Equation" r:id="rId2" imgW="1104900" imgH="800100" progId="Equation.DSMT4">
                  <p:embed/>
                  <p:pic>
                    <p:nvPicPr>
                      <p:cNvPr id="2056"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724" y="685800"/>
                        <a:ext cx="3341687" cy="23733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1" name="Group 10"/>
          <p:cNvGrpSpPr>
            <a:grpSpLocks/>
          </p:cNvGrpSpPr>
          <p:nvPr/>
        </p:nvGrpSpPr>
        <p:grpSpPr bwMode="auto">
          <a:xfrm>
            <a:off x="247842" y="533401"/>
            <a:ext cx="2388994" cy="3302099"/>
            <a:chOff x="7010400" y="4096888"/>
            <a:chExt cx="1752600" cy="2658734"/>
          </a:xfrm>
        </p:grpSpPr>
        <p:pic>
          <p:nvPicPr>
            <p:cNvPr id="12" name="Picture 5" descr="CantorGeo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096888"/>
              <a:ext cx="1752600" cy="23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7430367" y="6334344"/>
              <a:ext cx="851649" cy="421278"/>
            </a:xfrm>
            <a:prstGeom prst="rect">
              <a:avLst/>
            </a:prstGeom>
          </p:spPr>
          <p:txBody>
            <a:bodyPr wrap="none">
              <a:spAutoFit/>
            </a:bodyPr>
            <a:lstStyle/>
            <a:p>
              <a:pPr>
                <a:defRPr/>
              </a:pPr>
              <a:r>
                <a:rPr lang="en-US" dirty="0"/>
                <a:t>Cantor</a:t>
              </a:r>
              <a:endParaRPr lang="en-CA" dirty="0"/>
            </a:p>
          </p:txBody>
        </p:sp>
      </p:grpSp>
      <p:sp>
        <p:nvSpPr>
          <p:cNvPr id="16" name="Text Box 3"/>
          <p:cNvSpPr txBox="1">
            <a:spLocks noChangeArrowheads="1"/>
          </p:cNvSpPr>
          <p:nvPr/>
        </p:nvSpPr>
        <p:spPr bwMode="auto">
          <a:xfrm>
            <a:off x="582294" y="3810000"/>
            <a:ext cx="2815835" cy="461665"/>
          </a:xfrm>
          <a:prstGeom prst="rect">
            <a:avLst/>
          </a:prstGeom>
          <a:noFill/>
          <a:ln w="38100" cap="sq">
            <a:noFill/>
            <a:miter lim="800000"/>
            <a:headEnd/>
            <a:tailEnd/>
          </a:ln>
          <a:effectLst/>
        </p:spPr>
        <p:txBody>
          <a:bodyPr wrap="none" lIns="274320" rIns="274320">
            <a:spAutoFit/>
          </a:bodyPr>
          <a:lstStyle/>
          <a:p>
            <a:pPr algn="l">
              <a:defRPr/>
            </a:pPr>
            <a:r>
              <a:rPr lang="en-US" sz="2400" dirty="0">
                <a:effectLst>
                  <a:outerShdw blurRad="38100" dist="38100" dir="2700000" algn="tl">
                    <a:srgbClr val="000000"/>
                  </a:outerShdw>
                </a:effectLst>
                <a:sym typeface="Symbol" pitchFamily="18" charset="2"/>
              </a:rPr>
              <a:t>Proof that </a:t>
            </a:r>
            <a:r>
              <a:rPr lang="en-US" sz="2400" dirty="0">
                <a:solidFill>
                  <a:schemeClr val="hlink"/>
                </a:solidFill>
                <a:effectLst>
                  <a:outerShdw blurRad="38100" dist="38100" dir="2700000" algn="tl">
                    <a:srgbClr val="000000"/>
                  </a:outerShdw>
                </a:effectLst>
                <a:sym typeface="Symbol" pitchFamily="18" charset="2"/>
              </a:rPr>
              <a:t>|</a:t>
            </a:r>
            <a:r>
              <a:rPr lang="en-US" sz="2400" i="1" dirty="0">
                <a:solidFill>
                  <a:schemeClr val="hlink"/>
                </a:solidFill>
                <a:effectLst>
                  <a:outerShdw blurRad="38100" dist="38100" dir="2700000" algn="tl">
                    <a:srgbClr val="000000"/>
                  </a:outerShdw>
                </a:effectLst>
                <a:sym typeface="Symbol" pitchFamily="18" charset="2"/>
              </a:rPr>
              <a:t>R</a:t>
            </a:r>
            <a:r>
              <a:rPr lang="en-US" sz="2400" dirty="0">
                <a:solidFill>
                  <a:schemeClr val="hlink"/>
                </a:solidFill>
                <a:effectLst>
                  <a:outerShdw blurRad="38100" dist="38100" dir="2700000" algn="tl">
                    <a:srgbClr val="000000"/>
                  </a:outerShdw>
                </a:effectLst>
                <a:sym typeface="Symbol" pitchFamily="18" charset="2"/>
              </a:rPr>
              <a:t>| &gt; |</a:t>
            </a:r>
            <a:r>
              <a:rPr lang="en-US" sz="2400" i="1" dirty="0">
                <a:solidFill>
                  <a:schemeClr val="hlink"/>
                </a:solidFill>
                <a:effectLst>
                  <a:outerShdw blurRad="38100" dist="38100" dir="2700000" algn="tl">
                    <a:srgbClr val="000000"/>
                  </a:outerShdw>
                </a:effectLst>
                <a:sym typeface="Symbol" pitchFamily="18" charset="2"/>
              </a:rPr>
              <a:t>N</a:t>
            </a:r>
            <a:r>
              <a:rPr lang="en-US" sz="2400" dirty="0">
                <a:solidFill>
                  <a:schemeClr val="hlink"/>
                </a:solidFill>
                <a:effectLst>
                  <a:outerShdw blurRad="38100" dist="38100" dir="2700000" algn="tl">
                    <a:srgbClr val="000000"/>
                  </a:outerShdw>
                </a:effectLst>
                <a:sym typeface="Symbol" pitchFamily="18" charset="2"/>
              </a:rPr>
              <a:t>|</a:t>
            </a:r>
          </a:p>
        </p:txBody>
      </p:sp>
      <p:sp>
        <p:nvSpPr>
          <p:cNvPr id="17" name="Rectangle 5"/>
          <p:cNvSpPr>
            <a:spLocks noChangeArrowheads="1"/>
          </p:cNvSpPr>
          <p:nvPr/>
        </p:nvSpPr>
        <p:spPr bwMode="auto">
          <a:xfrm>
            <a:off x="921407" y="4949661"/>
            <a:ext cx="5478423" cy="2369880"/>
          </a:xfrm>
          <a:prstGeom prst="rect">
            <a:avLst/>
          </a:prstGeom>
          <a:noFill/>
          <a:ln w="38100" cap="sq">
            <a:noFill/>
            <a:miter lim="800000"/>
            <a:headEnd/>
            <a:tailEnd/>
          </a:ln>
          <a:effectLst/>
        </p:spPr>
        <p:txBody>
          <a:bodyPr wrap="none" lIns="274320" rIns="274320">
            <a:spAutoFit/>
          </a:bodyPr>
          <a:lstStyle/>
          <a:p>
            <a:pPr marL="457200" indent="-457200" algn="l">
              <a:buFontTx/>
              <a:buAutoNum type="arabicPlain"/>
              <a:defRPr/>
            </a:pPr>
            <a:r>
              <a:rPr lang="en-US" sz="2400" dirty="0">
                <a:effectLst>
                  <a:outerShdw blurRad="38100" dist="38100" dir="2700000" algn="tl">
                    <a:srgbClr val="000000"/>
                  </a:outerShdw>
                </a:effectLst>
              </a:rPr>
              <a:t>  12.34323834749308477599304 …</a:t>
            </a:r>
          </a:p>
          <a:p>
            <a:pPr marL="457200" indent="-457200" algn="l">
              <a:buFontTx/>
              <a:buAutoNum type="arabicPlain"/>
              <a:defRPr/>
            </a:pPr>
            <a:r>
              <a:rPr lang="en-US" sz="2400" dirty="0">
                <a:effectLst>
                  <a:outerShdw blurRad="38100" dist="38100" dir="2700000" algn="tl">
                    <a:srgbClr val="000000"/>
                  </a:outerShdw>
                </a:effectLst>
              </a:rPr>
              <a:t>    8.50949039988484877588487 …</a:t>
            </a:r>
          </a:p>
          <a:p>
            <a:pPr marL="457200" indent="-457200" algn="l">
              <a:buFontTx/>
              <a:buAutoNum type="arabicPlain"/>
              <a:defRPr/>
            </a:pPr>
            <a:r>
              <a:rPr lang="en-US" sz="2400" dirty="0">
                <a:effectLst>
                  <a:outerShdw blurRad="38100" dist="38100" dir="2700000" algn="tl">
                    <a:srgbClr val="000000"/>
                  </a:outerShdw>
                </a:effectLst>
              </a:rPr>
              <a:t>930.93994885783998573895002 …</a:t>
            </a:r>
          </a:p>
          <a:p>
            <a:pPr marL="457200" indent="-457200" algn="l">
              <a:buFontTx/>
              <a:buAutoNum type="arabicPlain"/>
              <a:defRPr/>
            </a:pPr>
            <a:r>
              <a:rPr lang="en-US" sz="2400" dirty="0">
                <a:effectLst>
                  <a:outerShdw blurRad="38100" dist="38100" dir="2700000" algn="tl">
                    <a:srgbClr val="000000"/>
                  </a:outerShdw>
                </a:effectLst>
              </a:rPr>
              <a:t>  34.39498837792008948859069 …</a:t>
            </a:r>
          </a:p>
          <a:p>
            <a:pPr marL="457200" indent="-457200" algn="l">
              <a:buFontTx/>
              <a:buAutoNum type="arabicPlain"/>
              <a:defRPr/>
            </a:pPr>
            <a:r>
              <a:rPr lang="en-US" sz="2400" dirty="0">
                <a:effectLst>
                  <a:outerShdw blurRad="38100" dist="38100" dir="2700000" algn="tl">
                    <a:srgbClr val="000000"/>
                  </a:outerShdw>
                </a:effectLst>
              </a:rPr>
              <a:t>    0.00343988348757590125473 …</a:t>
            </a:r>
          </a:p>
          <a:p>
            <a:pPr marL="457200" indent="-457200" algn="l">
              <a:buFontTx/>
              <a:buAutoNum type="arabicPlain"/>
              <a:defRPr/>
            </a:pPr>
            <a:r>
              <a:rPr lang="en-US" sz="2400" dirty="0">
                <a:effectLst>
                  <a:outerShdw blurRad="38100" dist="38100" dir="2700000" algn="tl">
                    <a:srgbClr val="000000"/>
                  </a:outerShdw>
                </a:effectLst>
              </a:rPr>
              <a:t> …..</a:t>
            </a:r>
          </a:p>
        </p:txBody>
      </p:sp>
      <p:grpSp>
        <p:nvGrpSpPr>
          <p:cNvPr id="4" name="Group 3"/>
          <p:cNvGrpSpPr/>
          <p:nvPr/>
        </p:nvGrpSpPr>
        <p:grpSpPr>
          <a:xfrm>
            <a:off x="2020253" y="5063104"/>
            <a:ext cx="951547" cy="1718696"/>
            <a:chOff x="2062319" y="4831556"/>
            <a:chExt cx="1434352" cy="2089317"/>
          </a:xfrm>
        </p:grpSpPr>
        <p:sp>
          <p:nvSpPr>
            <p:cNvPr id="18" name="Oval 11"/>
            <p:cNvSpPr>
              <a:spLocks noChangeArrowheads="1"/>
            </p:cNvSpPr>
            <p:nvPr/>
          </p:nvSpPr>
          <p:spPr bwMode="auto">
            <a:xfrm>
              <a:off x="2062319" y="4831556"/>
              <a:ext cx="779117" cy="649188"/>
            </a:xfrm>
            <a:prstGeom prst="ellipse">
              <a:avLst/>
            </a:prstGeom>
            <a:noFill/>
            <a:ln w="38100" cap="sq">
              <a:solidFill>
                <a:srgbClr val="FF00FF"/>
              </a:solidFill>
              <a:round/>
              <a:headEnd/>
              <a:tailEnd/>
            </a:ln>
            <a:effectLst/>
          </p:spPr>
          <p:txBody>
            <a:bodyPr wrap="none" lIns="274320" rIns="274320" anchor="ctr">
              <a:spAutoFit/>
            </a:bodyPr>
            <a:lstStyle/>
            <a:p>
              <a:pPr algn="l">
                <a:defRPr/>
              </a:pPr>
              <a:endParaRPr lang="en-CA" sz="2400"/>
            </a:p>
          </p:txBody>
        </p:sp>
        <p:sp>
          <p:nvSpPr>
            <p:cNvPr id="19" name="Oval 12"/>
            <p:cNvSpPr>
              <a:spLocks noChangeArrowheads="1"/>
            </p:cNvSpPr>
            <p:nvPr/>
          </p:nvSpPr>
          <p:spPr bwMode="auto">
            <a:xfrm>
              <a:off x="2234749" y="5202177"/>
              <a:ext cx="779117" cy="649188"/>
            </a:xfrm>
            <a:prstGeom prst="ellipse">
              <a:avLst/>
            </a:prstGeom>
            <a:noFill/>
            <a:ln w="38100" cap="sq">
              <a:solidFill>
                <a:srgbClr val="FF00FF"/>
              </a:solidFill>
              <a:round/>
              <a:headEnd/>
              <a:tailEnd/>
            </a:ln>
            <a:effectLst/>
          </p:spPr>
          <p:txBody>
            <a:bodyPr wrap="none" lIns="274320" rIns="274320" anchor="ctr">
              <a:spAutoFit/>
            </a:bodyPr>
            <a:lstStyle/>
            <a:p>
              <a:pPr algn="l">
                <a:defRPr/>
              </a:pPr>
              <a:endParaRPr lang="en-CA" sz="2400"/>
            </a:p>
          </p:txBody>
        </p:sp>
        <p:sp>
          <p:nvSpPr>
            <p:cNvPr id="20" name="Oval 13"/>
            <p:cNvSpPr>
              <a:spLocks noChangeArrowheads="1"/>
            </p:cNvSpPr>
            <p:nvPr/>
          </p:nvSpPr>
          <p:spPr bwMode="auto">
            <a:xfrm>
              <a:off x="2384189" y="5551620"/>
              <a:ext cx="779117" cy="649188"/>
            </a:xfrm>
            <a:prstGeom prst="ellipse">
              <a:avLst/>
            </a:prstGeom>
            <a:noFill/>
            <a:ln w="38100" cap="sq">
              <a:solidFill>
                <a:srgbClr val="FF00FF"/>
              </a:solidFill>
              <a:round/>
              <a:headEnd/>
              <a:tailEnd/>
            </a:ln>
            <a:effectLst/>
          </p:spPr>
          <p:txBody>
            <a:bodyPr wrap="none" lIns="274320" rIns="274320" anchor="ctr">
              <a:spAutoFit/>
            </a:bodyPr>
            <a:lstStyle/>
            <a:p>
              <a:pPr algn="l">
                <a:defRPr/>
              </a:pPr>
              <a:endParaRPr lang="en-CA" sz="2400"/>
            </a:p>
          </p:txBody>
        </p:sp>
        <p:sp>
          <p:nvSpPr>
            <p:cNvPr id="21" name="Oval 14"/>
            <p:cNvSpPr>
              <a:spLocks noChangeArrowheads="1"/>
            </p:cNvSpPr>
            <p:nvPr/>
          </p:nvSpPr>
          <p:spPr bwMode="auto">
            <a:xfrm>
              <a:off x="2579608" y="5911652"/>
              <a:ext cx="779117" cy="649188"/>
            </a:xfrm>
            <a:prstGeom prst="ellipse">
              <a:avLst/>
            </a:prstGeom>
            <a:noFill/>
            <a:ln w="38100" cap="sq">
              <a:solidFill>
                <a:srgbClr val="FF00FF"/>
              </a:solidFill>
              <a:round/>
              <a:headEnd/>
              <a:tailEnd/>
            </a:ln>
            <a:effectLst/>
          </p:spPr>
          <p:txBody>
            <a:bodyPr wrap="none" lIns="274320" rIns="274320" anchor="ctr">
              <a:spAutoFit/>
            </a:bodyPr>
            <a:lstStyle/>
            <a:p>
              <a:pPr algn="l">
                <a:defRPr/>
              </a:pPr>
              <a:endParaRPr lang="en-CA" sz="2400"/>
            </a:p>
          </p:txBody>
        </p:sp>
        <p:sp>
          <p:nvSpPr>
            <p:cNvPr id="22" name="Oval 15"/>
            <p:cNvSpPr>
              <a:spLocks noChangeArrowheads="1"/>
            </p:cNvSpPr>
            <p:nvPr/>
          </p:nvSpPr>
          <p:spPr bwMode="auto">
            <a:xfrm>
              <a:off x="2717554" y="6271685"/>
              <a:ext cx="779117" cy="649188"/>
            </a:xfrm>
            <a:prstGeom prst="ellipse">
              <a:avLst/>
            </a:prstGeom>
            <a:noFill/>
            <a:ln w="38100" cap="sq">
              <a:solidFill>
                <a:srgbClr val="FF00FF"/>
              </a:solidFill>
              <a:round/>
              <a:headEnd/>
              <a:tailEnd/>
            </a:ln>
            <a:effectLst/>
          </p:spPr>
          <p:txBody>
            <a:bodyPr wrap="none" lIns="274320" rIns="274320" anchor="ctr">
              <a:spAutoFit/>
            </a:bodyPr>
            <a:lstStyle/>
            <a:p>
              <a:pPr algn="l">
                <a:defRPr/>
              </a:pPr>
              <a:endParaRPr lang="en-CA" sz="2400"/>
            </a:p>
          </p:txBody>
        </p:sp>
        <p:sp>
          <p:nvSpPr>
            <p:cNvPr id="23" name="Line 8"/>
            <p:cNvSpPr>
              <a:spLocks noChangeShapeType="1"/>
            </p:cNvSpPr>
            <p:nvPr/>
          </p:nvSpPr>
          <p:spPr bwMode="auto">
            <a:xfrm>
              <a:off x="2177272" y="5002607"/>
              <a:ext cx="758692" cy="1778982"/>
            </a:xfrm>
            <a:prstGeom prst="line">
              <a:avLst/>
            </a:prstGeom>
            <a:noFill/>
            <a:ln w="38100" cap="sq">
              <a:solidFill>
                <a:schemeClr val="hlink"/>
              </a:solidFill>
              <a:round/>
              <a:headEnd/>
              <a:tailEnd/>
            </a:ln>
            <a:effectLst/>
          </p:spPr>
          <p:txBody>
            <a:bodyPr lIns="274320" rIns="274320">
              <a:spAutoFit/>
            </a:bodyPr>
            <a:lstStyle/>
            <a:p>
              <a:pPr algn="l">
                <a:defRPr/>
              </a:pPr>
              <a:endParaRPr lang="en-CA" sz="2400"/>
            </a:p>
          </p:txBody>
        </p:sp>
      </p:grpSp>
      <p:sp>
        <p:nvSpPr>
          <p:cNvPr id="24" name="Text Box 26"/>
          <p:cNvSpPr txBox="1">
            <a:spLocks noChangeArrowheads="1"/>
          </p:cNvSpPr>
          <p:nvPr/>
        </p:nvSpPr>
        <p:spPr bwMode="auto">
          <a:xfrm>
            <a:off x="5713527" y="5648547"/>
            <a:ext cx="2516073" cy="830997"/>
          </a:xfrm>
          <a:prstGeom prst="rect">
            <a:avLst/>
          </a:prstGeom>
          <a:noFill/>
          <a:ln w="38100" cap="sq">
            <a:noFill/>
            <a:miter lim="800000"/>
            <a:headEnd/>
            <a:tailEnd/>
          </a:ln>
          <a:effectLst/>
        </p:spPr>
        <p:txBody>
          <a:bodyPr wrap="none" lIns="274320" rIns="274320">
            <a:spAutoFit/>
          </a:bodyPr>
          <a:lstStyle/>
          <a:p>
            <a:pPr>
              <a:defRPr/>
            </a:pPr>
            <a:r>
              <a:rPr lang="en-US" sz="2400" dirty="0">
                <a:solidFill>
                  <a:schemeClr val="tx2"/>
                </a:solidFill>
                <a:effectLst>
                  <a:outerShdw blurRad="38100" dist="38100" dir="2700000" algn="tl">
                    <a:srgbClr val="000000"/>
                  </a:outerShdw>
                </a:effectLst>
              </a:rPr>
              <a:t>Proof by</a:t>
            </a:r>
            <a:br>
              <a:rPr lang="en-US" sz="2400" dirty="0">
                <a:solidFill>
                  <a:schemeClr val="tx2"/>
                </a:solidFill>
                <a:effectLst>
                  <a:outerShdw blurRad="38100" dist="38100" dir="2700000" algn="tl">
                    <a:srgbClr val="000000"/>
                  </a:outerShdw>
                </a:effectLst>
              </a:rPr>
            </a:br>
            <a:r>
              <a:rPr lang="en-US" sz="2400" dirty="0" err="1">
                <a:solidFill>
                  <a:schemeClr val="tx2"/>
                </a:solidFill>
                <a:effectLst>
                  <a:outerShdw blurRad="38100" dist="38100" dir="2700000" algn="tl">
                    <a:srgbClr val="000000"/>
                  </a:outerShdw>
                </a:effectLst>
              </a:rPr>
              <a:t>Diagonalization</a:t>
            </a:r>
            <a:endParaRPr lang="en-US" sz="2400" dirty="0">
              <a:solidFill>
                <a:schemeClr val="tx2"/>
              </a:solidFill>
              <a:effectLst>
                <a:outerShdw blurRad="38100" dist="38100" dir="2700000" algn="tl">
                  <a:srgbClr val="000000"/>
                </a:outerShdw>
              </a:effectLst>
            </a:endParaRPr>
          </a:p>
        </p:txBody>
      </p:sp>
      <p:sp>
        <p:nvSpPr>
          <p:cNvPr id="25" name="Rectangle 24"/>
          <p:cNvSpPr/>
          <p:nvPr/>
        </p:nvSpPr>
        <p:spPr>
          <a:xfrm>
            <a:off x="3829728" y="3823236"/>
            <a:ext cx="4084773" cy="461665"/>
          </a:xfrm>
          <a:prstGeom prst="rect">
            <a:avLst/>
          </a:prstGeom>
        </p:spPr>
        <p:txBody>
          <a:bodyPr wrap="none">
            <a:spAutoFit/>
          </a:bodyPr>
          <a:lstStyle/>
          <a:p>
            <a:pPr algn="l">
              <a:defRPr/>
            </a:pPr>
            <a:r>
              <a:rPr lang="en-CA" sz="2400" dirty="0">
                <a:effectLst>
                  <a:outerShdw blurRad="38100" dist="38100" dir="2700000" algn="tl">
                    <a:srgbClr val="000000"/>
                  </a:outerShdw>
                </a:effectLst>
                <a:sym typeface="Symbol" pitchFamily="18" charset="2"/>
              </a:rPr>
              <a:t>i.e. </a:t>
            </a:r>
            <a:r>
              <a:rPr lang="en-CA" sz="2400" dirty="0">
                <a:solidFill>
                  <a:schemeClr val="accent2"/>
                </a:solidFill>
                <a:effectLst>
                  <a:outerShdw blurRad="38100" dist="38100" dir="2700000" algn="tl">
                    <a:srgbClr val="000000"/>
                  </a:outerShdw>
                </a:effectLst>
                <a:sym typeface="Symbol" pitchFamily="18" charset="2"/>
              </a:rPr>
              <a:t></a:t>
            </a:r>
            <a:r>
              <a:rPr lang="en-CA" sz="2400" i="1" dirty="0">
                <a:solidFill>
                  <a:schemeClr val="accent2"/>
                </a:solidFill>
                <a:effectLst>
                  <a:outerShdw blurRad="38100" dist="38100" dir="2700000" algn="tl">
                    <a:srgbClr val="000000"/>
                  </a:outerShdw>
                </a:effectLst>
              </a:rPr>
              <a:t>List</a:t>
            </a:r>
            <a:r>
              <a:rPr lang="en-CA" sz="2400" dirty="0">
                <a:solidFill>
                  <a:schemeClr val="accent2"/>
                </a:solidFill>
                <a:effectLst>
                  <a:outerShdw blurRad="38100" dist="38100" dir="2700000" algn="tl">
                    <a:srgbClr val="000000"/>
                  </a:outerShdw>
                </a:effectLst>
              </a:rPr>
              <a:t>, </a:t>
            </a:r>
            <a:r>
              <a:rPr lang="en-CA" sz="2400" i="1" dirty="0">
                <a:solidFill>
                  <a:schemeClr val="accent2"/>
                </a:solidFill>
                <a:effectLst>
                  <a:outerShdw blurRad="38100" dist="38100" dir="2700000" algn="tl">
                    <a:srgbClr val="000000"/>
                  </a:outerShdw>
                </a:effectLst>
                <a:sym typeface="Symbol" pitchFamily="18" charset="2"/>
              </a:rPr>
              <a:t></a:t>
            </a:r>
            <a:r>
              <a:rPr lang="en-CA" sz="2400" i="1" dirty="0" err="1">
                <a:solidFill>
                  <a:schemeClr val="accent2"/>
                </a:solidFill>
                <a:effectLst>
                  <a:outerShdw blurRad="38100" dist="38100" dir="2700000" algn="tl">
                    <a:srgbClr val="000000"/>
                  </a:outerShdw>
                </a:effectLst>
                <a:sym typeface="Symbol" pitchFamily="18" charset="2"/>
              </a:rPr>
              <a:t>xϵR</a:t>
            </a:r>
            <a:r>
              <a:rPr lang="en-CA" sz="2400" i="1" dirty="0">
                <a:solidFill>
                  <a:schemeClr val="accent2"/>
                </a:solidFill>
                <a:effectLst>
                  <a:outerShdw blurRad="38100" dist="38100" dir="2700000" algn="tl">
                    <a:srgbClr val="000000"/>
                  </a:outerShdw>
                </a:effectLst>
                <a:sym typeface="Symbol" pitchFamily="18" charset="2"/>
              </a:rPr>
              <a:t>, </a:t>
            </a:r>
            <a:r>
              <a:rPr lang="en-CA" sz="2400" i="1" dirty="0" err="1">
                <a:solidFill>
                  <a:schemeClr val="accent2"/>
                </a:solidFill>
                <a:effectLst>
                  <a:outerShdw blurRad="38100" dist="38100" dir="2700000" algn="tl">
                    <a:srgbClr val="000000"/>
                  </a:outerShdw>
                </a:effectLst>
                <a:sym typeface="Symbol" pitchFamily="18" charset="2"/>
              </a:rPr>
              <a:t>i</a:t>
            </a:r>
            <a:r>
              <a:rPr lang="el-GR" sz="2400" i="1" dirty="0">
                <a:solidFill>
                  <a:schemeClr val="accent2"/>
                </a:solidFill>
                <a:effectLst>
                  <a:outerShdw blurRad="38100" dist="38100" dir="2700000" algn="tl">
                    <a:srgbClr val="000000"/>
                  </a:outerShdw>
                </a:effectLst>
                <a:sym typeface="Symbol" pitchFamily="18" charset="2"/>
              </a:rPr>
              <a:t>ϵ</a:t>
            </a:r>
            <a:r>
              <a:rPr lang="en-CA" sz="2400" i="1" dirty="0">
                <a:solidFill>
                  <a:schemeClr val="accent2"/>
                </a:solidFill>
                <a:effectLst>
                  <a:outerShdw blurRad="38100" dist="38100" dir="2700000" algn="tl">
                    <a:srgbClr val="000000"/>
                  </a:outerShdw>
                </a:effectLst>
                <a:sym typeface="Symbol" pitchFamily="18" charset="2"/>
              </a:rPr>
              <a:t>N  List(</a:t>
            </a:r>
            <a:r>
              <a:rPr lang="en-CA" sz="2400" i="1" dirty="0" err="1">
                <a:solidFill>
                  <a:schemeClr val="accent2"/>
                </a:solidFill>
                <a:effectLst>
                  <a:outerShdw blurRad="38100" dist="38100" dir="2700000" algn="tl">
                    <a:srgbClr val="000000"/>
                  </a:outerShdw>
                </a:effectLst>
                <a:sym typeface="Symbol" pitchFamily="18" charset="2"/>
              </a:rPr>
              <a:t>i</a:t>
            </a:r>
            <a:r>
              <a:rPr lang="en-CA" sz="2400" i="1" dirty="0">
                <a:solidFill>
                  <a:schemeClr val="accent2"/>
                </a:solidFill>
                <a:effectLst>
                  <a:outerShdw blurRad="38100" dist="38100" dir="2700000" algn="tl">
                    <a:srgbClr val="000000"/>
                  </a:outerShdw>
                </a:effectLst>
                <a:sym typeface="Symbol" pitchFamily="18" charset="2"/>
              </a:rPr>
              <a:t>)≠x</a:t>
            </a:r>
          </a:p>
        </p:txBody>
      </p:sp>
      <p:sp>
        <p:nvSpPr>
          <p:cNvPr id="26" name="Rectangle 25"/>
          <p:cNvSpPr/>
          <p:nvPr/>
        </p:nvSpPr>
        <p:spPr>
          <a:xfrm>
            <a:off x="748976" y="4185916"/>
            <a:ext cx="6345428" cy="461665"/>
          </a:xfrm>
          <a:prstGeom prst="rect">
            <a:avLst/>
          </a:prstGeom>
        </p:spPr>
        <p:txBody>
          <a:bodyPr>
            <a:spAutoFit/>
          </a:bodyPr>
          <a:lstStyle/>
          <a:p>
            <a:pPr algn="l">
              <a:buFont typeface="Arial" pitchFamily="34" charset="0"/>
              <a:buChar char="•"/>
              <a:defRPr/>
            </a:pPr>
            <a:r>
              <a:rPr lang="en-US" sz="2400" dirty="0">
                <a:effectLst>
                  <a:outerShdw blurRad="38100" dist="38100" dir="2700000" algn="tl">
                    <a:srgbClr val="000000"/>
                  </a:outerShdw>
                </a:effectLst>
                <a:sym typeface="Symbol" pitchFamily="18" charset="2"/>
              </a:rPr>
              <a:t>Let </a:t>
            </a:r>
            <a:r>
              <a:rPr lang="en-US" sz="2400" i="1" dirty="0">
                <a:effectLst>
                  <a:outerShdw blurRad="38100" dist="38100" dir="2700000" algn="tl">
                    <a:srgbClr val="000000"/>
                  </a:outerShdw>
                </a:effectLst>
                <a:sym typeface="Symbol" pitchFamily="18" charset="2"/>
              </a:rPr>
              <a:t>List</a:t>
            </a:r>
            <a:r>
              <a:rPr lang="en-US" sz="2400" dirty="0">
                <a:effectLst>
                  <a:outerShdw blurRad="38100" dist="38100" dir="2700000" algn="tl">
                    <a:srgbClr val="000000"/>
                  </a:outerShdw>
                </a:effectLst>
                <a:sym typeface="Symbol" pitchFamily="18" charset="2"/>
              </a:rPr>
              <a:t> be an arbitrary mapping from </a:t>
            </a:r>
            <a:r>
              <a:rPr lang="en-US" sz="2400" i="1" dirty="0">
                <a:effectLst>
                  <a:outerShdw blurRad="38100" dist="38100" dir="2700000" algn="tl">
                    <a:srgbClr val="000000"/>
                  </a:outerShdw>
                </a:effectLst>
                <a:sym typeface="Symbol" pitchFamily="18" charset="2"/>
              </a:rPr>
              <a:t>N</a:t>
            </a:r>
            <a:r>
              <a:rPr lang="en-US" sz="2400" dirty="0">
                <a:effectLst>
                  <a:outerShdw blurRad="38100" dist="38100" dir="2700000" algn="tl">
                    <a:srgbClr val="000000"/>
                  </a:outerShdw>
                </a:effectLst>
                <a:sym typeface="Symbol" pitchFamily="18" charset="2"/>
              </a:rPr>
              <a:t> to </a:t>
            </a:r>
            <a:r>
              <a:rPr lang="en-US" sz="2400" i="1" dirty="0">
                <a:effectLst>
                  <a:outerShdw blurRad="38100" dist="38100" dir="2700000" algn="tl">
                    <a:srgbClr val="000000"/>
                  </a:outerShdw>
                </a:effectLst>
                <a:sym typeface="Symbol" pitchFamily="18" charset="2"/>
              </a:rPr>
              <a:t>R.</a:t>
            </a:r>
          </a:p>
        </p:txBody>
      </p:sp>
      <p:sp>
        <p:nvSpPr>
          <p:cNvPr id="27" name="Rectangle 26"/>
          <p:cNvSpPr/>
          <p:nvPr/>
        </p:nvSpPr>
        <p:spPr>
          <a:xfrm>
            <a:off x="1131197" y="4577716"/>
            <a:ext cx="3644023" cy="461665"/>
          </a:xfrm>
          <a:prstGeom prst="rect">
            <a:avLst/>
          </a:prstGeom>
        </p:spPr>
        <p:txBody>
          <a:bodyPr>
            <a:spAutoFit/>
          </a:bodyPr>
          <a:lstStyle/>
          <a:p>
            <a:pPr algn="l">
              <a:defRPr/>
            </a:pPr>
            <a:r>
              <a:rPr lang="en-US" sz="2400" i="1" dirty="0" err="1">
                <a:effectLst>
                  <a:outerShdw blurRad="38100" dist="38100" dir="2700000" algn="tl">
                    <a:srgbClr val="000000"/>
                  </a:outerShdw>
                </a:effectLst>
                <a:sym typeface="Symbol" pitchFamily="18" charset="2"/>
              </a:rPr>
              <a:t>i</a:t>
            </a:r>
            <a:r>
              <a:rPr lang="en-US" sz="2400" i="1" dirty="0">
                <a:effectLst>
                  <a:outerShdw blurRad="38100" dist="38100" dir="2700000" algn="tl">
                    <a:srgbClr val="000000"/>
                  </a:outerShdw>
                </a:effectLst>
                <a:sym typeface="Symbol" pitchFamily="18" charset="2"/>
              </a:rPr>
              <a:t>             x=List(</a:t>
            </a:r>
            <a:r>
              <a:rPr lang="en-US" sz="2400" i="1" dirty="0" err="1">
                <a:effectLst>
                  <a:outerShdw blurRad="38100" dist="38100" dir="2700000" algn="tl">
                    <a:srgbClr val="000000"/>
                  </a:outerShdw>
                </a:effectLst>
                <a:sym typeface="Symbol" pitchFamily="18" charset="2"/>
              </a:rPr>
              <a:t>i</a:t>
            </a:r>
            <a:r>
              <a:rPr lang="en-US" sz="2400" i="1" dirty="0">
                <a:effectLst>
                  <a:outerShdw blurRad="38100" dist="38100" dir="2700000" algn="tl">
                    <a:srgbClr val="000000"/>
                  </a:outerShdw>
                </a:effectLst>
                <a:sym typeface="Symbol" pitchFamily="18" charset="2"/>
              </a:rPr>
              <a:t>)</a:t>
            </a:r>
          </a:p>
        </p:txBody>
      </p:sp>
      <p:sp>
        <p:nvSpPr>
          <p:cNvPr id="5" name="Rectangle 4"/>
          <p:cNvSpPr/>
          <p:nvPr/>
        </p:nvSpPr>
        <p:spPr>
          <a:xfrm>
            <a:off x="7696200" y="-36731"/>
            <a:ext cx="1348446" cy="646331"/>
          </a:xfrm>
          <a:prstGeom prst="rect">
            <a:avLst/>
          </a:prstGeom>
        </p:spPr>
        <p:txBody>
          <a:bodyPr wrap="none">
            <a:spAutoFit/>
          </a:bodyPr>
          <a:lstStyle/>
          <a:p>
            <a:pPr>
              <a:defRPr/>
            </a:pPr>
            <a:r>
              <a:rPr lang="en-US" dirty="0"/>
              <a:t>(</a:t>
            </a:r>
            <a:r>
              <a:rPr lang="en-US" sz="3600" dirty="0"/>
              <a:t>1874</a:t>
            </a:r>
            <a:r>
              <a:rPr lang="en-US" dirty="0"/>
              <a:t>)</a:t>
            </a:r>
            <a:endParaRPr lang="en-CA" dirty="0"/>
          </a:p>
        </p:txBody>
      </p:sp>
      <p:sp>
        <p:nvSpPr>
          <p:cNvPr id="29" name="Rectangle 2"/>
          <p:cNvSpPr txBox="1">
            <a:spLocks noChangeArrowheads="1"/>
          </p:cNvSpPr>
          <p:nvPr/>
        </p:nvSpPr>
        <p:spPr bwMode="auto">
          <a:xfrm>
            <a:off x="685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eaLnBrk="1" hangingPunct="1"/>
            <a:r>
              <a:rPr lang="en-US" altLang="en-US" kern="0" dirty="0"/>
              <a:t>Uncountable Infinite</a:t>
            </a:r>
            <a:endParaRPr lang="en-CA" altLang="en-US" kern="0" dirty="0"/>
          </a:p>
        </p:txBody>
      </p:sp>
    </p:spTree>
    <p:extLst>
      <p:ext uri="{BB962C8B-B14F-4D97-AF65-F5344CB8AC3E}">
        <p14:creationId xmlns:p14="http://schemas.microsoft.com/office/powerpoint/2010/main" val="346433730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o description available.">
            <a:extLst>
              <a:ext uri="{FF2B5EF4-FFF2-40B4-BE49-F238E27FC236}">
                <a16:creationId xmlns:a16="http://schemas.microsoft.com/office/drawing/2014/main" id="{F1A78AB6-CB78-D542-9A47-393457EAEA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o description available.">
            <a:extLst>
              <a:ext uri="{FF2B5EF4-FFF2-40B4-BE49-F238E27FC236}">
                <a16:creationId xmlns:a16="http://schemas.microsoft.com/office/drawing/2014/main" id="{6890F8A9-F841-5753-9FF5-5AC87AC75C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889"/>
          <a:stretch/>
        </p:blipFill>
        <p:spPr bwMode="auto">
          <a:xfrm>
            <a:off x="0" y="4482"/>
            <a:ext cx="4724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8367147-E901-F6EB-6FB5-C21745A68E39}"/>
              </a:ext>
            </a:extLst>
          </p:cNvPr>
          <p:cNvSpPr txBox="1">
            <a:spLocks noChangeArrowheads="1"/>
          </p:cNvSpPr>
          <p:nvPr/>
        </p:nvSpPr>
        <p:spPr bwMode="auto">
          <a:xfrm>
            <a:off x="3810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CA" altLang="en-US" sz="7200" i="0" dirty="0"/>
              <a:t>Toronto</a:t>
            </a:r>
            <a:endParaRPr lang="en-CA" altLang="en-US" sz="7200" i="0" kern="0" dirty="0"/>
          </a:p>
        </p:txBody>
      </p:sp>
    </p:spTree>
    <p:extLst>
      <p:ext uri="{BB962C8B-B14F-4D97-AF65-F5344CB8AC3E}">
        <p14:creationId xmlns:p14="http://schemas.microsoft.com/office/powerpoint/2010/main" val="345107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additive="base">
                                        <p:cTn id="11" dur="500" fill="hold"/>
                                        <p:tgtEl>
                                          <p:spTgt spid="2052"/>
                                        </p:tgtEl>
                                        <p:attrNameLst>
                                          <p:attrName>ppt_x</p:attrName>
                                        </p:attrNameLst>
                                      </p:cBhvr>
                                      <p:tavLst>
                                        <p:tav tm="0">
                                          <p:val>
                                            <p:strVal val="#ppt_x"/>
                                          </p:val>
                                        </p:tav>
                                        <p:tav tm="100000">
                                          <p:val>
                                            <p:strVal val="#ppt_x"/>
                                          </p:val>
                                        </p:tav>
                                      </p:tavLst>
                                    </p:anim>
                                    <p:anim calcmode="lin" valueType="num">
                                      <p:cBhvr additive="base">
                                        <p:cTn id="1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659" name="Text Box 3"/>
          <p:cNvSpPr txBox="1">
            <a:spLocks noChangeArrowheads="1"/>
          </p:cNvSpPr>
          <p:nvPr/>
        </p:nvSpPr>
        <p:spPr bwMode="auto">
          <a:xfrm>
            <a:off x="3636963" y="1606549"/>
            <a:ext cx="4659289" cy="1954381"/>
          </a:xfrm>
          <a:prstGeom prst="rect">
            <a:avLst/>
          </a:prstGeom>
          <a:noFill/>
          <a:ln w="38100" cap="sq">
            <a:noFill/>
            <a:miter lim="800000"/>
            <a:headEnd/>
            <a:tailEnd/>
          </a:ln>
          <a:effectLst/>
        </p:spPr>
        <p:txBody>
          <a:bodyPr wrap="none" lIns="274320" rIns="274320">
            <a:spAutoFit/>
          </a:bodyPr>
          <a:lstStyle/>
          <a:p>
            <a:pPr>
              <a:defRPr/>
            </a:pPr>
            <a:endParaRPr lang="en-US" sz="900" dirty="0">
              <a:effectLst>
                <a:outerShdw blurRad="38100" dist="38100" dir="2700000" algn="tl">
                  <a:srgbClr val="000000"/>
                </a:outerShdw>
              </a:effectLst>
            </a:endParaRPr>
          </a:p>
          <a:p>
            <a:pPr>
              <a:defRPr/>
            </a:pPr>
            <a:r>
              <a:rPr lang="en-US" dirty="0">
                <a:effectLst>
                  <a:outerShdw blurRad="38100" dist="38100" dir="2700000" algn="tl">
                    <a:srgbClr val="000000"/>
                  </a:outerShdw>
                </a:effectLst>
              </a:rPr>
              <a:t>For every proof system </a:t>
            </a:r>
            <a:r>
              <a:rPr lang="en-US" i="1" dirty="0">
                <a:solidFill>
                  <a:srgbClr val="00FFFF"/>
                </a:solidFill>
                <a:effectLst>
                  <a:outerShdw blurRad="38100" dist="38100" dir="2700000" algn="tl">
                    <a:srgbClr val="000000"/>
                  </a:outerShdw>
                </a:effectLst>
              </a:rPr>
              <a:t>S</a:t>
            </a:r>
            <a:r>
              <a:rPr lang="en-US" dirty="0">
                <a:effectLst>
                  <a:outerShdw blurRad="38100" dist="38100" dir="2700000" algn="tl">
                    <a:srgbClr val="000000"/>
                  </a:outerShdw>
                </a:effectLst>
              </a:rPr>
              <a:t>,</a:t>
            </a:r>
            <a:br>
              <a:rPr lang="en-US" dirty="0">
                <a:effectLst>
                  <a:outerShdw blurRad="38100" dist="38100" dir="2700000" algn="tl">
                    <a:srgbClr val="000000"/>
                  </a:outerShdw>
                </a:effectLst>
              </a:rPr>
            </a:br>
            <a:r>
              <a:rPr lang="en-US" dirty="0">
                <a:effectLst>
                  <a:outerShdw blurRad="38100" dist="38100" dir="2700000" algn="tl">
                    <a:srgbClr val="000000"/>
                  </a:outerShdw>
                </a:effectLst>
              </a:rPr>
              <a:t>there are math statements </a:t>
            </a:r>
            <a:r>
              <a:rPr lang="el-GR" i="1" dirty="0">
                <a:solidFill>
                  <a:srgbClr val="00FFFF"/>
                </a:solidFill>
                <a:effectLst/>
              </a:rPr>
              <a:t>Φ</a:t>
            </a:r>
            <a:r>
              <a:rPr lang="el-GR" i="1" dirty="0">
                <a:solidFill>
                  <a:srgbClr val="00FFCC"/>
                </a:solidFill>
                <a:effectLst/>
              </a:rPr>
              <a:t> </a:t>
            </a:r>
            <a:br>
              <a:rPr lang="en-US" dirty="0">
                <a:effectLst>
                  <a:outerShdw blurRad="38100" dist="38100" dir="2700000" algn="tl">
                    <a:srgbClr val="000000"/>
                  </a:outerShdw>
                </a:effectLst>
              </a:rPr>
            </a:br>
            <a:r>
              <a:rPr lang="en-US" dirty="0">
                <a:effectLst>
                  <a:outerShdw blurRad="38100" dist="38100" dir="2700000" algn="tl">
                    <a:srgbClr val="000000"/>
                  </a:outerShdw>
                </a:effectLst>
              </a:rPr>
              <a:t>which are either not proved</a:t>
            </a:r>
            <a:br>
              <a:rPr lang="en-US" dirty="0">
                <a:effectLst>
                  <a:outerShdw blurRad="38100" dist="38100" dir="2700000" algn="tl">
                    <a:srgbClr val="000000"/>
                  </a:outerShdw>
                </a:effectLst>
              </a:rPr>
            </a:br>
            <a:r>
              <a:rPr lang="en-US" dirty="0">
                <a:effectLst>
                  <a:outerShdw blurRad="38100" dist="38100" dir="2700000" algn="tl">
                    <a:srgbClr val="000000"/>
                  </a:outerShdw>
                </a:effectLst>
              </a:rPr>
              <a:t>or proved incorrectly!</a:t>
            </a:r>
          </a:p>
        </p:txBody>
      </p:sp>
      <p:grpSp>
        <p:nvGrpSpPr>
          <p:cNvPr id="2" name="Group 5"/>
          <p:cNvGrpSpPr>
            <a:grpSpLocks/>
          </p:cNvGrpSpPr>
          <p:nvPr/>
        </p:nvGrpSpPr>
        <p:grpSpPr bwMode="auto">
          <a:xfrm>
            <a:off x="914400" y="1244599"/>
            <a:ext cx="2705100" cy="4546601"/>
            <a:chOff x="0" y="528"/>
            <a:chExt cx="1704" cy="2864"/>
          </a:xfrm>
        </p:grpSpPr>
        <p:sp>
          <p:nvSpPr>
            <p:cNvPr id="10245" name="Text Box 6"/>
            <p:cNvSpPr txBox="1">
              <a:spLocks noChangeArrowheads="1"/>
            </p:cNvSpPr>
            <p:nvPr/>
          </p:nvSpPr>
          <p:spPr bwMode="auto">
            <a:xfrm>
              <a:off x="347" y="3062"/>
              <a:ext cx="90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dirty="0">
                  <a:effectLst/>
                </a:rPr>
                <a:t>G</a:t>
              </a:r>
              <a:r>
                <a:rPr lang="en-US" altLang="en-US" dirty="0">
                  <a:effectLst/>
                  <a:cs typeface="Times New Roman" pitchFamily="18" charset="0"/>
                </a:rPr>
                <a:t>ö</a:t>
              </a:r>
              <a:r>
                <a:rPr lang="en-US" altLang="en-US" dirty="0">
                  <a:effectLst/>
                </a:rPr>
                <a:t>del</a:t>
              </a:r>
            </a:p>
          </p:txBody>
        </p:sp>
        <p:pic>
          <p:nvPicPr>
            <p:cNvPr id="1024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
              <a:ext cx="1704" cy="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pic>
      </p:grpSp>
      <p:sp>
        <p:nvSpPr>
          <p:cNvPr id="3" name="Rectangle 2"/>
          <p:cNvSpPr/>
          <p:nvPr/>
        </p:nvSpPr>
        <p:spPr>
          <a:xfrm>
            <a:off x="7772400" y="-46822"/>
            <a:ext cx="1415772" cy="587574"/>
          </a:xfrm>
          <a:prstGeom prst="rect">
            <a:avLst/>
          </a:prstGeom>
        </p:spPr>
        <p:txBody>
          <a:bodyPr wrap="none">
            <a:spAutoFit/>
          </a:bodyPr>
          <a:lstStyle/>
          <a:p>
            <a:r>
              <a:rPr lang="en-US" altLang="en-US" sz="3600" dirty="0"/>
              <a:t>(1931)</a:t>
            </a:r>
          </a:p>
        </p:txBody>
      </p:sp>
      <p:sp>
        <p:nvSpPr>
          <p:cNvPr id="8" name="Rectangle 2"/>
          <p:cNvSpPr txBox="1">
            <a:spLocks noChangeArrowheads="1"/>
          </p:cNvSpPr>
          <p:nvPr/>
        </p:nvSpPr>
        <p:spPr bwMode="auto">
          <a:xfrm>
            <a:off x="2286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eaLnBrk="1" hangingPunct="1"/>
            <a:r>
              <a:rPr lang="en-US" altLang="en-US" kern="0" dirty="0"/>
              <a:t>Gödel's Incompleteness Theorem</a:t>
            </a:r>
            <a:endParaRPr lang="en-CA" altLang="en-US" kern="0" dirty="0"/>
          </a:p>
        </p:txBody>
      </p:sp>
    </p:spTree>
    <p:extLst>
      <p:ext uri="{BB962C8B-B14F-4D97-AF65-F5344CB8AC3E}">
        <p14:creationId xmlns:p14="http://schemas.microsoft.com/office/powerpoint/2010/main" val="1707408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6"/>
          <p:cNvSpPr txBox="1">
            <a:spLocks noChangeArrowheads="1"/>
          </p:cNvSpPr>
          <p:nvPr/>
        </p:nvSpPr>
        <p:spPr bwMode="auto">
          <a:xfrm>
            <a:off x="5935663" y="1676400"/>
            <a:ext cx="549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endParaRPr lang="en-US" altLang="en-US" sz="3200">
              <a:effectLst/>
              <a:latin typeface="Monotype Corsiva" pitchFamily="66" charset="0"/>
            </a:endParaRPr>
          </a:p>
        </p:txBody>
      </p:sp>
      <p:grpSp>
        <p:nvGrpSpPr>
          <p:cNvPr id="6151" name="Group 8"/>
          <p:cNvGrpSpPr>
            <a:grpSpLocks/>
          </p:cNvGrpSpPr>
          <p:nvPr/>
        </p:nvGrpSpPr>
        <p:grpSpPr bwMode="auto">
          <a:xfrm>
            <a:off x="3810000" y="838200"/>
            <a:ext cx="5257800" cy="5918200"/>
            <a:chOff x="2400" y="528"/>
            <a:chExt cx="3312" cy="3728"/>
          </a:xfrm>
        </p:grpSpPr>
        <p:sp>
          <p:nvSpPr>
            <p:cNvPr id="1057801" name="Oval 9"/>
            <p:cNvSpPr>
              <a:spLocks noChangeArrowheads="1"/>
            </p:cNvSpPr>
            <p:nvPr/>
          </p:nvSpPr>
          <p:spPr bwMode="auto">
            <a:xfrm>
              <a:off x="2400" y="528"/>
              <a:ext cx="3312" cy="3728"/>
            </a:xfrm>
            <a:prstGeom prst="ellipse">
              <a:avLst/>
            </a:prstGeom>
            <a:noFill/>
            <a:ln w="38100" cap="sq">
              <a:solidFill>
                <a:schemeClr val="hlink"/>
              </a:solidFill>
              <a:round/>
              <a:headEnd/>
              <a:tailEnd/>
            </a:ln>
            <a:effectLst/>
          </p:spPr>
          <p:txBody>
            <a:bodyPr lIns="274320" rIns="274320" anchor="ctr">
              <a:spAutoFit/>
            </a:bodyPr>
            <a:lstStyle/>
            <a:p>
              <a:pPr>
                <a:defRPr/>
              </a:pPr>
              <a:endParaRPr lang="en-CA"/>
            </a:p>
          </p:txBody>
        </p:sp>
        <p:sp>
          <p:nvSpPr>
            <p:cNvPr id="6157" name="Text Box 10"/>
            <p:cNvSpPr txBox="1">
              <a:spLocks noChangeArrowheads="1"/>
            </p:cNvSpPr>
            <p:nvPr/>
          </p:nvSpPr>
          <p:spPr bwMode="auto">
            <a:xfrm>
              <a:off x="3329" y="528"/>
              <a:ext cx="143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a:solidFill>
                    <a:srgbClr val="FF5050"/>
                  </a:solidFill>
                  <a:effectLst/>
                </a:rPr>
                <a:t>Computable</a:t>
              </a:r>
            </a:p>
          </p:txBody>
        </p:sp>
      </p:grpSp>
      <p:sp>
        <p:nvSpPr>
          <p:cNvPr id="6152" name="Text Box 11"/>
          <p:cNvSpPr txBox="1">
            <a:spLocks noChangeArrowheads="1"/>
          </p:cNvSpPr>
          <p:nvPr/>
        </p:nvSpPr>
        <p:spPr bwMode="auto">
          <a:xfrm>
            <a:off x="7721600" y="762000"/>
            <a:ext cx="16296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dirty="0">
                <a:effectLst/>
              </a:rPr>
              <a:t>Halting</a:t>
            </a:r>
          </a:p>
        </p:txBody>
      </p:sp>
      <p:pic>
        <p:nvPicPr>
          <p:cNvPr id="16" name="Picture 16" descr="Alan_Tu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371600"/>
            <a:ext cx="3494461" cy="414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8" descr="animated-addo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30917"/>
            <a:ext cx="3667850" cy="244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alpha val="43137"/>
                    </a:srgbClr>
                  </a:outerShdw>
                </a:effectLst>
                <a:latin typeface="Arial Rounded MT Bold" pitchFamily="34" charset="0"/>
                <a:cs typeface="+mn-cs"/>
              </a:rPr>
              <a:t>Computability</a:t>
            </a:r>
          </a:p>
        </p:txBody>
      </p:sp>
      <p:sp>
        <p:nvSpPr>
          <p:cNvPr id="20" name="Rectangle 19"/>
          <p:cNvSpPr/>
          <p:nvPr/>
        </p:nvSpPr>
        <p:spPr>
          <a:xfrm>
            <a:off x="7772400" y="-46822"/>
            <a:ext cx="1415772" cy="646331"/>
          </a:xfrm>
          <a:prstGeom prst="rect">
            <a:avLst/>
          </a:prstGeom>
        </p:spPr>
        <p:txBody>
          <a:bodyPr wrap="none">
            <a:spAutoFit/>
          </a:bodyPr>
          <a:lstStyle/>
          <a:p>
            <a:r>
              <a:rPr lang="en-US" altLang="en-US" sz="3600" dirty="0"/>
              <a:t>(1936)</a:t>
            </a:r>
          </a:p>
        </p:txBody>
      </p:sp>
      <p:sp>
        <p:nvSpPr>
          <p:cNvPr id="21" name="Rectangle 20"/>
          <p:cNvSpPr/>
          <p:nvPr/>
        </p:nvSpPr>
        <p:spPr>
          <a:xfrm>
            <a:off x="983733" y="5486400"/>
            <a:ext cx="1149867" cy="523220"/>
          </a:xfrm>
          <a:prstGeom prst="rect">
            <a:avLst/>
          </a:prstGeom>
        </p:spPr>
        <p:txBody>
          <a:bodyPr wrap="none">
            <a:spAutoFit/>
          </a:bodyPr>
          <a:lstStyle/>
          <a:p>
            <a:r>
              <a:rPr lang="en-US" altLang="en-US" dirty="0"/>
              <a:t>Turing</a:t>
            </a:r>
          </a:p>
        </p:txBody>
      </p:sp>
    </p:spTree>
    <p:extLst>
      <p:ext uri="{BB962C8B-B14F-4D97-AF65-F5344CB8AC3E}">
        <p14:creationId xmlns:p14="http://schemas.microsoft.com/office/powerpoint/2010/main" val="4242840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p:cNvSpPr>
            <a:spLocks noChangeArrowheads="1"/>
          </p:cNvSpPr>
          <p:nvPr/>
        </p:nvSpPr>
        <p:spPr bwMode="auto">
          <a:xfrm>
            <a:off x="1219200" y="-228600"/>
            <a:ext cx="7772400" cy="1143000"/>
          </a:xfrm>
          <a:prstGeom prst="rect">
            <a:avLst/>
          </a:prstGeom>
          <a:noFill/>
          <a:ln w="9525">
            <a:noFill/>
            <a:miter lim="800000"/>
            <a:headEnd/>
            <a:tailEnd/>
          </a:ln>
          <a:effectLst/>
        </p:spPr>
        <p:txBody>
          <a:bodyPr anchor="ctr"/>
          <a:lstStyle/>
          <a:p>
            <a:pPr algn="ctr">
              <a:defRPr/>
            </a:pPr>
            <a:r>
              <a:rPr lang="en-US" sz="3600" b="1" dirty="0">
                <a:solidFill>
                  <a:schemeClr val="tx2"/>
                </a:solidFill>
                <a:effectLst>
                  <a:outerShdw blurRad="38100" dist="38100" dir="2700000" algn="tl">
                    <a:srgbClr val="000000"/>
                  </a:outerShdw>
                </a:effectLst>
                <a:latin typeface="Arial Rounded MT Bold" pitchFamily="34" charset="0"/>
              </a:rPr>
              <a:t>Poly and NP Time</a:t>
            </a:r>
          </a:p>
        </p:txBody>
      </p:sp>
      <p:grpSp>
        <p:nvGrpSpPr>
          <p:cNvPr id="10243" name="Group 3"/>
          <p:cNvGrpSpPr>
            <a:grpSpLocks/>
          </p:cNvGrpSpPr>
          <p:nvPr/>
        </p:nvGrpSpPr>
        <p:grpSpPr bwMode="auto">
          <a:xfrm>
            <a:off x="3810000" y="838200"/>
            <a:ext cx="5257800" cy="5918200"/>
            <a:chOff x="2400" y="528"/>
            <a:chExt cx="3312" cy="3728"/>
          </a:xfrm>
        </p:grpSpPr>
        <p:sp>
          <p:nvSpPr>
            <p:cNvPr id="1061892" name="Oval 4"/>
            <p:cNvSpPr>
              <a:spLocks noChangeArrowheads="1"/>
            </p:cNvSpPr>
            <p:nvPr/>
          </p:nvSpPr>
          <p:spPr bwMode="auto">
            <a:xfrm>
              <a:off x="2400" y="528"/>
              <a:ext cx="3312" cy="3728"/>
            </a:xfrm>
            <a:prstGeom prst="ellipse">
              <a:avLst/>
            </a:prstGeom>
            <a:noFill/>
            <a:ln w="38100" cap="sq">
              <a:solidFill>
                <a:schemeClr val="hlink"/>
              </a:solidFill>
              <a:round/>
              <a:headEnd/>
              <a:tailEnd/>
            </a:ln>
            <a:effectLst/>
          </p:spPr>
          <p:txBody>
            <a:bodyPr lIns="274320" rIns="274320" anchor="ctr">
              <a:spAutoFit/>
            </a:bodyPr>
            <a:lstStyle/>
            <a:p>
              <a:pPr>
                <a:defRPr/>
              </a:pPr>
              <a:endParaRPr lang="en-CA"/>
            </a:p>
          </p:txBody>
        </p:sp>
        <p:sp>
          <p:nvSpPr>
            <p:cNvPr id="10273" name="Text Box 5"/>
            <p:cNvSpPr txBox="1">
              <a:spLocks noChangeArrowheads="1"/>
            </p:cNvSpPr>
            <p:nvPr/>
          </p:nvSpPr>
          <p:spPr bwMode="auto">
            <a:xfrm>
              <a:off x="3329" y="528"/>
              <a:ext cx="143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a:solidFill>
                    <a:srgbClr val="FF5050"/>
                  </a:solidFill>
                  <a:effectLst/>
                </a:rPr>
                <a:t>Computable</a:t>
              </a:r>
            </a:p>
          </p:txBody>
        </p:sp>
      </p:grpSp>
      <p:grpSp>
        <p:nvGrpSpPr>
          <p:cNvPr id="10244" name="Group 6"/>
          <p:cNvGrpSpPr>
            <a:grpSpLocks/>
          </p:cNvGrpSpPr>
          <p:nvPr/>
        </p:nvGrpSpPr>
        <p:grpSpPr bwMode="auto">
          <a:xfrm>
            <a:off x="3916363" y="1830388"/>
            <a:ext cx="4986337" cy="4926012"/>
            <a:chOff x="2467" y="1153"/>
            <a:chExt cx="3141" cy="3103"/>
          </a:xfrm>
        </p:grpSpPr>
        <p:grpSp>
          <p:nvGrpSpPr>
            <p:cNvPr id="10266" name="Group 7"/>
            <p:cNvGrpSpPr>
              <a:grpSpLocks/>
            </p:cNvGrpSpPr>
            <p:nvPr/>
          </p:nvGrpSpPr>
          <p:grpSpPr bwMode="auto">
            <a:xfrm>
              <a:off x="2467" y="1153"/>
              <a:ext cx="3141" cy="3079"/>
              <a:chOff x="2467" y="1153"/>
              <a:chExt cx="3141" cy="3079"/>
            </a:xfrm>
          </p:grpSpPr>
          <p:sp>
            <p:nvSpPr>
              <p:cNvPr id="1061896" name="Oval 8"/>
              <p:cNvSpPr>
                <a:spLocks noChangeArrowheads="1"/>
              </p:cNvSpPr>
              <p:nvPr/>
            </p:nvSpPr>
            <p:spPr bwMode="auto">
              <a:xfrm>
                <a:off x="2467" y="1240"/>
                <a:ext cx="3141" cy="2992"/>
              </a:xfrm>
              <a:prstGeom prst="ellipse">
                <a:avLst/>
              </a:prstGeom>
              <a:noFill/>
              <a:ln w="38100" cap="sq">
                <a:solidFill>
                  <a:srgbClr val="00FF00"/>
                </a:solidFill>
                <a:round/>
                <a:headEnd/>
                <a:tailEnd/>
              </a:ln>
              <a:effectLst/>
            </p:spPr>
            <p:txBody>
              <a:bodyPr wrap="none" lIns="274320" rIns="274320" anchor="ctr">
                <a:spAutoFit/>
              </a:bodyPr>
              <a:lstStyle/>
              <a:p>
                <a:pPr>
                  <a:defRPr/>
                </a:pPr>
                <a:endParaRPr lang="en-CA"/>
              </a:p>
            </p:txBody>
          </p:sp>
          <p:sp>
            <p:nvSpPr>
              <p:cNvPr id="10271" name="Text Box 9"/>
              <p:cNvSpPr txBox="1">
                <a:spLocks noChangeArrowheads="1"/>
              </p:cNvSpPr>
              <p:nvPr/>
            </p:nvSpPr>
            <p:spPr bwMode="auto">
              <a:xfrm>
                <a:off x="3696" y="1153"/>
                <a:ext cx="70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a:solidFill>
                      <a:srgbClr val="66FF33"/>
                    </a:solidFill>
                    <a:effectLst/>
                  </a:rPr>
                  <a:t>Exp</a:t>
                </a:r>
              </a:p>
            </p:txBody>
          </p:sp>
        </p:grpSp>
        <p:grpSp>
          <p:nvGrpSpPr>
            <p:cNvPr id="10267" name="Group 10"/>
            <p:cNvGrpSpPr>
              <a:grpSpLocks/>
            </p:cNvGrpSpPr>
            <p:nvPr/>
          </p:nvGrpSpPr>
          <p:grpSpPr bwMode="auto">
            <a:xfrm>
              <a:off x="3304" y="2753"/>
              <a:ext cx="1440" cy="1503"/>
              <a:chOff x="3304" y="2753"/>
              <a:chExt cx="1440" cy="1503"/>
            </a:xfrm>
          </p:grpSpPr>
          <p:sp>
            <p:nvSpPr>
              <p:cNvPr id="10268" name="Oval 11"/>
              <p:cNvSpPr>
                <a:spLocks noChangeArrowheads="1"/>
              </p:cNvSpPr>
              <p:nvPr/>
            </p:nvSpPr>
            <p:spPr bwMode="auto">
              <a:xfrm>
                <a:off x="3304" y="2816"/>
                <a:ext cx="1440" cy="1440"/>
              </a:xfrm>
              <a:prstGeom prst="ellipse">
                <a:avLst/>
              </a:prstGeom>
              <a:noFill/>
              <a:ln w="38100" cap="sq">
                <a:solidFill>
                  <a:srgbClr val="CC99FF"/>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endParaRPr lang="en-US" altLang="en-US">
                  <a:effectLst/>
                </a:endParaRPr>
              </a:p>
            </p:txBody>
          </p:sp>
          <p:sp>
            <p:nvSpPr>
              <p:cNvPr id="10269" name="Text Box 12"/>
              <p:cNvSpPr txBox="1">
                <a:spLocks noChangeArrowheads="1"/>
              </p:cNvSpPr>
              <p:nvPr/>
            </p:nvSpPr>
            <p:spPr bwMode="auto">
              <a:xfrm>
                <a:off x="3648" y="2753"/>
                <a:ext cx="75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a:solidFill>
                      <a:srgbClr val="CC99FF"/>
                    </a:solidFill>
                    <a:effectLst/>
                  </a:rPr>
                  <a:t>Poly</a:t>
                </a:r>
              </a:p>
            </p:txBody>
          </p:sp>
        </p:grpSp>
      </p:grpSp>
      <p:grpSp>
        <p:nvGrpSpPr>
          <p:cNvPr id="10251" name="Group 28"/>
          <p:cNvGrpSpPr>
            <a:grpSpLocks/>
          </p:cNvGrpSpPr>
          <p:nvPr/>
        </p:nvGrpSpPr>
        <p:grpSpPr bwMode="auto">
          <a:xfrm>
            <a:off x="3657600" y="3087688"/>
            <a:ext cx="4202113" cy="3254375"/>
            <a:chOff x="2304" y="1945"/>
            <a:chExt cx="2647" cy="2050"/>
          </a:xfrm>
        </p:grpSpPr>
        <p:sp>
          <p:nvSpPr>
            <p:cNvPr id="1061917" name="Oval 29"/>
            <p:cNvSpPr>
              <a:spLocks noChangeArrowheads="1"/>
            </p:cNvSpPr>
            <p:nvPr/>
          </p:nvSpPr>
          <p:spPr bwMode="auto">
            <a:xfrm rot="2528719">
              <a:off x="2304" y="2256"/>
              <a:ext cx="2647" cy="1739"/>
            </a:xfrm>
            <a:prstGeom prst="ellipse">
              <a:avLst/>
            </a:prstGeom>
            <a:noFill/>
            <a:ln w="38100" cap="sq">
              <a:solidFill>
                <a:srgbClr val="00FFFF"/>
              </a:solidFill>
              <a:round/>
              <a:headEnd/>
              <a:tailEnd/>
            </a:ln>
            <a:effectLst/>
          </p:spPr>
          <p:txBody>
            <a:bodyPr lIns="274320" rIns="274320" anchor="ctr">
              <a:spAutoFit/>
            </a:bodyPr>
            <a:lstStyle/>
            <a:p>
              <a:pPr>
                <a:defRPr/>
              </a:pPr>
              <a:endParaRPr lang="en-CA"/>
            </a:p>
          </p:txBody>
        </p:sp>
        <p:sp>
          <p:nvSpPr>
            <p:cNvPr id="10257" name="Text Box 30"/>
            <p:cNvSpPr txBox="1">
              <a:spLocks noChangeArrowheads="1"/>
            </p:cNvSpPr>
            <p:nvPr/>
          </p:nvSpPr>
          <p:spPr bwMode="auto">
            <a:xfrm>
              <a:off x="2823" y="1945"/>
              <a:ext cx="63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dirty="0">
                  <a:solidFill>
                    <a:srgbClr val="00FFFF"/>
                  </a:solidFill>
                  <a:effectLst/>
                </a:rPr>
                <a:t>NP</a:t>
              </a:r>
            </a:p>
          </p:txBody>
        </p:sp>
      </p:grpSp>
      <p:sp>
        <p:nvSpPr>
          <p:cNvPr id="10255" name="Text Box 36"/>
          <p:cNvSpPr txBox="1">
            <a:spLocks noChangeArrowheads="1"/>
          </p:cNvSpPr>
          <p:nvPr/>
        </p:nvSpPr>
        <p:spPr bwMode="auto">
          <a:xfrm>
            <a:off x="5506795" y="4719935"/>
            <a:ext cx="17322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2400" dirty="0">
                <a:effectLst/>
              </a:rPr>
              <a:t>Matching</a:t>
            </a:r>
          </a:p>
        </p:txBody>
      </p:sp>
      <p:grpSp>
        <p:nvGrpSpPr>
          <p:cNvPr id="34" name="Group 36"/>
          <p:cNvGrpSpPr>
            <a:grpSpLocks/>
          </p:cNvGrpSpPr>
          <p:nvPr/>
        </p:nvGrpSpPr>
        <p:grpSpPr bwMode="auto">
          <a:xfrm>
            <a:off x="381000" y="1196975"/>
            <a:ext cx="3030538" cy="4965701"/>
            <a:chOff x="240" y="764"/>
            <a:chExt cx="1909" cy="3128"/>
          </a:xfrm>
        </p:grpSpPr>
        <p:pic>
          <p:nvPicPr>
            <p:cNvPr id="35" name="Picture 34" descr="Photo-0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 y="764"/>
              <a:ext cx="1907" cy="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a:spLocks noChangeArrowheads="1"/>
            </p:cNvSpPr>
            <p:nvPr/>
          </p:nvSpPr>
          <p:spPr bwMode="auto">
            <a:xfrm>
              <a:off x="432" y="3562"/>
              <a:ext cx="171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dirty="0">
                  <a:effectLst/>
                </a:rPr>
                <a:t>Jack Edmonds</a:t>
              </a:r>
            </a:p>
          </p:txBody>
        </p:sp>
      </p:grpSp>
      <p:sp>
        <p:nvSpPr>
          <p:cNvPr id="37" name="Rectangle 36"/>
          <p:cNvSpPr/>
          <p:nvPr/>
        </p:nvSpPr>
        <p:spPr>
          <a:xfrm>
            <a:off x="7772400" y="-46822"/>
            <a:ext cx="1447799" cy="646331"/>
          </a:xfrm>
          <a:prstGeom prst="rect">
            <a:avLst/>
          </a:prstGeom>
        </p:spPr>
        <p:txBody>
          <a:bodyPr wrap="square">
            <a:spAutoFit/>
          </a:bodyPr>
          <a:lstStyle/>
          <a:p>
            <a:r>
              <a:rPr lang="en-US" altLang="en-US" sz="3600" dirty="0"/>
              <a:t>(1961)</a:t>
            </a:r>
          </a:p>
        </p:txBody>
      </p:sp>
    </p:spTree>
    <p:extLst>
      <p:ext uri="{BB962C8B-B14F-4D97-AF65-F5344CB8AC3E}">
        <p14:creationId xmlns:p14="http://schemas.microsoft.com/office/powerpoint/2010/main" val="4001960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2"/>
          <p:cNvSpPr>
            <a:spLocks noChangeArrowheads="1"/>
          </p:cNvSpPr>
          <p:nvPr/>
        </p:nvSpPr>
        <p:spPr bwMode="auto">
          <a:xfrm>
            <a:off x="1295400" y="-304800"/>
            <a:ext cx="7772400" cy="1143000"/>
          </a:xfrm>
          <a:prstGeom prst="rect">
            <a:avLst/>
          </a:prstGeom>
          <a:noFill/>
          <a:ln w="9525">
            <a:noFill/>
            <a:miter lim="800000"/>
            <a:headEnd/>
            <a:tailEnd/>
          </a:ln>
          <a:effectLst/>
        </p:spPr>
        <p:txBody>
          <a:bodyPr anchor="ctr"/>
          <a:lstStyle/>
          <a:p>
            <a:pPr algn="ctr">
              <a:defRPr/>
            </a:pPr>
            <a:r>
              <a:rPr lang="en-US" sz="3600" b="1" dirty="0">
                <a:solidFill>
                  <a:schemeClr val="tx2"/>
                </a:solidFill>
                <a:effectLst>
                  <a:outerShdw blurRad="38100" dist="38100" dir="2700000" algn="tl">
                    <a:srgbClr val="000000"/>
                  </a:outerShdw>
                </a:effectLst>
                <a:latin typeface="Arial Rounded MT Bold" pitchFamily="34" charset="0"/>
              </a:rPr>
              <a:t>NP-Complete</a:t>
            </a:r>
          </a:p>
        </p:txBody>
      </p:sp>
      <p:grpSp>
        <p:nvGrpSpPr>
          <p:cNvPr id="12291" name="Group 3"/>
          <p:cNvGrpSpPr>
            <a:grpSpLocks/>
          </p:cNvGrpSpPr>
          <p:nvPr/>
        </p:nvGrpSpPr>
        <p:grpSpPr bwMode="auto">
          <a:xfrm>
            <a:off x="3810000" y="838200"/>
            <a:ext cx="5257800" cy="5918200"/>
            <a:chOff x="2400" y="528"/>
            <a:chExt cx="3312" cy="3728"/>
          </a:xfrm>
        </p:grpSpPr>
        <p:sp>
          <p:nvSpPr>
            <p:cNvPr id="1063940" name="Oval 4"/>
            <p:cNvSpPr>
              <a:spLocks noChangeArrowheads="1"/>
            </p:cNvSpPr>
            <p:nvPr/>
          </p:nvSpPr>
          <p:spPr bwMode="auto">
            <a:xfrm>
              <a:off x="2400" y="528"/>
              <a:ext cx="3312" cy="3728"/>
            </a:xfrm>
            <a:prstGeom prst="ellipse">
              <a:avLst/>
            </a:prstGeom>
            <a:noFill/>
            <a:ln w="38100" cap="sq">
              <a:solidFill>
                <a:schemeClr val="hlink"/>
              </a:solidFill>
              <a:round/>
              <a:headEnd/>
              <a:tailEnd/>
            </a:ln>
            <a:effectLst/>
          </p:spPr>
          <p:txBody>
            <a:bodyPr lIns="274320" rIns="274320" anchor="ctr">
              <a:spAutoFit/>
            </a:bodyPr>
            <a:lstStyle/>
            <a:p>
              <a:pPr>
                <a:defRPr/>
              </a:pPr>
              <a:endParaRPr lang="en-CA"/>
            </a:p>
          </p:txBody>
        </p:sp>
        <p:sp>
          <p:nvSpPr>
            <p:cNvPr id="12322" name="Text Box 5"/>
            <p:cNvSpPr txBox="1">
              <a:spLocks noChangeArrowheads="1"/>
            </p:cNvSpPr>
            <p:nvPr/>
          </p:nvSpPr>
          <p:spPr bwMode="auto">
            <a:xfrm>
              <a:off x="3329" y="528"/>
              <a:ext cx="143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a:solidFill>
                    <a:srgbClr val="FF5050"/>
                  </a:solidFill>
                  <a:effectLst/>
                </a:rPr>
                <a:t>Computable</a:t>
              </a:r>
            </a:p>
          </p:txBody>
        </p:sp>
      </p:grpSp>
      <p:grpSp>
        <p:nvGrpSpPr>
          <p:cNvPr id="12292" name="Group 6"/>
          <p:cNvGrpSpPr>
            <a:grpSpLocks/>
          </p:cNvGrpSpPr>
          <p:nvPr/>
        </p:nvGrpSpPr>
        <p:grpSpPr bwMode="auto">
          <a:xfrm>
            <a:off x="3916363" y="1830388"/>
            <a:ext cx="4986337" cy="4926012"/>
            <a:chOff x="2467" y="1153"/>
            <a:chExt cx="3141" cy="3103"/>
          </a:xfrm>
        </p:grpSpPr>
        <p:grpSp>
          <p:nvGrpSpPr>
            <p:cNvPr id="12315" name="Group 7"/>
            <p:cNvGrpSpPr>
              <a:grpSpLocks/>
            </p:cNvGrpSpPr>
            <p:nvPr/>
          </p:nvGrpSpPr>
          <p:grpSpPr bwMode="auto">
            <a:xfrm>
              <a:off x="2467" y="1153"/>
              <a:ext cx="3141" cy="3079"/>
              <a:chOff x="2467" y="1153"/>
              <a:chExt cx="3141" cy="3079"/>
            </a:xfrm>
          </p:grpSpPr>
          <p:sp>
            <p:nvSpPr>
              <p:cNvPr id="1063944" name="Oval 8"/>
              <p:cNvSpPr>
                <a:spLocks noChangeArrowheads="1"/>
              </p:cNvSpPr>
              <p:nvPr/>
            </p:nvSpPr>
            <p:spPr bwMode="auto">
              <a:xfrm>
                <a:off x="2467" y="1240"/>
                <a:ext cx="3141" cy="2992"/>
              </a:xfrm>
              <a:prstGeom prst="ellipse">
                <a:avLst/>
              </a:prstGeom>
              <a:noFill/>
              <a:ln w="38100" cap="sq">
                <a:solidFill>
                  <a:srgbClr val="00FF00"/>
                </a:solidFill>
                <a:round/>
                <a:headEnd/>
                <a:tailEnd/>
              </a:ln>
              <a:effectLst/>
            </p:spPr>
            <p:txBody>
              <a:bodyPr wrap="none" lIns="274320" rIns="274320" anchor="ctr">
                <a:spAutoFit/>
              </a:bodyPr>
              <a:lstStyle/>
              <a:p>
                <a:pPr>
                  <a:defRPr/>
                </a:pPr>
                <a:endParaRPr lang="en-CA"/>
              </a:p>
            </p:txBody>
          </p:sp>
          <p:sp>
            <p:nvSpPr>
              <p:cNvPr id="12320" name="Text Box 9"/>
              <p:cNvSpPr txBox="1">
                <a:spLocks noChangeArrowheads="1"/>
              </p:cNvSpPr>
              <p:nvPr/>
            </p:nvSpPr>
            <p:spPr bwMode="auto">
              <a:xfrm>
                <a:off x="3696" y="1153"/>
                <a:ext cx="70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a:solidFill>
                      <a:srgbClr val="66FF33"/>
                    </a:solidFill>
                    <a:effectLst/>
                  </a:rPr>
                  <a:t>Exp</a:t>
                </a:r>
              </a:p>
            </p:txBody>
          </p:sp>
        </p:grpSp>
        <p:grpSp>
          <p:nvGrpSpPr>
            <p:cNvPr id="12316" name="Group 10"/>
            <p:cNvGrpSpPr>
              <a:grpSpLocks/>
            </p:cNvGrpSpPr>
            <p:nvPr/>
          </p:nvGrpSpPr>
          <p:grpSpPr bwMode="auto">
            <a:xfrm>
              <a:off x="3304" y="2753"/>
              <a:ext cx="1440" cy="1503"/>
              <a:chOff x="3304" y="2753"/>
              <a:chExt cx="1440" cy="1503"/>
            </a:xfrm>
          </p:grpSpPr>
          <p:sp>
            <p:nvSpPr>
              <p:cNvPr id="12317" name="Oval 11"/>
              <p:cNvSpPr>
                <a:spLocks noChangeArrowheads="1"/>
              </p:cNvSpPr>
              <p:nvPr/>
            </p:nvSpPr>
            <p:spPr bwMode="auto">
              <a:xfrm>
                <a:off x="3304" y="2816"/>
                <a:ext cx="1440" cy="1440"/>
              </a:xfrm>
              <a:prstGeom prst="ellipse">
                <a:avLst/>
              </a:prstGeom>
              <a:noFill/>
              <a:ln w="38100" cap="sq">
                <a:solidFill>
                  <a:srgbClr val="CC99FF"/>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endParaRPr lang="en-US" altLang="en-US">
                  <a:effectLst/>
                </a:endParaRPr>
              </a:p>
            </p:txBody>
          </p:sp>
          <p:sp>
            <p:nvSpPr>
              <p:cNvPr id="12318" name="Text Box 12"/>
              <p:cNvSpPr txBox="1">
                <a:spLocks noChangeArrowheads="1"/>
              </p:cNvSpPr>
              <p:nvPr/>
            </p:nvSpPr>
            <p:spPr bwMode="auto">
              <a:xfrm>
                <a:off x="3648" y="2753"/>
                <a:ext cx="75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a:solidFill>
                      <a:srgbClr val="CC99FF"/>
                    </a:solidFill>
                    <a:effectLst/>
                  </a:rPr>
                  <a:t>Poly</a:t>
                </a:r>
              </a:p>
            </p:txBody>
          </p:sp>
        </p:grpSp>
      </p:grpSp>
      <p:grpSp>
        <p:nvGrpSpPr>
          <p:cNvPr id="7" name="Group 23"/>
          <p:cNvGrpSpPr>
            <a:grpSpLocks/>
          </p:cNvGrpSpPr>
          <p:nvPr/>
        </p:nvGrpSpPr>
        <p:grpSpPr bwMode="auto">
          <a:xfrm>
            <a:off x="372706" y="1219200"/>
            <a:ext cx="2980094" cy="4495800"/>
            <a:chOff x="1255" y="768"/>
            <a:chExt cx="1162" cy="1949"/>
          </a:xfrm>
        </p:grpSpPr>
        <p:pic>
          <p:nvPicPr>
            <p:cNvPr id="12311" name="Picture 24" descr="Steph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 y="768"/>
              <a:ext cx="1121" cy="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2" name="Rectangle 25"/>
            <p:cNvSpPr>
              <a:spLocks noChangeArrowheads="1"/>
            </p:cNvSpPr>
            <p:nvPr/>
          </p:nvSpPr>
          <p:spPr bwMode="auto">
            <a:xfrm>
              <a:off x="1255" y="2448"/>
              <a:ext cx="107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r>
                <a:rPr lang="en-US" altLang="en-US" dirty="0">
                  <a:effectLst/>
                </a:rPr>
                <a:t>Steve Cook</a:t>
              </a:r>
            </a:p>
          </p:txBody>
        </p:sp>
      </p:grpSp>
      <p:sp>
        <p:nvSpPr>
          <p:cNvPr id="1063964" name="Oval 28"/>
          <p:cNvSpPr>
            <a:spLocks noChangeArrowheads="1"/>
          </p:cNvSpPr>
          <p:nvPr/>
        </p:nvSpPr>
        <p:spPr bwMode="auto">
          <a:xfrm rot="2528719">
            <a:off x="3657600" y="3581401"/>
            <a:ext cx="4202113" cy="2760663"/>
          </a:xfrm>
          <a:prstGeom prst="ellipse">
            <a:avLst/>
          </a:prstGeom>
          <a:noFill/>
          <a:ln w="38100" cap="sq">
            <a:solidFill>
              <a:srgbClr val="00FFFF"/>
            </a:solidFill>
            <a:round/>
            <a:headEnd/>
            <a:tailEnd/>
          </a:ln>
          <a:effectLst/>
        </p:spPr>
        <p:txBody>
          <a:bodyPr lIns="274320" rIns="274320" anchor="ctr">
            <a:spAutoFit/>
          </a:bodyPr>
          <a:lstStyle/>
          <a:p>
            <a:pPr>
              <a:defRPr/>
            </a:pPr>
            <a:endParaRPr lang="en-CA"/>
          </a:p>
        </p:txBody>
      </p:sp>
      <p:sp>
        <p:nvSpPr>
          <p:cNvPr id="1063967" name="Text Box 31"/>
          <p:cNvSpPr txBox="1">
            <a:spLocks noChangeArrowheads="1"/>
          </p:cNvSpPr>
          <p:nvPr/>
        </p:nvSpPr>
        <p:spPr bwMode="auto">
          <a:xfrm>
            <a:off x="4319588" y="3441700"/>
            <a:ext cx="1125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2400">
                <a:effectLst/>
              </a:rPr>
              <a:t>SAT</a:t>
            </a:r>
          </a:p>
        </p:txBody>
      </p:sp>
      <p:sp>
        <p:nvSpPr>
          <p:cNvPr id="1063974" name="Freeform 38"/>
          <p:cNvSpPr>
            <a:spLocks/>
          </p:cNvSpPr>
          <p:nvPr/>
        </p:nvSpPr>
        <p:spPr bwMode="auto">
          <a:xfrm>
            <a:off x="3935412" y="3582991"/>
            <a:ext cx="2266950" cy="582235"/>
          </a:xfrm>
          <a:custGeom>
            <a:avLst/>
            <a:gdLst/>
            <a:ahLst/>
            <a:cxnLst>
              <a:cxn ang="0">
                <a:pos x="0" y="342"/>
              </a:cxn>
              <a:cxn ang="0">
                <a:pos x="852" y="348"/>
              </a:cxn>
              <a:cxn ang="0">
                <a:pos x="1428" y="0"/>
              </a:cxn>
            </a:cxnLst>
            <a:rect l="0" t="0" r="r" b="b"/>
            <a:pathLst>
              <a:path w="1428" h="405">
                <a:moveTo>
                  <a:pt x="0" y="342"/>
                </a:moveTo>
                <a:cubicBezTo>
                  <a:pt x="142" y="344"/>
                  <a:pt x="614" y="405"/>
                  <a:pt x="852" y="348"/>
                </a:cubicBezTo>
                <a:cubicBezTo>
                  <a:pt x="1103" y="294"/>
                  <a:pt x="1308" y="72"/>
                  <a:pt x="1428" y="0"/>
                </a:cubicBezTo>
              </a:path>
            </a:pathLst>
          </a:custGeom>
          <a:noFill/>
          <a:ln w="38100" cap="sq" cmpd="sng">
            <a:solidFill>
              <a:srgbClr val="00FFFF"/>
            </a:solidFill>
            <a:prstDash val="solid"/>
            <a:round/>
            <a:headEnd type="none" w="med" len="med"/>
            <a:tailEnd type="none" w="med" len="med"/>
          </a:ln>
          <a:effectLst/>
        </p:spPr>
        <p:txBody>
          <a:bodyPr lIns="274320" rIns="274320">
            <a:spAutoFit/>
          </a:bodyPr>
          <a:lstStyle/>
          <a:p>
            <a:pPr>
              <a:defRPr/>
            </a:pPr>
            <a:endParaRPr lang="en-CA"/>
          </a:p>
        </p:txBody>
      </p:sp>
      <p:sp>
        <p:nvSpPr>
          <p:cNvPr id="35" name="Rectangle 34"/>
          <p:cNvSpPr/>
          <p:nvPr/>
        </p:nvSpPr>
        <p:spPr>
          <a:xfrm>
            <a:off x="7772400" y="-46822"/>
            <a:ext cx="1447799" cy="646331"/>
          </a:xfrm>
          <a:prstGeom prst="rect">
            <a:avLst/>
          </a:prstGeom>
        </p:spPr>
        <p:txBody>
          <a:bodyPr wrap="square">
            <a:spAutoFit/>
          </a:bodyPr>
          <a:lstStyle/>
          <a:p>
            <a:r>
              <a:rPr lang="en-US" altLang="en-US" sz="3600" dirty="0"/>
              <a:t>(1971)</a:t>
            </a:r>
          </a:p>
        </p:txBody>
      </p:sp>
      <p:sp>
        <p:nvSpPr>
          <p:cNvPr id="36" name="Text Box 30"/>
          <p:cNvSpPr txBox="1">
            <a:spLocks noChangeArrowheads="1"/>
          </p:cNvSpPr>
          <p:nvPr/>
        </p:nvSpPr>
        <p:spPr bwMode="auto">
          <a:xfrm>
            <a:off x="4481513" y="3087688"/>
            <a:ext cx="10048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dirty="0">
                <a:solidFill>
                  <a:srgbClr val="00FFFF"/>
                </a:solidFill>
                <a:effectLst/>
              </a:rPr>
              <a:t>NP</a:t>
            </a:r>
          </a:p>
        </p:txBody>
      </p:sp>
      <p:sp>
        <p:nvSpPr>
          <p:cNvPr id="37" name="Text Box 39"/>
          <p:cNvSpPr txBox="1">
            <a:spLocks noChangeArrowheads="1"/>
          </p:cNvSpPr>
          <p:nvPr/>
        </p:nvSpPr>
        <p:spPr bwMode="auto">
          <a:xfrm>
            <a:off x="5022672" y="3048000"/>
            <a:ext cx="20768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dirty="0">
                <a:solidFill>
                  <a:srgbClr val="00FFFF"/>
                </a:solidFill>
                <a:effectLst/>
              </a:rPr>
              <a:t>- complete</a:t>
            </a:r>
          </a:p>
        </p:txBody>
      </p:sp>
    </p:spTree>
    <p:extLst>
      <p:ext uri="{BB962C8B-B14F-4D97-AF65-F5344CB8AC3E}">
        <p14:creationId xmlns:p14="http://schemas.microsoft.com/office/powerpoint/2010/main" val="10178122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85800" y="-152400"/>
            <a:ext cx="7772400" cy="1143000"/>
          </a:xfrm>
          <a:prstGeom prst="rect">
            <a:avLst/>
          </a:prstGeom>
          <a:noFill/>
          <a:ln w="9525">
            <a:noFill/>
            <a:miter lim="800000"/>
            <a:headEnd/>
            <a:tailEnd/>
          </a:ln>
        </p:spPr>
        <p:txBody>
          <a:bodyPr anchor="ctr"/>
          <a:lstStyle/>
          <a:p>
            <a:pPr algn="ctr">
              <a:defRPr/>
            </a:pPr>
            <a:r>
              <a:rPr lang="en-US" sz="3600" b="1" kern="0" dirty="0">
                <a:solidFill>
                  <a:schemeClr val="tx2"/>
                </a:solidFill>
                <a:effectLst>
                  <a:outerShdw blurRad="38100" dist="38100" dir="2700000" algn="tl">
                    <a:srgbClr val="000000">
                      <a:alpha val="43137"/>
                    </a:srgbClr>
                  </a:outerShdw>
                </a:effectLst>
                <a:latin typeface="+mj-lt"/>
                <a:ea typeface="+mj-ea"/>
                <a:cs typeface="+mj-cs"/>
                <a:sym typeface="Wingdings" panose="05000000000000000000" pitchFamily="2" charset="2"/>
              </a:rPr>
              <a:t>Quantum</a:t>
            </a:r>
            <a:endParaRPr lang="en-US" sz="3600" b="1" kern="0" dirty="0">
              <a:solidFill>
                <a:schemeClr val="tx2"/>
              </a:solidFill>
              <a:effectLst>
                <a:outerShdw blurRad="38100" dist="38100" dir="2700000" algn="tl">
                  <a:srgbClr val="000000">
                    <a:alpha val="43137"/>
                  </a:srgbClr>
                </a:outerShdw>
              </a:effectLst>
              <a:sym typeface="Wingdings" panose="05000000000000000000" pitchFamily="2" charset="2"/>
            </a:endParaRPr>
          </a:p>
        </p:txBody>
      </p:sp>
      <p:pic>
        <p:nvPicPr>
          <p:cNvPr id="29"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267075"/>
            <a:ext cx="6248400" cy="351472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bwMode="auto">
          <a:xfrm>
            <a:off x="4472941" y="4842680"/>
            <a:ext cx="198119" cy="198119"/>
          </a:xfrm>
          <a:prstGeom prst="ellipse">
            <a:avLst/>
          </a:prstGeom>
          <a:solidFill>
            <a:srgbClr val="FF0000"/>
          </a:solidFill>
          <a:ln w="57150" cap="sq">
            <a:noFill/>
            <a:miter lim="800000"/>
            <a:headEnd/>
            <a:tailEnd/>
          </a:ln>
        </p:spPr>
        <p:txBody>
          <a:bodyPr lIns="0" tIns="0" rIns="0" bIns="0" rtlCol="0" anchor="ctr"/>
          <a:lstStyle/>
          <a:p>
            <a:pPr algn="ctr" eaLnBrk="0" hangingPunct="0"/>
            <a:endParaRPr lang="en-CA" dirty="0"/>
          </a:p>
        </p:txBody>
      </p:sp>
      <p:grpSp>
        <p:nvGrpSpPr>
          <p:cNvPr id="24" name="Group 23"/>
          <p:cNvGrpSpPr/>
          <p:nvPr/>
        </p:nvGrpSpPr>
        <p:grpSpPr>
          <a:xfrm>
            <a:off x="3086100" y="4572000"/>
            <a:ext cx="2971800" cy="381000"/>
            <a:chOff x="1371600" y="4572000"/>
            <a:chExt cx="2971800" cy="381000"/>
          </a:xfrm>
        </p:grpSpPr>
        <p:cxnSp>
          <p:nvCxnSpPr>
            <p:cNvPr id="5" name="Straight Connector 4"/>
            <p:cNvCxnSpPr/>
            <p:nvPr/>
          </p:nvCxnSpPr>
          <p:spPr bwMode="auto">
            <a:xfrm>
              <a:off x="2978624" y="4572000"/>
              <a:ext cx="1364776" cy="369740"/>
            </a:xfrm>
            <a:prstGeom prst="line">
              <a:avLst/>
            </a:prstGeom>
            <a:noFill/>
            <a:ln w="25400" cap="flat" cmpd="sng" algn="ctr">
              <a:solidFill>
                <a:schemeClr val="accent1"/>
              </a:solidFill>
              <a:prstDash val="solid"/>
              <a:round/>
              <a:headEnd type="none" w="med" len="med"/>
              <a:tailEnd type="triangle" w="med" len="med"/>
            </a:ln>
            <a:effectLst/>
          </p:spPr>
        </p:cxnSp>
        <p:cxnSp>
          <p:nvCxnSpPr>
            <p:cNvPr id="12" name="Straight Arrow Connector 11"/>
            <p:cNvCxnSpPr/>
            <p:nvPr/>
          </p:nvCxnSpPr>
          <p:spPr bwMode="auto">
            <a:xfrm flipV="1">
              <a:off x="1371600" y="4572000"/>
              <a:ext cx="1600200" cy="381000"/>
            </a:xfrm>
            <a:prstGeom prst="straightConnector1">
              <a:avLst/>
            </a:prstGeom>
            <a:noFill/>
            <a:ln w="25400" cap="flat" cmpd="sng" algn="ctr">
              <a:solidFill>
                <a:schemeClr val="accent1"/>
              </a:solidFill>
              <a:prstDash val="solid"/>
              <a:round/>
              <a:headEnd type="none" w="med" len="med"/>
              <a:tailEnd type="triangle"/>
            </a:ln>
            <a:effectLst/>
          </p:spPr>
        </p:cxnSp>
      </p:grpSp>
      <p:grpSp>
        <p:nvGrpSpPr>
          <p:cNvPr id="31" name="Group 30"/>
          <p:cNvGrpSpPr/>
          <p:nvPr/>
        </p:nvGrpSpPr>
        <p:grpSpPr>
          <a:xfrm flipV="1">
            <a:off x="3127612" y="4987290"/>
            <a:ext cx="2888776" cy="381000"/>
            <a:chOff x="1371600" y="4572000"/>
            <a:chExt cx="2888776" cy="381000"/>
          </a:xfrm>
        </p:grpSpPr>
        <p:cxnSp>
          <p:nvCxnSpPr>
            <p:cNvPr id="34" name="Straight Connector 33"/>
            <p:cNvCxnSpPr/>
            <p:nvPr/>
          </p:nvCxnSpPr>
          <p:spPr bwMode="auto">
            <a:xfrm>
              <a:off x="2895600" y="4572000"/>
              <a:ext cx="1364776" cy="369740"/>
            </a:xfrm>
            <a:prstGeom prst="line">
              <a:avLst/>
            </a:prstGeom>
            <a:noFill/>
            <a:ln w="25400" cap="flat" cmpd="sng" algn="ctr">
              <a:solidFill>
                <a:schemeClr val="accent1"/>
              </a:solidFill>
              <a:prstDash val="solid"/>
              <a:round/>
              <a:headEnd type="none" w="med" len="med"/>
              <a:tailEnd type="triangle" w="med" len="med"/>
            </a:ln>
            <a:effectLst/>
          </p:spPr>
        </p:cxnSp>
        <p:cxnSp>
          <p:nvCxnSpPr>
            <p:cNvPr id="35" name="Straight Arrow Connector 34"/>
            <p:cNvCxnSpPr/>
            <p:nvPr/>
          </p:nvCxnSpPr>
          <p:spPr bwMode="auto">
            <a:xfrm flipV="1">
              <a:off x="1371600" y="4572000"/>
              <a:ext cx="1600200" cy="381000"/>
            </a:xfrm>
            <a:prstGeom prst="straightConnector1">
              <a:avLst/>
            </a:prstGeom>
            <a:noFill/>
            <a:ln w="25400" cap="flat" cmpd="sng" algn="ctr">
              <a:solidFill>
                <a:schemeClr val="accent1"/>
              </a:solidFill>
              <a:prstDash val="solid"/>
              <a:round/>
              <a:headEnd type="none" w="med" len="med"/>
              <a:tailEnd type="triangle"/>
            </a:ln>
            <a:effectLst/>
          </p:spPr>
        </p:cxnSp>
      </p:grpSp>
      <p:sp>
        <p:nvSpPr>
          <p:cNvPr id="38" name="Oval 37"/>
          <p:cNvSpPr/>
          <p:nvPr/>
        </p:nvSpPr>
        <p:spPr bwMode="auto">
          <a:xfrm>
            <a:off x="4336733" y="4836795"/>
            <a:ext cx="470535" cy="245575"/>
          </a:xfrm>
          <a:prstGeom prst="ellipse">
            <a:avLst/>
          </a:prstGeom>
          <a:noFill/>
          <a:ln w="25400" cap="sq">
            <a:solidFill>
              <a:srgbClr val="FF0000"/>
            </a:solidFill>
            <a:miter lim="800000"/>
            <a:headEnd/>
            <a:tailEnd/>
          </a:ln>
        </p:spPr>
        <p:txBody>
          <a:bodyPr lIns="0" tIns="0" rIns="0" bIns="0" rtlCol="0" anchor="ctr"/>
          <a:lstStyle/>
          <a:p>
            <a:pPr algn="ctr" eaLnBrk="0" hangingPunct="0"/>
            <a:endParaRPr lang="en-CA" dirty="0"/>
          </a:p>
        </p:txBody>
      </p:sp>
      <p:sp>
        <p:nvSpPr>
          <p:cNvPr id="15" name="Freeform 14"/>
          <p:cNvSpPr/>
          <p:nvPr/>
        </p:nvSpPr>
        <p:spPr bwMode="auto">
          <a:xfrm>
            <a:off x="4423551" y="3774063"/>
            <a:ext cx="296899" cy="1908902"/>
          </a:xfrm>
          <a:custGeom>
            <a:avLst/>
            <a:gdLst>
              <a:gd name="connsiteX0" fmla="*/ 0 w 248513"/>
              <a:gd name="connsiteY0" fmla="*/ 0 h 1570645"/>
              <a:gd name="connsiteX1" fmla="*/ 248505 w 248513"/>
              <a:gd name="connsiteY1" fmla="*/ 716562 h 1570645"/>
              <a:gd name="connsiteX2" fmla="*/ 9651 w 248513"/>
              <a:gd name="connsiteY2" fmla="*/ 1570645 h 1570645"/>
              <a:gd name="connsiteX3" fmla="*/ 9651 w 248513"/>
              <a:gd name="connsiteY3" fmla="*/ 1570645 h 1570645"/>
              <a:gd name="connsiteX0" fmla="*/ 0 w 231626"/>
              <a:gd name="connsiteY0" fmla="*/ 0 h 1570645"/>
              <a:gd name="connsiteX1" fmla="*/ 231616 w 231626"/>
              <a:gd name="connsiteY1" fmla="*/ 820306 h 1570645"/>
              <a:gd name="connsiteX2" fmla="*/ 9651 w 231626"/>
              <a:gd name="connsiteY2" fmla="*/ 1570645 h 1570645"/>
              <a:gd name="connsiteX3" fmla="*/ 9651 w 231626"/>
              <a:gd name="connsiteY3" fmla="*/ 1570645 h 1570645"/>
              <a:gd name="connsiteX0" fmla="*/ 0 w 231684"/>
              <a:gd name="connsiteY0" fmla="*/ 0 h 1570645"/>
              <a:gd name="connsiteX1" fmla="*/ 231616 w 231684"/>
              <a:gd name="connsiteY1" fmla="*/ 820306 h 1570645"/>
              <a:gd name="connsiteX2" fmla="*/ 9651 w 231684"/>
              <a:gd name="connsiteY2" fmla="*/ 1570645 h 1570645"/>
              <a:gd name="connsiteX3" fmla="*/ 9651 w 231684"/>
              <a:gd name="connsiteY3" fmla="*/ 1570645 h 1570645"/>
              <a:gd name="connsiteX0" fmla="*/ 0 w 270204"/>
              <a:gd name="connsiteY0" fmla="*/ 0 h 1489404"/>
              <a:gd name="connsiteX1" fmla="*/ 269964 w 270204"/>
              <a:gd name="connsiteY1" fmla="*/ 739065 h 1489404"/>
              <a:gd name="connsiteX2" fmla="*/ 47999 w 270204"/>
              <a:gd name="connsiteY2" fmla="*/ 1489404 h 1489404"/>
              <a:gd name="connsiteX3" fmla="*/ 47999 w 270204"/>
              <a:gd name="connsiteY3" fmla="*/ 1489404 h 1489404"/>
              <a:gd name="connsiteX0" fmla="*/ 0 w 270205"/>
              <a:gd name="connsiteY0" fmla="*/ 0 h 1489404"/>
              <a:gd name="connsiteX1" fmla="*/ 269964 w 270205"/>
              <a:gd name="connsiteY1" fmla="*/ 739065 h 1489404"/>
              <a:gd name="connsiteX2" fmla="*/ 47999 w 270205"/>
              <a:gd name="connsiteY2" fmla="*/ 1489404 h 1489404"/>
              <a:gd name="connsiteX3" fmla="*/ 47999 w 270205"/>
              <a:gd name="connsiteY3" fmla="*/ 1489404 h 1489404"/>
              <a:gd name="connsiteX0" fmla="*/ 0 w 270205"/>
              <a:gd name="connsiteY0" fmla="*/ 0 h 1541592"/>
              <a:gd name="connsiteX1" fmla="*/ 269964 w 270205"/>
              <a:gd name="connsiteY1" fmla="*/ 739065 h 1541592"/>
              <a:gd name="connsiteX2" fmla="*/ 47999 w 270205"/>
              <a:gd name="connsiteY2" fmla="*/ 1489404 h 1541592"/>
              <a:gd name="connsiteX3" fmla="*/ 47999 w 270205"/>
              <a:gd name="connsiteY3" fmla="*/ 1475864 h 1541592"/>
              <a:gd name="connsiteX0" fmla="*/ 0 w 270206"/>
              <a:gd name="connsiteY0" fmla="*/ 0 h 1654159"/>
              <a:gd name="connsiteX1" fmla="*/ 269964 w 270206"/>
              <a:gd name="connsiteY1" fmla="*/ 739065 h 1654159"/>
              <a:gd name="connsiteX2" fmla="*/ 47999 w 270206"/>
              <a:gd name="connsiteY2" fmla="*/ 1489404 h 1654159"/>
              <a:gd name="connsiteX3" fmla="*/ 44707 w 270206"/>
              <a:gd name="connsiteY3" fmla="*/ 1653530 h 1654159"/>
              <a:gd name="connsiteX0" fmla="*/ 0 w 270206"/>
              <a:gd name="connsiteY0" fmla="*/ 0 h 1489404"/>
              <a:gd name="connsiteX1" fmla="*/ 269964 w 270206"/>
              <a:gd name="connsiteY1" fmla="*/ 739065 h 1489404"/>
              <a:gd name="connsiteX2" fmla="*/ 47999 w 270206"/>
              <a:gd name="connsiteY2" fmla="*/ 1489404 h 1489404"/>
              <a:gd name="connsiteX0" fmla="*/ 0 w 269967"/>
              <a:gd name="connsiteY0" fmla="*/ 0 h 1489404"/>
              <a:gd name="connsiteX1" fmla="*/ 269964 w 269967"/>
              <a:gd name="connsiteY1" fmla="*/ 739065 h 1489404"/>
              <a:gd name="connsiteX2" fmla="*/ 6234 w 269967"/>
              <a:gd name="connsiteY2" fmla="*/ 1489404 h 1489404"/>
              <a:gd name="connsiteX0" fmla="*/ 0 w 269970"/>
              <a:gd name="connsiteY0" fmla="*/ 0 h 1489404"/>
              <a:gd name="connsiteX1" fmla="*/ 269964 w 269970"/>
              <a:gd name="connsiteY1" fmla="*/ 739065 h 1489404"/>
              <a:gd name="connsiteX2" fmla="*/ 6234 w 269970"/>
              <a:gd name="connsiteY2" fmla="*/ 1489404 h 1489404"/>
              <a:gd name="connsiteX0" fmla="*/ 0 w 314826"/>
              <a:gd name="connsiteY0" fmla="*/ 0 h 1607687"/>
              <a:gd name="connsiteX1" fmla="*/ 314497 w 314826"/>
              <a:gd name="connsiteY1" fmla="*/ 857348 h 1607687"/>
              <a:gd name="connsiteX2" fmla="*/ 50767 w 314826"/>
              <a:gd name="connsiteY2" fmla="*/ 1607687 h 1607687"/>
              <a:gd name="connsiteX0" fmla="*/ 17517 w 332073"/>
              <a:gd name="connsiteY0" fmla="*/ 0 h 1713649"/>
              <a:gd name="connsiteX1" fmla="*/ 332014 w 332073"/>
              <a:gd name="connsiteY1" fmla="*/ 857348 h 1713649"/>
              <a:gd name="connsiteX2" fmla="*/ 0 w 332073"/>
              <a:gd name="connsiteY2" fmla="*/ 1713649 h 1713649"/>
              <a:gd name="connsiteX0" fmla="*/ 37534 w 352090"/>
              <a:gd name="connsiteY0" fmla="*/ 0 h 1873566"/>
              <a:gd name="connsiteX1" fmla="*/ 352031 w 352090"/>
              <a:gd name="connsiteY1" fmla="*/ 857348 h 1873566"/>
              <a:gd name="connsiteX2" fmla="*/ 0 w 352090"/>
              <a:gd name="connsiteY2" fmla="*/ 1873566 h 1873566"/>
              <a:gd name="connsiteX0" fmla="*/ 0 w 377087"/>
              <a:gd name="connsiteY0" fmla="*/ 0 h 1985716"/>
              <a:gd name="connsiteX1" fmla="*/ 377051 w 377087"/>
              <a:gd name="connsiteY1" fmla="*/ 969498 h 1985716"/>
              <a:gd name="connsiteX2" fmla="*/ 25020 w 377087"/>
              <a:gd name="connsiteY2" fmla="*/ 1985716 h 1985716"/>
              <a:gd name="connsiteX0" fmla="*/ 0 w 377088"/>
              <a:gd name="connsiteY0" fmla="*/ 0 h 1985716"/>
              <a:gd name="connsiteX1" fmla="*/ 377051 w 377088"/>
              <a:gd name="connsiteY1" fmla="*/ 969498 h 1985716"/>
              <a:gd name="connsiteX2" fmla="*/ 25020 w 377088"/>
              <a:gd name="connsiteY2" fmla="*/ 1985716 h 1985716"/>
              <a:gd name="connsiteX0" fmla="*/ 0 w 377091"/>
              <a:gd name="connsiteY0" fmla="*/ 0 h 1985716"/>
              <a:gd name="connsiteX1" fmla="*/ 377051 w 377091"/>
              <a:gd name="connsiteY1" fmla="*/ 969498 h 1985716"/>
              <a:gd name="connsiteX2" fmla="*/ 25020 w 377091"/>
              <a:gd name="connsiteY2" fmla="*/ 1985716 h 1985716"/>
              <a:gd name="connsiteX0" fmla="*/ 0 w 372088"/>
              <a:gd name="connsiteY0" fmla="*/ 0 h 1985716"/>
              <a:gd name="connsiteX1" fmla="*/ 372047 w 372088"/>
              <a:gd name="connsiteY1" fmla="*/ 1046342 h 1985716"/>
              <a:gd name="connsiteX2" fmla="*/ 25020 w 372088"/>
              <a:gd name="connsiteY2" fmla="*/ 1985716 h 1985716"/>
              <a:gd name="connsiteX0" fmla="*/ 0 w 372088"/>
              <a:gd name="connsiteY0" fmla="*/ 0 h 1985716"/>
              <a:gd name="connsiteX1" fmla="*/ 372047 w 372088"/>
              <a:gd name="connsiteY1" fmla="*/ 1015190 h 1985716"/>
              <a:gd name="connsiteX2" fmla="*/ 25020 w 372088"/>
              <a:gd name="connsiteY2" fmla="*/ 1985716 h 1985716"/>
            </a:gdLst>
            <a:ahLst/>
            <a:cxnLst>
              <a:cxn ang="0">
                <a:pos x="connsiteX0" y="connsiteY0"/>
              </a:cxn>
              <a:cxn ang="0">
                <a:pos x="connsiteX1" y="connsiteY1"/>
              </a:cxn>
              <a:cxn ang="0">
                <a:pos x="connsiteX2" y="connsiteY2"/>
              </a:cxn>
            </a:cxnLst>
            <a:rect l="l" t="t" r="r" b="b"/>
            <a:pathLst>
              <a:path w="372088" h="1985716">
                <a:moveTo>
                  <a:pt x="0" y="0"/>
                </a:moveTo>
                <a:cubicBezTo>
                  <a:pt x="222935" y="211960"/>
                  <a:pt x="374966" y="729582"/>
                  <a:pt x="372047" y="1015190"/>
                </a:cubicBezTo>
                <a:cubicBezTo>
                  <a:pt x="369128" y="1300798"/>
                  <a:pt x="170902" y="1848023"/>
                  <a:pt x="25020" y="1985716"/>
                </a:cubicBezTo>
              </a:path>
            </a:pathLst>
          </a:custGeom>
          <a:noFill/>
          <a:ln w="57150" cap="sq">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latin typeface="Times New Roman" pitchFamily="18" charset="0"/>
            </a:endParaRPr>
          </a:p>
        </p:txBody>
      </p:sp>
      <p:sp>
        <p:nvSpPr>
          <p:cNvPr id="16" name="Freeform 15"/>
          <p:cNvSpPr/>
          <p:nvPr/>
        </p:nvSpPr>
        <p:spPr bwMode="auto">
          <a:xfrm>
            <a:off x="4423551" y="4198006"/>
            <a:ext cx="296899" cy="1908902"/>
          </a:xfrm>
          <a:custGeom>
            <a:avLst/>
            <a:gdLst>
              <a:gd name="connsiteX0" fmla="*/ 0 w 248513"/>
              <a:gd name="connsiteY0" fmla="*/ 0 h 1570645"/>
              <a:gd name="connsiteX1" fmla="*/ 248505 w 248513"/>
              <a:gd name="connsiteY1" fmla="*/ 716562 h 1570645"/>
              <a:gd name="connsiteX2" fmla="*/ 9651 w 248513"/>
              <a:gd name="connsiteY2" fmla="*/ 1570645 h 1570645"/>
              <a:gd name="connsiteX3" fmla="*/ 9651 w 248513"/>
              <a:gd name="connsiteY3" fmla="*/ 1570645 h 1570645"/>
              <a:gd name="connsiteX0" fmla="*/ 0 w 231626"/>
              <a:gd name="connsiteY0" fmla="*/ 0 h 1570645"/>
              <a:gd name="connsiteX1" fmla="*/ 231616 w 231626"/>
              <a:gd name="connsiteY1" fmla="*/ 820306 h 1570645"/>
              <a:gd name="connsiteX2" fmla="*/ 9651 w 231626"/>
              <a:gd name="connsiteY2" fmla="*/ 1570645 h 1570645"/>
              <a:gd name="connsiteX3" fmla="*/ 9651 w 231626"/>
              <a:gd name="connsiteY3" fmla="*/ 1570645 h 1570645"/>
              <a:gd name="connsiteX0" fmla="*/ 0 w 231684"/>
              <a:gd name="connsiteY0" fmla="*/ 0 h 1570645"/>
              <a:gd name="connsiteX1" fmla="*/ 231616 w 231684"/>
              <a:gd name="connsiteY1" fmla="*/ 820306 h 1570645"/>
              <a:gd name="connsiteX2" fmla="*/ 9651 w 231684"/>
              <a:gd name="connsiteY2" fmla="*/ 1570645 h 1570645"/>
              <a:gd name="connsiteX3" fmla="*/ 9651 w 231684"/>
              <a:gd name="connsiteY3" fmla="*/ 1570645 h 1570645"/>
              <a:gd name="connsiteX0" fmla="*/ 0 w 270204"/>
              <a:gd name="connsiteY0" fmla="*/ 0 h 1489404"/>
              <a:gd name="connsiteX1" fmla="*/ 269964 w 270204"/>
              <a:gd name="connsiteY1" fmla="*/ 739065 h 1489404"/>
              <a:gd name="connsiteX2" fmla="*/ 47999 w 270204"/>
              <a:gd name="connsiteY2" fmla="*/ 1489404 h 1489404"/>
              <a:gd name="connsiteX3" fmla="*/ 47999 w 270204"/>
              <a:gd name="connsiteY3" fmla="*/ 1489404 h 1489404"/>
              <a:gd name="connsiteX0" fmla="*/ 0 w 270205"/>
              <a:gd name="connsiteY0" fmla="*/ 0 h 1489404"/>
              <a:gd name="connsiteX1" fmla="*/ 269964 w 270205"/>
              <a:gd name="connsiteY1" fmla="*/ 739065 h 1489404"/>
              <a:gd name="connsiteX2" fmla="*/ 47999 w 270205"/>
              <a:gd name="connsiteY2" fmla="*/ 1489404 h 1489404"/>
              <a:gd name="connsiteX3" fmla="*/ 47999 w 270205"/>
              <a:gd name="connsiteY3" fmla="*/ 1489404 h 1489404"/>
              <a:gd name="connsiteX0" fmla="*/ 0 w 270205"/>
              <a:gd name="connsiteY0" fmla="*/ 0 h 1541592"/>
              <a:gd name="connsiteX1" fmla="*/ 269964 w 270205"/>
              <a:gd name="connsiteY1" fmla="*/ 739065 h 1541592"/>
              <a:gd name="connsiteX2" fmla="*/ 47999 w 270205"/>
              <a:gd name="connsiteY2" fmla="*/ 1489404 h 1541592"/>
              <a:gd name="connsiteX3" fmla="*/ 47999 w 270205"/>
              <a:gd name="connsiteY3" fmla="*/ 1475864 h 1541592"/>
              <a:gd name="connsiteX0" fmla="*/ 0 w 270206"/>
              <a:gd name="connsiteY0" fmla="*/ 0 h 1654159"/>
              <a:gd name="connsiteX1" fmla="*/ 269964 w 270206"/>
              <a:gd name="connsiteY1" fmla="*/ 739065 h 1654159"/>
              <a:gd name="connsiteX2" fmla="*/ 47999 w 270206"/>
              <a:gd name="connsiteY2" fmla="*/ 1489404 h 1654159"/>
              <a:gd name="connsiteX3" fmla="*/ 44707 w 270206"/>
              <a:gd name="connsiteY3" fmla="*/ 1653530 h 1654159"/>
              <a:gd name="connsiteX0" fmla="*/ 0 w 270206"/>
              <a:gd name="connsiteY0" fmla="*/ 0 h 1489404"/>
              <a:gd name="connsiteX1" fmla="*/ 269964 w 270206"/>
              <a:gd name="connsiteY1" fmla="*/ 739065 h 1489404"/>
              <a:gd name="connsiteX2" fmla="*/ 47999 w 270206"/>
              <a:gd name="connsiteY2" fmla="*/ 1489404 h 1489404"/>
              <a:gd name="connsiteX0" fmla="*/ 0 w 269967"/>
              <a:gd name="connsiteY0" fmla="*/ 0 h 1489404"/>
              <a:gd name="connsiteX1" fmla="*/ 269964 w 269967"/>
              <a:gd name="connsiteY1" fmla="*/ 739065 h 1489404"/>
              <a:gd name="connsiteX2" fmla="*/ 6234 w 269967"/>
              <a:gd name="connsiteY2" fmla="*/ 1489404 h 1489404"/>
              <a:gd name="connsiteX0" fmla="*/ 0 w 269970"/>
              <a:gd name="connsiteY0" fmla="*/ 0 h 1489404"/>
              <a:gd name="connsiteX1" fmla="*/ 269964 w 269970"/>
              <a:gd name="connsiteY1" fmla="*/ 739065 h 1489404"/>
              <a:gd name="connsiteX2" fmla="*/ 6234 w 269970"/>
              <a:gd name="connsiteY2" fmla="*/ 1489404 h 1489404"/>
              <a:gd name="connsiteX0" fmla="*/ 0 w 314826"/>
              <a:gd name="connsiteY0" fmla="*/ 0 h 1607687"/>
              <a:gd name="connsiteX1" fmla="*/ 314497 w 314826"/>
              <a:gd name="connsiteY1" fmla="*/ 857348 h 1607687"/>
              <a:gd name="connsiteX2" fmla="*/ 50767 w 314826"/>
              <a:gd name="connsiteY2" fmla="*/ 1607687 h 1607687"/>
              <a:gd name="connsiteX0" fmla="*/ 17517 w 332073"/>
              <a:gd name="connsiteY0" fmla="*/ 0 h 1713649"/>
              <a:gd name="connsiteX1" fmla="*/ 332014 w 332073"/>
              <a:gd name="connsiteY1" fmla="*/ 857348 h 1713649"/>
              <a:gd name="connsiteX2" fmla="*/ 0 w 332073"/>
              <a:gd name="connsiteY2" fmla="*/ 1713649 h 1713649"/>
              <a:gd name="connsiteX0" fmla="*/ 37534 w 352090"/>
              <a:gd name="connsiteY0" fmla="*/ 0 h 1873566"/>
              <a:gd name="connsiteX1" fmla="*/ 352031 w 352090"/>
              <a:gd name="connsiteY1" fmla="*/ 857348 h 1873566"/>
              <a:gd name="connsiteX2" fmla="*/ 0 w 352090"/>
              <a:gd name="connsiteY2" fmla="*/ 1873566 h 1873566"/>
              <a:gd name="connsiteX0" fmla="*/ 0 w 377087"/>
              <a:gd name="connsiteY0" fmla="*/ 0 h 1985716"/>
              <a:gd name="connsiteX1" fmla="*/ 377051 w 377087"/>
              <a:gd name="connsiteY1" fmla="*/ 969498 h 1985716"/>
              <a:gd name="connsiteX2" fmla="*/ 25020 w 377087"/>
              <a:gd name="connsiteY2" fmla="*/ 1985716 h 1985716"/>
              <a:gd name="connsiteX0" fmla="*/ 0 w 377088"/>
              <a:gd name="connsiteY0" fmla="*/ 0 h 1985716"/>
              <a:gd name="connsiteX1" fmla="*/ 377051 w 377088"/>
              <a:gd name="connsiteY1" fmla="*/ 969498 h 1985716"/>
              <a:gd name="connsiteX2" fmla="*/ 25020 w 377088"/>
              <a:gd name="connsiteY2" fmla="*/ 1985716 h 1985716"/>
              <a:gd name="connsiteX0" fmla="*/ 0 w 377091"/>
              <a:gd name="connsiteY0" fmla="*/ 0 h 1985716"/>
              <a:gd name="connsiteX1" fmla="*/ 377051 w 377091"/>
              <a:gd name="connsiteY1" fmla="*/ 969498 h 1985716"/>
              <a:gd name="connsiteX2" fmla="*/ 25020 w 377091"/>
              <a:gd name="connsiteY2" fmla="*/ 1985716 h 1985716"/>
              <a:gd name="connsiteX0" fmla="*/ 0 w 372088"/>
              <a:gd name="connsiteY0" fmla="*/ 0 h 1985716"/>
              <a:gd name="connsiteX1" fmla="*/ 372047 w 372088"/>
              <a:gd name="connsiteY1" fmla="*/ 1046342 h 1985716"/>
              <a:gd name="connsiteX2" fmla="*/ 25020 w 372088"/>
              <a:gd name="connsiteY2" fmla="*/ 1985716 h 1985716"/>
              <a:gd name="connsiteX0" fmla="*/ 0 w 372088"/>
              <a:gd name="connsiteY0" fmla="*/ 0 h 1985716"/>
              <a:gd name="connsiteX1" fmla="*/ 372047 w 372088"/>
              <a:gd name="connsiteY1" fmla="*/ 1015190 h 1985716"/>
              <a:gd name="connsiteX2" fmla="*/ 25020 w 372088"/>
              <a:gd name="connsiteY2" fmla="*/ 1985716 h 1985716"/>
            </a:gdLst>
            <a:ahLst/>
            <a:cxnLst>
              <a:cxn ang="0">
                <a:pos x="connsiteX0" y="connsiteY0"/>
              </a:cxn>
              <a:cxn ang="0">
                <a:pos x="connsiteX1" y="connsiteY1"/>
              </a:cxn>
              <a:cxn ang="0">
                <a:pos x="connsiteX2" y="connsiteY2"/>
              </a:cxn>
            </a:cxnLst>
            <a:rect l="l" t="t" r="r" b="b"/>
            <a:pathLst>
              <a:path w="372088" h="1985716">
                <a:moveTo>
                  <a:pt x="0" y="0"/>
                </a:moveTo>
                <a:cubicBezTo>
                  <a:pt x="222935" y="211960"/>
                  <a:pt x="374966" y="729582"/>
                  <a:pt x="372047" y="1015190"/>
                </a:cubicBezTo>
                <a:cubicBezTo>
                  <a:pt x="369128" y="1300798"/>
                  <a:pt x="170902" y="1848023"/>
                  <a:pt x="25020" y="1985716"/>
                </a:cubicBezTo>
              </a:path>
            </a:pathLst>
          </a:custGeom>
          <a:noFill/>
          <a:ln w="57150" cap="sq">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latin typeface="Times New Roman" pitchFamily="18" charset="0"/>
            </a:endParaRPr>
          </a:p>
        </p:txBody>
      </p:sp>
      <p:grpSp>
        <p:nvGrpSpPr>
          <p:cNvPr id="17" name="Group 16"/>
          <p:cNvGrpSpPr/>
          <p:nvPr/>
        </p:nvGrpSpPr>
        <p:grpSpPr>
          <a:xfrm>
            <a:off x="2438400" y="882245"/>
            <a:ext cx="4267200" cy="2249652"/>
            <a:chOff x="6583082" y="3581400"/>
            <a:chExt cx="2332318" cy="1447800"/>
          </a:xfrm>
        </p:grpSpPr>
        <p:sp>
          <p:nvSpPr>
            <p:cNvPr id="18" name="Rectangle 17"/>
            <p:cNvSpPr/>
            <p:nvPr/>
          </p:nvSpPr>
          <p:spPr bwMode="auto">
            <a:xfrm>
              <a:off x="6583082" y="3581400"/>
              <a:ext cx="2332318" cy="1447800"/>
            </a:xfrm>
            <a:prstGeom prst="rect">
              <a:avLst/>
            </a:prstGeom>
            <a:solidFill>
              <a:schemeClr val="tx1"/>
            </a:solidFill>
            <a:ln w="57150" cap="sq">
              <a:noFill/>
              <a:miter lim="800000"/>
              <a:headEnd/>
              <a:tailEnd/>
            </a:ln>
          </p:spPr>
          <p:txBody>
            <a:bodyPr lIns="0" tIns="0" rIns="0" bIns="0" rtlCol="0" anchor="ctr"/>
            <a:lstStyle/>
            <a:p>
              <a:pPr algn="ctr" eaLnBrk="0" hangingPunct="0"/>
              <a:endParaRPr lang="en-CA" dirty="0"/>
            </a:p>
          </p:txBody>
        </p:sp>
        <p:pic>
          <p:nvPicPr>
            <p:cNvPr id="19" name="Picture 2" descr="https://upload.wikimedia.org/wikipedia/commons/thumb/f/f1/Quantum_mechanics_travelling_wavefunctions_wavelength.svg/2560px-Quantum_mechanics_travelling_wavefunctions_wavelength.sv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894" b="50682"/>
            <a:stretch/>
          </p:blipFill>
          <p:spPr bwMode="auto">
            <a:xfrm>
              <a:off x="6629400" y="3657601"/>
              <a:ext cx="2241567" cy="12979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690215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http://www.designforunity.com/free-photos/48-2/Wide-beach-with-white-sa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778000"/>
            <a:ext cx="144354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9769" y="4114800"/>
            <a:ext cx="1641631"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p:cNvPicPr>
            <a:picLocks noChangeAspect="1" noChangeArrowheads="1"/>
          </p:cNvPicPr>
          <p:nvPr/>
        </p:nvPicPr>
        <p:blipFill>
          <a:blip r:embed="rId4">
            <a:extLst>
              <a:ext uri="{28A0092B-C50C-407E-A947-70E740481C1C}">
                <a14:useLocalDpi xmlns:a14="http://schemas.microsoft.com/office/drawing/2010/main" val="0"/>
              </a:ext>
            </a:extLst>
          </a:blip>
          <a:srcRect l="8589"/>
          <a:stretch>
            <a:fillRect/>
          </a:stretch>
        </p:blipFill>
        <p:spPr bwMode="auto">
          <a:xfrm>
            <a:off x="875011" y="4952574"/>
            <a:ext cx="142927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http://www.bmvi.de/SharedDocs/DE/Bilder/Digitales/digitale-infrastrukturen.jpg?__blob=pos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4975" y="3301716"/>
            <a:ext cx="191937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oup 32"/>
          <p:cNvGrpSpPr>
            <a:grpSpLocks/>
          </p:cNvGrpSpPr>
          <p:nvPr/>
        </p:nvGrpSpPr>
        <p:grpSpPr bwMode="auto">
          <a:xfrm>
            <a:off x="4106216" y="2501400"/>
            <a:ext cx="4854575" cy="1080000"/>
            <a:chOff x="2328" y="2040"/>
            <a:chExt cx="3058" cy="696"/>
          </a:xfrm>
        </p:grpSpPr>
        <p:grpSp>
          <p:nvGrpSpPr>
            <p:cNvPr id="43" name="Group 11"/>
            <p:cNvGrpSpPr>
              <a:grpSpLocks/>
            </p:cNvGrpSpPr>
            <p:nvPr/>
          </p:nvGrpSpPr>
          <p:grpSpPr bwMode="auto">
            <a:xfrm>
              <a:off x="3032" y="2386"/>
              <a:ext cx="2274" cy="350"/>
              <a:chOff x="2910" y="816"/>
              <a:chExt cx="2274" cy="350"/>
            </a:xfrm>
          </p:grpSpPr>
          <p:sp>
            <p:nvSpPr>
              <p:cNvPr id="59" name="Rectangle 12"/>
              <p:cNvSpPr>
                <a:spLocks noChangeArrowheads="1"/>
              </p:cNvSpPr>
              <p:nvPr/>
            </p:nvSpPr>
            <p:spPr bwMode="auto">
              <a:xfrm>
                <a:off x="2910" y="820"/>
                <a:ext cx="6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50000"/>
                  </a:spcBef>
                </a:pPr>
                <a:r>
                  <a:rPr lang="en-US" altLang="en-US" sz="3000">
                    <a:latin typeface="Times New Roman" pitchFamily="18" charset="0"/>
                  </a:rPr>
                  <a:t>&lt;x,y&gt;</a:t>
                </a:r>
              </a:p>
            </p:txBody>
          </p:sp>
          <p:sp>
            <p:nvSpPr>
              <p:cNvPr id="60" name="Rectangle 13"/>
              <p:cNvSpPr>
                <a:spLocks noChangeArrowheads="1"/>
              </p:cNvSpPr>
              <p:nvPr/>
            </p:nvSpPr>
            <p:spPr bwMode="auto">
              <a:xfrm>
                <a:off x="3534" y="816"/>
                <a:ext cx="165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eaLnBrk="1" hangingPunct="1">
                  <a:spcBef>
                    <a:spcPct val="50000"/>
                  </a:spcBef>
                </a:pPr>
                <a:r>
                  <a:rPr lang="en-US" altLang="en-US" sz="3000">
                    <a:latin typeface="Times New Roman" pitchFamily="18" charset="0"/>
                    <a:sym typeface="Symbol" pitchFamily="18" charset="2"/>
                  </a:rPr>
                  <a:t> &lt;y,</a:t>
                </a:r>
                <a:r>
                  <a:rPr lang="en-US" altLang="en-US" sz="3000">
                    <a:latin typeface="Times New Roman" pitchFamily="18" charset="0"/>
                  </a:rPr>
                  <a:t>x mod y&gt;</a:t>
                </a:r>
              </a:p>
            </p:txBody>
          </p:sp>
        </p:grpSp>
        <p:grpSp>
          <p:nvGrpSpPr>
            <p:cNvPr id="44" name="Group 14"/>
            <p:cNvGrpSpPr>
              <a:grpSpLocks/>
            </p:cNvGrpSpPr>
            <p:nvPr/>
          </p:nvGrpSpPr>
          <p:grpSpPr bwMode="auto">
            <a:xfrm>
              <a:off x="2328" y="2064"/>
              <a:ext cx="744" cy="672"/>
              <a:chOff x="1224" y="2539"/>
              <a:chExt cx="2280" cy="1785"/>
            </a:xfrm>
          </p:grpSpPr>
          <p:sp>
            <p:nvSpPr>
              <p:cNvPr id="46" name="Freeform 15" descr="Green marble"/>
              <p:cNvSpPr>
                <a:spLocks/>
              </p:cNvSpPr>
              <p:nvPr/>
            </p:nvSpPr>
            <p:spPr bwMode="auto">
              <a:xfrm>
                <a:off x="1224" y="2539"/>
                <a:ext cx="2280" cy="1785"/>
              </a:xfrm>
              <a:custGeom>
                <a:avLst/>
                <a:gdLst/>
                <a:ahLst/>
                <a:cxnLst>
                  <a:cxn ang="0">
                    <a:pos x="748" y="30"/>
                  </a:cxn>
                  <a:cxn ang="0">
                    <a:pos x="1224" y="305"/>
                  </a:cxn>
                  <a:cxn ang="0">
                    <a:pos x="2184" y="257"/>
                  </a:cxn>
                  <a:cxn ang="0">
                    <a:pos x="1800" y="1121"/>
                  </a:cxn>
                  <a:cxn ang="0">
                    <a:pos x="1743" y="1313"/>
                  </a:cxn>
                  <a:cxn ang="0">
                    <a:pos x="1717" y="1479"/>
                  </a:cxn>
                  <a:cxn ang="0">
                    <a:pos x="1560" y="1549"/>
                  </a:cxn>
                  <a:cxn ang="0">
                    <a:pos x="1272" y="1553"/>
                  </a:cxn>
                  <a:cxn ang="0">
                    <a:pos x="168" y="1649"/>
                  </a:cxn>
                  <a:cxn ang="0">
                    <a:pos x="264" y="737"/>
                  </a:cxn>
                  <a:cxn ang="0">
                    <a:pos x="425" y="126"/>
                  </a:cxn>
                  <a:cxn ang="0">
                    <a:pos x="748" y="30"/>
                  </a:cxn>
                </a:cxnLst>
                <a:rect l="0" t="0" r="r" b="b"/>
                <a:pathLst>
                  <a:path w="2280" h="1785">
                    <a:moveTo>
                      <a:pt x="748" y="30"/>
                    </a:moveTo>
                    <a:cubicBezTo>
                      <a:pt x="881" y="60"/>
                      <a:pt x="985" y="267"/>
                      <a:pt x="1224" y="305"/>
                    </a:cubicBezTo>
                    <a:cubicBezTo>
                      <a:pt x="1463" y="343"/>
                      <a:pt x="2088" y="121"/>
                      <a:pt x="2184" y="257"/>
                    </a:cubicBezTo>
                    <a:cubicBezTo>
                      <a:pt x="2280" y="393"/>
                      <a:pt x="1873" y="945"/>
                      <a:pt x="1800" y="1121"/>
                    </a:cubicBezTo>
                    <a:cubicBezTo>
                      <a:pt x="1727" y="1297"/>
                      <a:pt x="1757" y="1253"/>
                      <a:pt x="1743" y="1313"/>
                    </a:cubicBezTo>
                    <a:cubicBezTo>
                      <a:pt x="1729" y="1373"/>
                      <a:pt x="1747" y="1440"/>
                      <a:pt x="1717" y="1479"/>
                    </a:cubicBezTo>
                    <a:cubicBezTo>
                      <a:pt x="1687" y="1518"/>
                      <a:pt x="1634" y="1537"/>
                      <a:pt x="1560" y="1549"/>
                    </a:cubicBezTo>
                    <a:cubicBezTo>
                      <a:pt x="1486" y="1561"/>
                      <a:pt x="1504" y="1536"/>
                      <a:pt x="1272" y="1553"/>
                    </a:cubicBezTo>
                    <a:cubicBezTo>
                      <a:pt x="1040" y="1570"/>
                      <a:pt x="336" y="1785"/>
                      <a:pt x="168" y="1649"/>
                    </a:cubicBezTo>
                    <a:cubicBezTo>
                      <a:pt x="0" y="1513"/>
                      <a:pt x="221" y="991"/>
                      <a:pt x="264" y="737"/>
                    </a:cubicBezTo>
                    <a:cubicBezTo>
                      <a:pt x="307" y="483"/>
                      <a:pt x="344" y="244"/>
                      <a:pt x="425" y="126"/>
                    </a:cubicBezTo>
                    <a:cubicBezTo>
                      <a:pt x="506" y="8"/>
                      <a:pt x="615" y="0"/>
                      <a:pt x="748" y="30"/>
                    </a:cubicBezTo>
                    <a:close/>
                  </a:path>
                </a:pathLst>
              </a:custGeom>
              <a:blipFill dpi="0" rotWithShape="0">
                <a:blip r:embed="rId6" cstate="print"/>
                <a:srcRect/>
                <a:tile tx="0" ty="0" sx="100000" sy="100000" flip="none" algn="tl"/>
              </a:blipFill>
              <a:ln w="9525" cap="flat" cmpd="sng">
                <a:solidFill>
                  <a:srgbClr val="000000"/>
                </a:solidFill>
                <a:prstDash val="solid"/>
                <a:round/>
                <a:headEnd type="none" w="med" len="med"/>
                <a:tailEnd type="none" w="med" len="med"/>
              </a:ln>
              <a:effectLst/>
            </p:spPr>
            <p:txBody>
              <a:bodyPr/>
              <a:lstStyle/>
              <a:p>
                <a:pPr eaLnBrk="0" hangingPunct="0">
                  <a:defRPr/>
                </a:pPr>
                <a:endParaRPr lang="en-CA">
                  <a:effectLst>
                    <a:outerShdw blurRad="38100" dist="38100" dir="2700000" algn="tl">
                      <a:srgbClr val="000000">
                        <a:alpha val="43137"/>
                      </a:srgbClr>
                    </a:outerShdw>
                  </a:effectLst>
                  <a:cs typeface="+mn-cs"/>
                </a:endParaRPr>
              </a:p>
            </p:txBody>
          </p:sp>
          <p:grpSp>
            <p:nvGrpSpPr>
              <p:cNvPr id="47" name="Group 16"/>
              <p:cNvGrpSpPr>
                <a:grpSpLocks/>
              </p:cNvGrpSpPr>
              <p:nvPr/>
            </p:nvGrpSpPr>
            <p:grpSpPr bwMode="auto">
              <a:xfrm>
                <a:off x="1584" y="2688"/>
                <a:ext cx="1216" cy="1440"/>
                <a:chOff x="2641" y="1488"/>
                <a:chExt cx="2655" cy="2488"/>
              </a:xfrm>
            </p:grpSpPr>
            <p:grpSp>
              <p:nvGrpSpPr>
                <p:cNvPr id="48" name="Group 17"/>
                <p:cNvGrpSpPr>
                  <a:grpSpLocks/>
                </p:cNvGrpSpPr>
                <p:nvPr/>
              </p:nvGrpSpPr>
              <p:grpSpPr bwMode="auto">
                <a:xfrm>
                  <a:off x="2641" y="1488"/>
                  <a:ext cx="2496" cy="2436"/>
                  <a:chOff x="2641" y="1488"/>
                  <a:chExt cx="2496" cy="2436"/>
                </a:xfrm>
              </p:grpSpPr>
              <p:sp>
                <p:nvSpPr>
                  <p:cNvPr id="53" name="Freeform 18"/>
                  <p:cNvSpPr>
                    <a:spLocks/>
                  </p:cNvSpPr>
                  <p:nvPr/>
                </p:nvSpPr>
                <p:spPr bwMode="auto">
                  <a:xfrm>
                    <a:off x="3461" y="1901"/>
                    <a:ext cx="435" cy="514"/>
                  </a:xfrm>
                  <a:custGeom>
                    <a:avLst/>
                    <a:gdLst/>
                    <a:ahLst/>
                    <a:cxnLst>
                      <a:cxn ang="0">
                        <a:pos x="132" y="186"/>
                      </a:cxn>
                      <a:cxn ang="0">
                        <a:pos x="157" y="114"/>
                      </a:cxn>
                      <a:cxn ang="0">
                        <a:pos x="189" y="42"/>
                      </a:cxn>
                      <a:cxn ang="0">
                        <a:pos x="236" y="6"/>
                      </a:cxn>
                      <a:cxn ang="0">
                        <a:pos x="302" y="0"/>
                      </a:cxn>
                      <a:cxn ang="0">
                        <a:pos x="355" y="24"/>
                      </a:cxn>
                      <a:cxn ang="0">
                        <a:pos x="393" y="63"/>
                      </a:cxn>
                      <a:cxn ang="0">
                        <a:pos x="421" y="135"/>
                      </a:cxn>
                      <a:cxn ang="0">
                        <a:pos x="434" y="222"/>
                      </a:cxn>
                      <a:cxn ang="0">
                        <a:pos x="434" y="312"/>
                      </a:cxn>
                      <a:cxn ang="0">
                        <a:pos x="412" y="411"/>
                      </a:cxn>
                      <a:cxn ang="0">
                        <a:pos x="355" y="474"/>
                      </a:cxn>
                      <a:cxn ang="0">
                        <a:pos x="299" y="514"/>
                      </a:cxn>
                      <a:cxn ang="0">
                        <a:pos x="245" y="510"/>
                      </a:cxn>
                      <a:cxn ang="0">
                        <a:pos x="198" y="468"/>
                      </a:cxn>
                      <a:cxn ang="0">
                        <a:pos x="157" y="396"/>
                      </a:cxn>
                      <a:cxn ang="0">
                        <a:pos x="129" y="333"/>
                      </a:cxn>
                      <a:cxn ang="0">
                        <a:pos x="129" y="252"/>
                      </a:cxn>
                      <a:cxn ang="0">
                        <a:pos x="0" y="234"/>
                      </a:cxn>
                      <a:cxn ang="0">
                        <a:pos x="16" y="189"/>
                      </a:cxn>
                      <a:cxn ang="0">
                        <a:pos x="132" y="186"/>
                      </a:cxn>
                    </a:cxnLst>
                    <a:rect l="0" t="0" r="r" b="b"/>
                    <a:pathLst>
                      <a:path w="434" h="514">
                        <a:moveTo>
                          <a:pt x="132" y="186"/>
                        </a:moveTo>
                        <a:lnTo>
                          <a:pt x="157" y="114"/>
                        </a:lnTo>
                        <a:lnTo>
                          <a:pt x="189" y="42"/>
                        </a:lnTo>
                        <a:lnTo>
                          <a:pt x="236" y="6"/>
                        </a:lnTo>
                        <a:lnTo>
                          <a:pt x="302" y="0"/>
                        </a:lnTo>
                        <a:lnTo>
                          <a:pt x="355" y="24"/>
                        </a:lnTo>
                        <a:lnTo>
                          <a:pt x="393" y="63"/>
                        </a:lnTo>
                        <a:lnTo>
                          <a:pt x="421" y="135"/>
                        </a:lnTo>
                        <a:lnTo>
                          <a:pt x="434" y="222"/>
                        </a:lnTo>
                        <a:lnTo>
                          <a:pt x="434" y="312"/>
                        </a:lnTo>
                        <a:lnTo>
                          <a:pt x="412" y="411"/>
                        </a:lnTo>
                        <a:lnTo>
                          <a:pt x="355" y="474"/>
                        </a:lnTo>
                        <a:lnTo>
                          <a:pt x="299" y="514"/>
                        </a:lnTo>
                        <a:lnTo>
                          <a:pt x="245" y="510"/>
                        </a:lnTo>
                        <a:lnTo>
                          <a:pt x="198" y="468"/>
                        </a:lnTo>
                        <a:lnTo>
                          <a:pt x="157" y="396"/>
                        </a:lnTo>
                        <a:lnTo>
                          <a:pt x="129" y="333"/>
                        </a:lnTo>
                        <a:lnTo>
                          <a:pt x="129" y="252"/>
                        </a:lnTo>
                        <a:lnTo>
                          <a:pt x="0" y="234"/>
                        </a:lnTo>
                        <a:lnTo>
                          <a:pt x="16" y="189"/>
                        </a:lnTo>
                        <a:lnTo>
                          <a:pt x="132" y="186"/>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4" name="Freeform 19"/>
                  <p:cNvSpPr>
                    <a:spLocks/>
                  </p:cNvSpPr>
                  <p:nvPr/>
                </p:nvSpPr>
                <p:spPr bwMode="auto">
                  <a:xfrm>
                    <a:off x="3749" y="1488"/>
                    <a:ext cx="569" cy="1157"/>
                  </a:xfrm>
                  <a:custGeom>
                    <a:avLst/>
                    <a:gdLst/>
                    <a:ahLst/>
                    <a:cxnLst>
                      <a:cxn ang="0">
                        <a:pos x="13" y="1145"/>
                      </a:cxn>
                      <a:cxn ang="0">
                        <a:pos x="0" y="1088"/>
                      </a:cxn>
                      <a:cxn ang="0">
                        <a:pos x="31" y="1042"/>
                      </a:cxn>
                      <a:cxn ang="0">
                        <a:pos x="134" y="988"/>
                      </a:cxn>
                      <a:cxn ang="0">
                        <a:pos x="226" y="927"/>
                      </a:cxn>
                      <a:cxn ang="0">
                        <a:pos x="313" y="827"/>
                      </a:cxn>
                      <a:cxn ang="0">
                        <a:pos x="432" y="689"/>
                      </a:cxn>
                      <a:cxn ang="0">
                        <a:pos x="463" y="634"/>
                      </a:cxn>
                      <a:cxn ang="0">
                        <a:pos x="479" y="580"/>
                      </a:cxn>
                      <a:cxn ang="0">
                        <a:pos x="472" y="526"/>
                      </a:cxn>
                      <a:cxn ang="0">
                        <a:pos x="444" y="426"/>
                      </a:cxn>
                      <a:cxn ang="0">
                        <a:pos x="376" y="299"/>
                      </a:cxn>
                      <a:cxn ang="0">
                        <a:pos x="301" y="229"/>
                      </a:cxn>
                      <a:cxn ang="0">
                        <a:pos x="235" y="190"/>
                      </a:cxn>
                      <a:cxn ang="0">
                        <a:pos x="181" y="184"/>
                      </a:cxn>
                      <a:cxn ang="0">
                        <a:pos x="153" y="190"/>
                      </a:cxn>
                      <a:cxn ang="0">
                        <a:pos x="150" y="163"/>
                      </a:cxn>
                      <a:cxn ang="0">
                        <a:pos x="215" y="154"/>
                      </a:cxn>
                      <a:cxn ang="0">
                        <a:pos x="291" y="154"/>
                      </a:cxn>
                      <a:cxn ang="0">
                        <a:pos x="238" y="93"/>
                      </a:cxn>
                      <a:cxn ang="0">
                        <a:pos x="206" y="45"/>
                      </a:cxn>
                      <a:cxn ang="0">
                        <a:pos x="229" y="27"/>
                      </a:cxn>
                      <a:cxn ang="0">
                        <a:pos x="313" y="109"/>
                      </a:cxn>
                      <a:cxn ang="0">
                        <a:pos x="329" y="121"/>
                      </a:cxn>
                      <a:cxn ang="0">
                        <a:pos x="313" y="57"/>
                      </a:cxn>
                      <a:cxn ang="0">
                        <a:pos x="301" y="9"/>
                      </a:cxn>
                      <a:cxn ang="0">
                        <a:pos x="313" y="0"/>
                      </a:cxn>
                      <a:cxn ang="0">
                        <a:pos x="341" y="9"/>
                      </a:cxn>
                      <a:cxn ang="0">
                        <a:pos x="366" y="121"/>
                      </a:cxn>
                      <a:cxn ang="0">
                        <a:pos x="379" y="118"/>
                      </a:cxn>
                      <a:cxn ang="0">
                        <a:pos x="379" y="30"/>
                      </a:cxn>
                      <a:cxn ang="0">
                        <a:pos x="404" y="21"/>
                      </a:cxn>
                      <a:cxn ang="0">
                        <a:pos x="422" y="36"/>
                      </a:cxn>
                      <a:cxn ang="0">
                        <a:pos x="413" y="154"/>
                      </a:cxn>
                      <a:cxn ang="0">
                        <a:pos x="407" y="202"/>
                      </a:cxn>
                      <a:cxn ang="0">
                        <a:pos x="422" y="299"/>
                      </a:cxn>
                      <a:cxn ang="0">
                        <a:pos x="472" y="402"/>
                      </a:cxn>
                      <a:cxn ang="0">
                        <a:pos x="525" y="520"/>
                      </a:cxn>
                      <a:cxn ang="0">
                        <a:pos x="566" y="607"/>
                      </a:cxn>
                      <a:cxn ang="0">
                        <a:pos x="563" y="652"/>
                      </a:cxn>
                      <a:cxn ang="0">
                        <a:pos x="488" y="734"/>
                      </a:cxn>
                      <a:cxn ang="0">
                        <a:pos x="385" y="836"/>
                      </a:cxn>
                      <a:cxn ang="0">
                        <a:pos x="301" y="937"/>
                      </a:cxn>
                      <a:cxn ang="0">
                        <a:pos x="197" y="1070"/>
                      </a:cxn>
                      <a:cxn ang="0">
                        <a:pos x="112" y="1136"/>
                      </a:cxn>
                      <a:cxn ang="0">
                        <a:pos x="47" y="1154"/>
                      </a:cxn>
                      <a:cxn ang="0">
                        <a:pos x="13" y="1145"/>
                      </a:cxn>
                    </a:cxnLst>
                    <a:rect l="0" t="0" r="r" b="b"/>
                    <a:pathLst>
                      <a:path w="566" h="1154">
                        <a:moveTo>
                          <a:pt x="13" y="1145"/>
                        </a:moveTo>
                        <a:lnTo>
                          <a:pt x="0" y="1088"/>
                        </a:lnTo>
                        <a:lnTo>
                          <a:pt x="31" y="1042"/>
                        </a:lnTo>
                        <a:lnTo>
                          <a:pt x="134" y="988"/>
                        </a:lnTo>
                        <a:lnTo>
                          <a:pt x="226" y="927"/>
                        </a:lnTo>
                        <a:lnTo>
                          <a:pt x="313" y="827"/>
                        </a:lnTo>
                        <a:lnTo>
                          <a:pt x="432" y="689"/>
                        </a:lnTo>
                        <a:lnTo>
                          <a:pt x="463" y="634"/>
                        </a:lnTo>
                        <a:lnTo>
                          <a:pt x="479" y="580"/>
                        </a:lnTo>
                        <a:lnTo>
                          <a:pt x="472" y="526"/>
                        </a:lnTo>
                        <a:lnTo>
                          <a:pt x="444" y="426"/>
                        </a:lnTo>
                        <a:lnTo>
                          <a:pt x="376" y="299"/>
                        </a:lnTo>
                        <a:lnTo>
                          <a:pt x="301" y="229"/>
                        </a:lnTo>
                        <a:lnTo>
                          <a:pt x="235" y="190"/>
                        </a:lnTo>
                        <a:lnTo>
                          <a:pt x="181" y="184"/>
                        </a:lnTo>
                        <a:lnTo>
                          <a:pt x="153" y="190"/>
                        </a:lnTo>
                        <a:lnTo>
                          <a:pt x="150" y="163"/>
                        </a:lnTo>
                        <a:lnTo>
                          <a:pt x="215" y="154"/>
                        </a:lnTo>
                        <a:lnTo>
                          <a:pt x="291" y="154"/>
                        </a:lnTo>
                        <a:lnTo>
                          <a:pt x="238" y="93"/>
                        </a:lnTo>
                        <a:lnTo>
                          <a:pt x="206" y="45"/>
                        </a:lnTo>
                        <a:lnTo>
                          <a:pt x="229" y="27"/>
                        </a:lnTo>
                        <a:lnTo>
                          <a:pt x="313" y="109"/>
                        </a:lnTo>
                        <a:lnTo>
                          <a:pt x="329" y="121"/>
                        </a:lnTo>
                        <a:lnTo>
                          <a:pt x="313" y="57"/>
                        </a:lnTo>
                        <a:lnTo>
                          <a:pt x="301" y="9"/>
                        </a:lnTo>
                        <a:lnTo>
                          <a:pt x="313" y="0"/>
                        </a:lnTo>
                        <a:lnTo>
                          <a:pt x="341" y="9"/>
                        </a:lnTo>
                        <a:lnTo>
                          <a:pt x="366" y="121"/>
                        </a:lnTo>
                        <a:lnTo>
                          <a:pt x="379" y="118"/>
                        </a:lnTo>
                        <a:lnTo>
                          <a:pt x="379" y="30"/>
                        </a:lnTo>
                        <a:lnTo>
                          <a:pt x="404" y="21"/>
                        </a:lnTo>
                        <a:lnTo>
                          <a:pt x="422" y="36"/>
                        </a:lnTo>
                        <a:lnTo>
                          <a:pt x="413" y="154"/>
                        </a:lnTo>
                        <a:lnTo>
                          <a:pt x="407" y="202"/>
                        </a:lnTo>
                        <a:lnTo>
                          <a:pt x="422" y="299"/>
                        </a:lnTo>
                        <a:lnTo>
                          <a:pt x="472" y="402"/>
                        </a:lnTo>
                        <a:lnTo>
                          <a:pt x="525" y="520"/>
                        </a:lnTo>
                        <a:lnTo>
                          <a:pt x="566" y="607"/>
                        </a:lnTo>
                        <a:lnTo>
                          <a:pt x="563" y="652"/>
                        </a:lnTo>
                        <a:lnTo>
                          <a:pt x="488" y="734"/>
                        </a:lnTo>
                        <a:lnTo>
                          <a:pt x="385" y="836"/>
                        </a:lnTo>
                        <a:lnTo>
                          <a:pt x="301" y="937"/>
                        </a:lnTo>
                        <a:lnTo>
                          <a:pt x="197" y="1070"/>
                        </a:lnTo>
                        <a:lnTo>
                          <a:pt x="112" y="1136"/>
                        </a:lnTo>
                        <a:lnTo>
                          <a:pt x="47" y="1154"/>
                        </a:lnTo>
                        <a:lnTo>
                          <a:pt x="13" y="1145"/>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5" name="Freeform 20"/>
                  <p:cNvSpPr>
                    <a:spLocks/>
                  </p:cNvSpPr>
                  <p:nvPr/>
                </p:nvSpPr>
                <p:spPr bwMode="auto">
                  <a:xfrm>
                    <a:off x="2638" y="2566"/>
                    <a:ext cx="1037" cy="578"/>
                  </a:xfrm>
                  <a:custGeom>
                    <a:avLst/>
                    <a:gdLst/>
                    <a:ahLst/>
                    <a:cxnLst>
                      <a:cxn ang="0">
                        <a:pos x="210" y="468"/>
                      </a:cxn>
                      <a:cxn ang="0">
                        <a:pos x="361" y="462"/>
                      </a:cxn>
                      <a:cxn ang="0">
                        <a:pos x="498" y="444"/>
                      </a:cxn>
                      <a:cxn ang="0">
                        <a:pos x="583" y="423"/>
                      </a:cxn>
                      <a:cxn ang="0">
                        <a:pos x="705" y="354"/>
                      </a:cxn>
                      <a:cxn ang="0">
                        <a:pos x="792" y="288"/>
                      </a:cxn>
                      <a:cxn ang="0">
                        <a:pos x="906" y="207"/>
                      </a:cxn>
                      <a:cxn ang="0">
                        <a:pos x="959" y="156"/>
                      </a:cxn>
                      <a:cxn ang="0">
                        <a:pos x="1000" y="120"/>
                      </a:cxn>
                      <a:cxn ang="0">
                        <a:pos x="1037" y="81"/>
                      </a:cxn>
                      <a:cxn ang="0">
                        <a:pos x="1037" y="39"/>
                      </a:cxn>
                      <a:cxn ang="0">
                        <a:pos x="996" y="0"/>
                      </a:cxn>
                      <a:cxn ang="0">
                        <a:pos x="971" y="9"/>
                      </a:cxn>
                      <a:cxn ang="0">
                        <a:pos x="903" y="90"/>
                      </a:cxn>
                      <a:cxn ang="0">
                        <a:pos x="828" y="183"/>
                      </a:cxn>
                      <a:cxn ang="0">
                        <a:pos x="752" y="270"/>
                      </a:cxn>
                      <a:cxn ang="0">
                        <a:pos x="642" y="342"/>
                      </a:cxn>
                      <a:cxn ang="0">
                        <a:pos x="548" y="390"/>
                      </a:cxn>
                      <a:cxn ang="0">
                        <a:pos x="445" y="414"/>
                      </a:cxn>
                      <a:cxn ang="0">
                        <a:pos x="301" y="417"/>
                      </a:cxn>
                      <a:cxn ang="0">
                        <a:pos x="216" y="417"/>
                      </a:cxn>
                      <a:cxn ang="0">
                        <a:pos x="144" y="363"/>
                      </a:cxn>
                      <a:cxn ang="0">
                        <a:pos x="125" y="327"/>
                      </a:cxn>
                      <a:cxn ang="0">
                        <a:pos x="94" y="327"/>
                      </a:cxn>
                      <a:cxn ang="0">
                        <a:pos x="116" y="372"/>
                      </a:cxn>
                      <a:cxn ang="0">
                        <a:pos x="150" y="414"/>
                      </a:cxn>
                      <a:cxn ang="0">
                        <a:pos x="66" y="396"/>
                      </a:cxn>
                      <a:cxn ang="0">
                        <a:pos x="3" y="387"/>
                      </a:cxn>
                      <a:cxn ang="0">
                        <a:pos x="3" y="405"/>
                      </a:cxn>
                      <a:cxn ang="0">
                        <a:pos x="59" y="417"/>
                      </a:cxn>
                      <a:cxn ang="0">
                        <a:pos x="97" y="441"/>
                      </a:cxn>
                      <a:cxn ang="0">
                        <a:pos x="131" y="444"/>
                      </a:cxn>
                      <a:cxn ang="0">
                        <a:pos x="78" y="462"/>
                      </a:cxn>
                      <a:cxn ang="0">
                        <a:pos x="0" y="481"/>
                      </a:cxn>
                      <a:cxn ang="0">
                        <a:pos x="3" y="499"/>
                      </a:cxn>
                      <a:cxn ang="0">
                        <a:pos x="28" y="505"/>
                      </a:cxn>
                      <a:cxn ang="0">
                        <a:pos x="103" y="481"/>
                      </a:cxn>
                      <a:cxn ang="0">
                        <a:pos x="150" y="477"/>
                      </a:cxn>
                      <a:cxn ang="0">
                        <a:pos x="122" y="505"/>
                      </a:cxn>
                      <a:cxn ang="0">
                        <a:pos x="78" y="550"/>
                      </a:cxn>
                      <a:cxn ang="0">
                        <a:pos x="59" y="562"/>
                      </a:cxn>
                      <a:cxn ang="0">
                        <a:pos x="75" y="581"/>
                      </a:cxn>
                      <a:cxn ang="0">
                        <a:pos x="113" y="559"/>
                      </a:cxn>
                      <a:cxn ang="0">
                        <a:pos x="163" y="514"/>
                      </a:cxn>
                      <a:cxn ang="0">
                        <a:pos x="210" y="468"/>
                      </a:cxn>
                    </a:cxnLst>
                    <a:rect l="0" t="0" r="r" b="b"/>
                    <a:pathLst>
                      <a:path w="1037" h="581">
                        <a:moveTo>
                          <a:pt x="210" y="468"/>
                        </a:moveTo>
                        <a:lnTo>
                          <a:pt x="361" y="462"/>
                        </a:lnTo>
                        <a:lnTo>
                          <a:pt x="498" y="444"/>
                        </a:lnTo>
                        <a:lnTo>
                          <a:pt x="583" y="423"/>
                        </a:lnTo>
                        <a:lnTo>
                          <a:pt x="705" y="354"/>
                        </a:lnTo>
                        <a:lnTo>
                          <a:pt x="792" y="288"/>
                        </a:lnTo>
                        <a:lnTo>
                          <a:pt x="906" y="207"/>
                        </a:lnTo>
                        <a:lnTo>
                          <a:pt x="959" y="156"/>
                        </a:lnTo>
                        <a:lnTo>
                          <a:pt x="1000" y="120"/>
                        </a:lnTo>
                        <a:lnTo>
                          <a:pt x="1037" y="81"/>
                        </a:lnTo>
                        <a:lnTo>
                          <a:pt x="1037" y="39"/>
                        </a:lnTo>
                        <a:lnTo>
                          <a:pt x="996" y="0"/>
                        </a:lnTo>
                        <a:lnTo>
                          <a:pt x="971" y="9"/>
                        </a:lnTo>
                        <a:lnTo>
                          <a:pt x="903" y="90"/>
                        </a:lnTo>
                        <a:lnTo>
                          <a:pt x="828" y="183"/>
                        </a:lnTo>
                        <a:lnTo>
                          <a:pt x="752" y="270"/>
                        </a:lnTo>
                        <a:lnTo>
                          <a:pt x="642" y="342"/>
                        </a:lnTo>
                        <a:lnTo>
                          <a:pt x="548" y="390"/>
                        </a:lnTo>
                        <a:lnTo>
                          <a:pt x="445" y="414"/>
                        </a:lnTo>
                        <a:lnTo>
                          <a:pt x="301" y="417"/>
                        </a:lnTo>
                        <a:lnTo>
                          <a:pt x="216" y="417"/>
                        </a:lnTo>
                        <a:lnTo>
                          <a:pt x="144" y="363"/>
                        </a:lnTo>
                        <a:lnTo>
                          <a:pt x="125" y="327"/>
                        </a:lnTo>
                        <a:lnTo>
                          <a:pt x="94" y="327"/>
                        </a:lnTo>
                        <a:lnTo>
                          <a:pt x="116" y="372"/>
                        </a:lnTo>
                        <a:lnTo>
                          <a:pt x="150" y="414"/>
                        </a:lnTo>
                        <a:lnTo>
                          <a:pt x="66" y="396"/>
                        </a:lnTo>
                        <a:lnTo>
                          <a:pt x="3" y="387"/>
                        </a:lnTo>
                        <a:lnTo>
                          <a:pt x="3" y="405"/>
                        </a:lnTo>
                        <a:lnTo>
                          <a:pt x="59" y="417"/>
                        </a:lnTo>
                        <a:lnTo>
                          <a:pt x="97" y="441"/>
                        </a:lnTo>
                        <a:lnTo>
                          <a:pt x="131" y="444"/>
                        </a:lnTo>
                        <a:lnTo>
                          <a:pt x="78" y="462"/>
                        </a:lnTo>
                        <a:lnTo>
                          <a:pt x="0" y="481"/>
                        </a:lnTo>
                        <a:lnTo>
                          <a:pt x="3" y="499"/>
                        </a:lnTo>
                        <a:lnTo>
                          <a:pt x="28" y="505"/>
                        </a:lnTo>
                        <a:lnTo>
                          <a:pt x="103" y="481"/>
                        </a:lnTo>
                        <a:lnTo>
                          <a:pt x="150" y="477"/>
                        </a:lnTo>
                        <a:lnTo>
                          <a:pt x="122" y="505"/>
                        </a:lnTo>
                        <a:lnTo>
                          <a:pt x="78" y="550"/>
                        </a:lnTo>
                        <a:lnTo>
                          <a:pt x="59" y="562"/>
                        </a:lnTo>
                        <a:lnTo>
                          <a:pt x="75" y="581"/>
                        </a:lnTo>
                        <a:lnTo>
                          <a:pt x="113" y="559"/>
                        </a:lnTo>
                        <a:lnTo>
                          <a:pt x="163" y="514"/>
                        </a:lnTo>
                        <a:lnTo>
                          <a:pt x="210" y="468"/>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6" name="Freeform 21"/>
                  <p:cNvSpPr>
                    <a:spLocks/>
                  </p:cNvSpPr>
                  <p:nvPr/>
                </p:nvSpPr>
                <p:spPr bwMode="auto">
                  <a:xfrm>
                    <a:off x="3595" y="2502"/>
                    <a:ext cx="609" cy="803"/>
                  </a:xfrm>
                  <a:custGeom>
                    <a:avLst/>
                    <a:gdLst/>
                    <a:ahLst/>
                    <a:cxnLst>
                      <a:cxn ang="0">
                        <a:pos x="38" y="90"/>
                      </a:cxn>
                      <a:cxn ang="0">
                        <a:pos x="63" y="27"/>
                      </a:cxn>
                      <a:cxn ang="0">
                        <a:pos x="104" y="0"/>
                      </a:cxn>
                      <a:cxn ang="0">
                        <a:pos x="141" y="0"/>
                      </a:cxn>
                      <a:cxn ang="0">
                        <a:pos x="179" y="18"/>
                      </a:cxn>
                      <a:cxn ang="0">
                        <a:pos x="216" y="54"/>
                      </a:cxn>
                      <a:cxn ang="0">
                        <a:pos x="235" y="117"/>
                      </a:cxn>
                      <a:cxn ang="0">
                        <a:pos x="245" y="180"/>
                      </a:cxn>
                      <a:cxn ang="0">
                        <a:pos x="263" y="243"/>
                      </a:cxn>
                      <a:cxn ang="0">
                        <a:pos x="298" y="312"/>
                      </a:cxn>
                      <a:cxn ang="0">
                        <a:pos x="357" y="384"/>
                      </a:cxn>
                      <a:cxn ang="0">
                        <a:pos x="415" y="432"/>
                      </a:cxn>
                      <a:cxn ang="0">
                        <a:pos x="499" y="468"/>
                      </a:cxn>
                      <a:cxn ang="0">
                        <a:pos x="571" y="522"/>
                      </a:cxn>
                      <a:cxn ang="0">
                        <a:pos x="608" y="577"/>
                      </a:cxn>
                      <a:cxn ang="0">
                        <a:pos x="602" y="622"/>
                      </a:cxn>
                      <a:cxn ang="0">
                        <a:pos x="593" y="676"/>
                      </a:cxn>
                      <a:cxn ang="0">
                        <a:pos x="565" y="712"/>
                      </a:cxn>
                      <a:cxn ang="0">
                        <a:pos x="518" y="757"/>
                      </a:cxn>
                      <a:cxn ang="0">
                        <a:pos x="449" y="790"/>
                      </a:cxn>
                      <a:cxn ang="0">
                        <a:pos x="396" y="800"/>
                      </a:cxn>
                      <a:cxn ang="0">
                        <a:pos x="320" y="784"/>
                      </a:cxn>
                      <a:cxn ang="0">
                        <a:pos x="251" y="748"/>
                      </a:cxn>
                      <a:cxn ang="0">
                        <a:pos x="179" y="694"/>
                      </a:cxn>
                      <a:cxn ang="0">
                        <a:pos x="129" y="631"/>
                      </a:cxn>
                      <a:cxn ang="0">
                        <a:pos x="82" y="550"/>
                      </a:cxn>
                      <a:cxn ang="0">
                        <a:pos x="44" y="456"/>
                      </a:cxn>
                      <a:cxn ang="0">
                        <a:pos x="19" y="375"/>
                      </a:cxn>
                      <a:cxn ang="0">
                        <a:pos x="7" y="297"/>
                      </a:cxn>
                      <a:cxn ang="0">
                        <a:pos x="0" y="189"/>
                      </a:cxn>
                      <a:cxn ang="0">
                        <a:pos x="19" y="117"/>
                      </a:cxn>
                      <a:cxn ang="0">
                        <a:pos x="38" y="90"/>
                      </a:cxn>
                    </a:cxnLst>
                    <a:rect l="0" t="0" r="r" b="b"/>
                    <a:pathLst>
                      <a:path w="608" h="800">
                        <a:moveTo>
                          <a:pt x="38" y="90"/>
                        </a:moveTo>
                        <a:lnTo>
                          <a:pt x="63" y="27"/>
                        </a:lnTo>
                        <a:lnTo>
                          <a:pt x="104" y="0"/>
                        </a:lnTo>
                        <a:lnTo>
                          <a:pt x="141" y="0"/>
                        </a:lnTo>
                        <a:lnTo>
                          <a:pt x="179" y="18"/>
                        </a:lnTo>
                        <a:lnTo>
                          <a:pt x="216" y="54"/>
                        </a:lnTo>
                        <a:lnTo>
                          <a:pt x="235" y="117"/>
                        </a:lnTo>
                        <a:lnTo>
                          <a:pt x="245" y="180"/>
                        </a:lnTo>
                        <a:lnTo>
                          <a:pt x="263" y="243"/>
                        </a:lnTo>
                        <a:lnTo>
                          <a:pt x="298" y="312"/>
                        </a:lnTo>
                        <a:lnTo>
                          <a:pt x="357" y="384"/>
                        </a:lnTo>
                        <a:lnTo>
                          <a:pt x="415" y="432"/>
                        </a:lnTo>
                        <a:lnTo>
                          <a:pt x="499" y="468"/>
                        </a:lnTo>
                        <a:lnTo>
                          <a:pt x="571" y="522"/>
                        </a:lnTo>
                        <a:lnTo>
                          <a:pt x="608" y="577"/>
                        </a:lnTo>
                        <a:lnTo>
                          <a:pt x="602" y="622"/>
                        </a:lnTo>
                        <a:lnTo>
                          <a:pt x="593" y="676"/>
                        </a:lnTo>
                        <a:lnTo>
                          <a:pt x="565" y="712"/>
                        </a:lnTo>
                        <a:lnTo>
                          <a:pt x="518" y="757"/>
                        </a:lnTo>
                        <a:lnTo>
                          <a:pt x="449" y="790"/>
                        </a:lnTo>
                        <a:lnTo>
                          <a:pt x="396" y="800"/>
                        </a:lnTo>
                        <a:lnTo>
                          <a:pt x="320" y="784"/>
                        </a:lnTo>
                        <a:lnTo>
                          <a:pt x="251" y="748"/>
                        </a:lnTo>
                        <a:lnTo>
                          <a:pt x="179" y="694"/>
                        </a:lnTo>
                        <a:lnTo>
                          <a:pt x="129" y="631"/>
                        </a:lnTo>
                        <a:lnTo>
                          <a:pt x="82" y="550"/>
                        </a:lnTo>
                        <a:lnTo>
                          <a:pt x="44" y="456"/>
                        </a:lnTo>
                        <a:lnTo>
                          <a:pt x="19" y="375"/>
                        </a:lnTo>
                        <a:lnTo>
                          <a:pt x="7" y="297"/>
                        </a:lnTo>
                        <a:lnTo>
                          <a:pt x="0" y="189"/>
                        </a:lnTo>
                        <a:lnTo>
                          <a:pt x="19" y="117"/>
                        </a:lnTo>
                        <a:lnTo>
                          <a:pt x="38" y="9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7" name="Freeform 22"/>
                  <p:cNvSpPr>
                    <a:spLocks/>
                  </p:cNvSpPr>
                  <p:nvPr/>
                </p:nvSpPr>
                <p:spPr bwMode="auto">
                  <a:xfrm>
                    <a:off x="4090" y="2846"/>
                    <a:ext cx="1044" cy="725"/>
                  </a:xfrm>
                  <a:custGeom>
                    <a:avLst/>
                    <a:gdLst/>
                    <a:ahLst/>
                    <a:cxnLst>
                      <a:cxn ang="0">
                        <a:pos x="116" y="230"/>
                      </a:cxn>
                      <a:cxn ang="0">
                        <a:pos x="216" y="147"/>
                      </a:cxn>
                      <a:cxn ang="0">
                        <a:pos x="338" y="72"/>
                      </a:cxn>
                      <a:cxn ang="0">
                        <a:pos x="417" y="27"/>
                      </a:cxn>
                      <a:cxn ang="0">
                        <a:pos x="479" y="12"/>
                      </a:cxn>
                      <a:cxn ang="0">
                        <a:pos x="529" y="0"/>
                      </a:cxn>
                      <a:cxn ang="0">
                        <a:pos x="573" y="18"/>
                      </a:cxn>
                      <a:cxn ang="0">
                        <a:pos x="601" y="75"/>
                      </a:cxn>
                      <a:cxn ang="0">
                        <a:pos x="620" y="230"/>
                      </a:cxn>
                      <a:cxn ang="0">
                        <a:pos x="620" y="416"/>
                      </a:cxn>
                      <a:cxn ang="0">
                        <a:pos x="620" y="536"/>
                      </a:cxn>
                      <a:cxn ang="0">
                        <a:pos x="642" y="609"/>
                      </a:cxn>
                      <a:cxn ang="0">
                        <a:pos x="686" y="597"/>
                      </a:cxn>
                      <a:cxn ang="0">
                        <a:pos x="717" y="552"/>
                      </a:cxn>
                      <a:cxn ang="0">
                        <a:pos x="779" y="500"/>
                      </a:cxn>
                      <a:cxn ang="0">
                        <a:pos x="876" y="470"/>
                      </a:cxn>
                      <a:cxn ang="0">
                        <a:pos x="943" y="470"/>
                      </a:cxn>
                      <a:cxn ang="0">
                        <a:pos x="1043" y="488"/>
                      </a:cxn>
                      <a:cxn ang="0">
                        <a:pos x="1037" y="524"/>
                      </a:cxn>
                      <a:cxn ang="0">
                        <a:pos x="1015" y="555"/>
                      </a:cxn>
                      <a:cxn ang="0">
                        <a:pos x="981" y="561"/>
                      </a:cxn>
                      <a:cxn ang="0">
                        <a:pos x="943" y="542"/>
                      </a:cxn>
                      <a:cxn ang="0">
                        <a:pos x="886" y="518"/>
                      </a:cxn>
                      <a:cxn ang="0">
                        <a:pos x="829" y="518"/>
                      </a:cxn>
                      <a:cxn ang="0">
                        <a:pos x="754" y="564"/>
                      </a:cxn>
                      <a:cxn ang="0">
                        <a:pos x="708" y="633"/>
                      </a:cxn>
                      <a:cxn ang="0">
                        <a:pos x="698" y="690"/>
                      </a:cxn>
                      <a:cxn ang="0">
                        <a:pos x="679" y="726"/>
                      </a:cxn>
                      <a:cxn ang="0">
                        <a:pos x="604" y="723"/>
                      </a:cxn>
                      <a:cxn ang="0">
                        <a:pos x="601" y="669"/>
                      </a:cxn>
                      <a:cxn ang="0">
                        <a:pos x="576" y="591"/>
                      </a:cxn>
                      <a:cxn ang="0">
                        <a:pos x="567" y="509"/>
                      </a:cxn>
                      <a:cxn ang="0">
                        <a:pos x="573" y="401"/>
                      </a:cxn>
                      <a:cxn ang="0">
                        <a:pos x="564" y="248"/>
                      </a:cxn>
                      <a:cxn ang="0">
                        <a:pos x="558" y="147"/>
                      </a:cxn>
                      <a:cxn ang="0">
                        <a:pos x="539" y="111"/>
                      </a:cxn>
                      <a:cxn ang="0">
                        <a:pos x="501" y="75"/>
                      </a:cxn>
                      <a:cxn ang="0">
                        <a:pos x="461" y="75"/>
                      </a:cxn>
                      <a:cxn ang="0">
                        <a:pos x="403" y="111"/>
                      </a:cxn>
                      <a:cxn ang="0">
                        <a:pos x="328" y="181"/>
                      </a:cxn>
                      <a:cxn ang="0">
                        <a:pos x="235" y="272"/>
                      </a:cxn>
                      <a:cxn ang="0">
                        <a:pos x="141" y="356"/>
                      </a:cxn>
                      <a:cxn ang="0">
                        <a:pos x="94" y="383"/>
                      </a:cxn>
                      <a:cxn ang="0">
                        <a:pos x="38" y="383"/>
                      </a:cxn>
                      <a:cxn ang="0">
                        <a:pos x="0" y="344"/>
                      </a:cxn>
                      <a:cxn ang="0">
                        <a:pos x="3" y="281"/>
                      </a:cxn>
                      <a:cxn ang="0">
                        <a:pos x="41" y="248"/>
                      </a:cxn>
                      <a:cxn ang="0">
                        <a:pos x="84" y="239"/>
                      </a:cxn>
                      <a:cxn ang="0">
                        <a:pos x="116" y="230"/>
                      </a:cxn>
                    </a:cxnLst>
                    <a:rect l="0" t="0" r="r" b="b"/>
                    <a:pathLst>
                      <a:path w="1043" h="726">
                        <a:moveTo>
                          <a:pt x="116" y="230"/>
                        </a:moveTo>
                        <a:lnTo>
                          <a:pt x="216" y="147"/>
                        </a:lnTo>
                        <a:lnTo>
                          <a:pt x="338" y="72"/>
                        </a:lnTo>
                        <a:lnTo>
                          <a:pt x="417" y="27"/>
                        </a:lnTo>
                        <a:lnTo>
                          <a:pt x="479" y="12"/>
                        </a:lnTo>
                        <a:lnTo>
                          <a:pt x="529" y="0"/>
                        </a:lnTo>
                        <a:lnTo>
                          <a:pt x="573" y="18"/>
                        </a:lnTo>
                        <a:lnTo>
                          <a:pt x="601" y="75"/>
                        </a:lnTo>
                        <a:lnTo>
                          <a:pt x="620" y="230"/>
                        </a:lnTo>
                        <a:lnTo>
                          <a:pt x="620" y="416"/>
                        </a:lnTo>
                        <a:lnTo>
                          <a:pt x="620" y="536"/>
                        </a:lnTo>
                        <a:lnTo>
                          <a:pt x="642" y="609"/>
                        </a:lnTo>
                        <a:lnTo>
                          <a:pt x="686" y="597"/>
                        </a:lnTo>
                        <a:lnTo>
                          <a:pt x="717" y="552"/>
                        </a:lnTo>
                        <a:lnTo>
                          <a:pt x="779" y="500"/>
                        </a:lnTo>
                        <a:lnTo>
                          <a:pt x="876" y="470"/>
                        </a:lnTo>
                        <a:lnTo>
                          <a:pt x="943" y="470"/>
                        </a:lnTo>
                        <a:lnTo>
                          <a:pt x="1043" y="488"/>
                        </a:lnTo>
                        <a:lnTo>
                          <a:pt x="1037" y="524"/>
                        </a:lnTo>
                        <a:lnTo>
                          <a:pt x="1015" y="555"/>
                        </a:lnTo>
                        <a:lnTo>
                          <a:pt x="981" y="561"/>
                        </a:lnTo>
                        <a:lnTo>
                          <a:pt x="943" y="542"/>
                        </a:lnTo>
                        <a:lnTo>
                          <a:pt x="886" y="518"/>
                        </a:lnTo>
                        <a:lnTo>
                          <a:pt x="829" y="518"/>
                        </a:lnTo>
                        <a:lnTo>
                          <a:pt x="754" y="564"/>
                        </a:lnTo>
                        <a:lnTo>
                          <a:pt x="708" y="633"/>
                        </a:lnTo>
                        <a:lnTo>
                          <a:pt x="698" y="690"/>
                        </a:lnTo>
                        <a:lnTo>
                          <a:pt x="679" y="726"/>
                        </a:lnTo>
                        <a:lnTo>
                          <a:pt x="604" y="723"/>
                        </a:lnTo>
                        <a:lnTo>
                          <a:pt x="601" y="669"/>
                        </a:lnTo>
                        <a:lnTo>
                          <a:pt x="576" y="591"/>
                        </a:lnTo>
                        <a:lnTo>
                          <a:pt x="567" y="509"/>
                        </a:lnTo>
                        <a:lnTo>
                          <a:pt x="573" y="401"/>
                        </a:lnTo>
                        <a:lnTo>
                          <a:pt x="564" y="248"/>
                        </a:lnTo>
                        <a:lnTo>
                          <a:pt x="558" y="147"/>
                        </a:lnTo>
                        <a:lnTo>
                          <a:pt x="539" y="111"/>
                        </a:lnTo>
                        <a:lnTo>
                          <a:pt x="501" y="75"/>
                        </a:lnTo>
                        <a:lnTo>
                          <a:pt x="461" y="75"/>
                        </a:lnTo>
                        <a:lnTo>
                          <a:pt x="403" y="111"/>
                        </a:lnTo>
                        <a:lnTo>
                          <a:pt x="328" y="181"/>
                        </a:lnTo>
                        <a:lnTo>
                          <a:pt x="235" y="272"/>
                        </a:lnTo>
                        <a:lnTo>
                          <a:pt x="141" y="356"/>
                        </a:lnTo>
                        <a:lnTo>
                          <a:pt x="94" y="383"/>
                        </a:lnTo>
                        <a:lnTo>
                          <a:pt x="38" y="383"/>
                        </a:lnTo>
                        <a:lnTo>
                          <a:pt x="0" y="344"/>
                        </a:lnTo>
                        <a:lnTo>
                          <a:pt x="3" y="281"/>
                        </a:lnTo>
                        <a:lnTo>
                          <a:pt x="41" y="248"/>
                        </a:lnTo>
                        <a:lnTo>
                          <a:pt x="84" y="239"/>
                        </a:lnTo>
                        <a:lnTo>
                          <a:pt x="116" y="23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8" name="Freeform 23"/>
                  <p:cNvSpPr>
                    <a:spLocks/>
                  </p:cNvSpPr>
                  <p:nvPr/>
                </p:nvSpPr>
                <p:spPr bwMode="auto">
                  <a:xfrm>
                    <a:off x="4030" y="3163"/>
                    <a:ext cx="709" cy="762"/>
                  </a:xfrm>
                  <a:custGeom>
                    <a:avLst/>
                    <a:gdLst/>
                    <a:ahLst/>
                    <a:cxnLst>
                      <a:cxn ang="0">
                        <a:pos x="0" y="64"/>
                      </a:cxn>
                      <a:cxn ang="0">
                        <a:pos x="22" y="16"/>
                      </a:cxn>
                      <a:cxn ang="0">
                        <a:pos x="69" y="0"/>
                      </a:cxn>
                      <a:cxn ang="0">
                        <a:pos x="134" y="7"/>
                      </a:cxn>
                      <a:cxn ang="0">
                        <a:pos x="150" y="52"/>
                      </a:cxn>
                      <a:cxn ang="0">
                        <a:pos x="125" y="227"/>
                      </a:cxn>
                      <a:cxn ang="0">
                        <a:pos x="122" y="360"/>
                      </a:cxn>
                      <a:cxn ang="0">
                        <a:pos x="116" y="435"/>
                      </a:cxn>
                      <a:cxn ang="0">
                        <a:pos x="116" y="450"/>
                      </a:cxn>
                      <a:cxn ang="0">
                        <a:pos x="131" y="524"/>
                      </a:cxn>
                      <a:cxn ang="0">
                        <a:pos x="172" y="536"/>
                      </a:cxn>
                      <a:cxn ang="0">
                        <a:pos x="225" y="524"/>
                      </a:cxn>
                      <a:cxn ang="0">
                        <a:pos x="303" y="481"/>
                      </a:cxn>
                      <a:cxn ang="0">
                        <a:pos x="387" y="460"/>
                      </a:cxn>
                      <a:cxn ang="0">
                        <a:pos x="482" y="444"/>
                      </a:cxn>
                      <a:cxn ang="0">
                        <a:pos x="585" y="432"/>
                      </a:cxn>
                      <a:cxn ang="0">
                        <a:pos x="660" y="432"/>
                      </a:cxn>
                      <a:cxn ang="0">
                        <a:pos x="694" y="441"/>
                      </a:cxn>
                      <a:cxn ang="0">
                        <a:pos x="713" y="463"/>
                      </a:cxn>
                      <a:cxn ang="0">
                        <a:pos x="704" y="496"/>
                      </a:cxn>
                      <a:cxn ang="0">
                        <a:pos x="657" y="524"/>
                      </a:cxn>
                      <a:cxn ang="0">
                        <a:pos x="613" y="563"/>
                      </a:cxn>
                      <a:cxn ang="0">
                        <a:pos x="572" y="618"/>
                      </a:cxn>
                      <a:cxn ang="0">
                        <a:pos x="547" y="663"/>
                      </a:cxn>
                      <a:cxn ang="0">
                        <a:pos x="526" y="708"/>
                      </a:cxn>
                      <a:cxn ang="0">
                        <a:pos x="510" y="762"/>
                      </a:cxn>
                      <a:cxn ang="0">
                        <a:pos x="488" y="762"/>
                      </a:cxn>
                      <a:cxn ang="0">
                        <a:pos x="469" y="741"/>
                      </a:cxn>
                      <a:cxn ang="0">
                        <a:pos x="462" y="681"/>
                      </a:cxn>
                      <a:cxn ang="0">
                        <a:pos x="507" y="627"/>
                      </a:cxn>
                      <a:cxn ang="0">
                        <a:pos x="566" y="563"/>
                      </a:cxn>
                      <a:cxn ang="0">
                        <a:pos x="622" y="515"/>
                      </a:cxn>
                      <a:cxn ang="0">
                        <a:pos x="647" y="499"/>
                      </a:cxn>
                      <a:cxn ang="0">
                        <a:pos x="657" y="478"/>
                      </a:cxn>
                      <a:cxn ang="0">
                        <a:pos x="632" y="463"/>
                      </a:cxn>
                      <a:cxn ang="0">
                        <a:pos x="547" y="463"/>
                      </a:cxn>
                      <a:cxn ang="0">
                        <a:pos x="440" y="481"/>
                      </a:cxn>
                      <a:cxn ang="0">
                        <a:pos x="356" y="509"/>
                      </a:cxn>
                      <a:cxn ang="0">
                        <a:pos x="265" y="560"/>
                      </a:cxn>
                      <a:cxn ang="0">
                        <a:pos x="187" y="596"/>
                      </a:cxn>
                      <a:cxn ang="0">
                        <a:pos x="103" y="599"/>
                      </a:cxn>
                      <a:cxn ang="0">
                        <a:pos x="69" y="587"/>
                      </a:cxn>
                      <a:cxn ang="0">
                        <a:pos x="50" y="542"/>
                      </a:cxn>
                      <a:cxn ang="0">
                        <a:pos x="37" y="478"/>
                      </a:cxn>
                      <a:cxn ang="0">
                        <a:pos x="31" y="360"/>
                      </a:cxn>
                      <a:cxn ang="0">
                        <a:pos x="19" y="151"/>
                      </a:cxn>
                      <a:cxn ang="0">
                        <a:pos x="0" y="64"/>
                      </a:cxn>
                    </a:cxnLst>
                    <a:rect l="0" t="0" r="r" b="b"/>
                    <a:pathLst>
                      <a:path w="713" h="762">
                        <a:moveTo>
                          <a:pt x="0" y="64"/>
                        </a:moveTo>
                        <a:lnTo>
                          <a:pt x="22" y="16"/>
                        </a:lnTo>
                        <a:lnTo>
                          <a:pt x="69" y="0"/>
                        </a:lnTo>
                        <a:lnTo>
                          <a:pt x="134" y="7"/>
                        </a:lnTo>
                        <a:lnTo>
                          <a:pt x="150" y="52"/>
                        </a:lnTo>
                        <a:lnTo>
                          <a:pt x="125" y="227"/>
                        </a:lnTo>
                        <a:lnTo>
                          <a:pt x="122" y="360"/>
                        </a:lnTo>
                        <a:lnTo>
                          <a:pt x="116" y="435"/>
                        </a:lnTo>
                        <a:lnTo>
                          <a:pt x="116" y="450"/>
                        </a:lnTo>
                        <a:lnTo>
                          <a:pt x="131" y="524"/>
                        </a:lnTo>
                        <a:lnTo>
                          <a:pt x="172" y="536"/>
                        </a:lnTo>
                        <a:lnTo>
                          <a:pt x="225" y="524"/>
                        </a:lnTo>
                        <a:lnTo>
                          <a:pt x="303" y="481"/>
                        </a:lnTo>
                        <a:lnTo>
                          <a:pt x="387" y="460"/>
                        </a:lnTo>
                        <a:lnTo>
                          <a:pt x="482" y="444"/>
                        </a:lnTo>
                        <a:lnTo>
                          <a:pt x="585" y="432"/>
                        </a:lnTo>
                        <a:lnTo>
                          <a:pt x="660" y="432"/>
                        </a:lnTo>
                        <a:lnTo>
                          <a:pt x="694" y="441"/>
                        </a:lnTo>
                        <a:lnTo>
                          <a:pt x="713" y="463"/>
                        </a:lnTo>
                        <a:lnTo>
                          <a:pt x="704" y="496"/>
                        </a:lnTo>
                        <a:lnTo>
                          <a:pt x="657" y="524"/>
                        </a:lnTo>
                        <a:lnTo>
                          <a:pt x="613" y="563"/>
                        </a:lnTo>
                        <a:lnTo>
                          <a:pt x="572" y="618"/>
                        </a:lnTo>
                        <a:lnTo>
                          <a:pt x="547" y="663"/>
                        </a:lnTo>
                        <a:lnTo>
                          <a:pt x="526" y="708"/>
                        </a:lnTo>
                        <a:lnTo>
                          <a:pt x="510" y="762"/>
                        </a:lnTo>
                        <a:lnTo>
                          <a:pt x="488" y="762"/>
                        </a:lnTo>
                        <a:lnTo>
                          <a:pt x="469" y="741"/>
                        </a:lnTo>
                        <a:lnTo>
                          <a:pt x="462" y="681"/>
                        </a:lnTo>
                        <a:lnTo>
                          <a:pt x="507" y="627"/>
                        </a:lnTo>
                        <a:lnTo>
                          <a:pt x="566" y="563"/>
                        </a:lnTo>
                        <a:lnTo>
                          <a:pt x="622" y="515"/>
                        </a:lnTo>
                        <a:lnTo>
                          <a:pt x="647" y="499"/>
                        </a:lnTo>
                        <a:lnTo>
                          <a:pt x="657" y="478"/>
                        </a:lnTo>
                        <a:lnTo>
                          <a:pt x="632" y="463"/>
                        </a:lnTo>
                        <a:lnTo>
                          <a:pt x="547" y="463"/>
                        </a:lnTo>
                        <a:lnTo>
                          <a:pt x="440" y="481"/>
                        </a:lnTo>
                        <a:lnTo>
                          <a:pt x="356" y="509"/>
                        </a:lnTo>
                        <a:lnTo>
                          <a:pt x="265" y="560"/>
                        </a:lnTo>
                        <a:lnTo>
                          <a:pt x="187" y="596"/>
                        </a:lnTo>
                        <a:lnTo>
                          <a:pt x="103" y="599"/>
                        </a:lnTo>
                        <a:lnTo>
                          <a:pt x="69" y="587"/>
                        </a:lnTo>
                        <a:lnTo>
                          <a:pt x="50" y="542"/>
                        </a:lnTo>
                        <a:lnTo>
                          <a:pt x="37" y="478"/>
                        </a:lnTo>
                        <a:lnTo>
                          <a:pt x="31" y="360"/>
                        </a:lnTo>
                        <a:lnTo>
                          <a:pt x="19" y="151"/>
                        </a:lnTo>
                        <a:lnTo>
                          <a:pt x="0" y="64"/>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nvGrpSpPr>
                <p:cNvPr id="49" name="Group 24"/>
                <p:cNvGrpSpPr>
                  <a:grpSpLocks/>
                </p:cNvGrpSpPr>
                <p:nvPr/>
              </p:nvGrpSpPr>
              <p:grpSpPr bwMode="auto">
                <a:xfrm>
                  <a:off x="4864" y="3099"/>
                  <a:ext cx="432" cy="877"/>
                  <a:chOff x="4864" y="3099"/>
                  <a:chExt cx="432" cy="877"/>
                </a:xfrm>
              </p:grpSpPr>
              <p:sp>
                <p:nvSpPr>
                  <p:cNvPr id="50" name="Freeform 25"/>
                  <p:cNvSpPr>
                    <a:spLocks/>
                  </p:cNvSpPr>
                  <p:nvPr/>
                </p:nvSpPr>
                <p:spPr bwMode="auto">
                  <a:xfrm>
                    <a:off x="4578" y="3585"/>
                    <a:ext cx="716" cy="110"/>
                  </a:xfrm>
                  <a:custGeom>
                    <a:avLst/>
                    <a:gdLst/>
                    <a:ahLst/>
                    <a:cxnLst>
                      <a:cxn ang="0">
                        <a:pos x="340" y="109"/>
                      </a:cxn>
                      <a:cxn ang="0">
                        <a:pos x="165" y="30"/>
                      </a:cxn>
                      <a:cxn ang="0">
                        <a:pos x="48" y="0"/>
                      </a:cxn>
                      <a:cxn ang="0">
                        <a:pos x="10" y="0"/>
                      </a:cxn>
                      <a:cxn ang="0">
                        <a:pos x="0" y="27"/>
                      </a:cxn>
                      <a:cxn ang="0">
                        <a:pos x="22" y="48"/>
                      </a:cxn>
                      <a:cxn ang="0">
                        <a:pos x="70" y="54"/>
                      </a:cxn>
                      <a:cxn ang="0">
                        <a:pos x="184" y="75"/>
                      </a:cxn>
                      <a:cxn ang="0">
                        <a:pos x="340" y="109"/>
                      </a:cxn>
                    </a:cxnLst>
                    <a:rect l="0" t="0" r="r" b="b"/>
                    <a:pathLst>
                      <a:path w="340" h="109">
                        <a:moveTo>
                          <a:pt x="340" y="109"/>
                        </a:moveTo>
                        <a:lnTo>
                          <a:pt x="165" y="30"/>
                        </a:lnTo>
                        <a:lnTo>
                          <a:pt x="48" y="0"/>
                        </a:lnTo>
                        <a:lnTo>
                          <a:pt x="10" y="0"/>
                        </a:lnTo>
                        <a:lnTo>
                          <a:pt x="0" y="27"/>
                        </a:lnTo>
                        <a:lnTo>
                          <a:pt x="22" y="48"/>
                        </a:lnTo>
                        <a:lnTo>
                          <a:pt x="70" y="54"/>
                        </a:lnTo>
                        <a:lnTo>
                          <a:pt x="184" y="75"/>
                        </a:lnTo>
                        <a:lnTo>
                          <a:pt x="340" y="109"/>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1" name="Freeform 26"/>
                  <p:cNvSpPr>
                    <a:spLocks/>
                  </p:cNvSpPr>
                  <p:nvPr/>
                </p:nvSpPr>
                <p:spPr bwMode="auto">
                  <a:xfrm>
                    <a:off x="4485" y="3686"/>
                    <a:ext cx="100" cy="289"/>
                  </a:xfrm>
                  <a:custGeom>
                    <a:avLst/>
                    <a:gdLst/>
                    <a:ahLst/>
                    <a:cxnLst>
                      <a:cxn ang="0">
                        <a:pos x="97" y="291"/>
                      </a:cxn>
                      <a:cxn ang="0">
                        <a:pos x="94" y="148"/>
                      </a:cxn>
                      <a:cxn ang="0">
                        <a:pos x="69" y="39"/>
                      </a:cxn>
                      <a:cxn ang="0">
                        <a:pos x="41" y="0"/>
                      </a:cxn>
                      <a:cxn ang="0">
                        <a:pos x="19" y="0"/>
                      </a:cxn>
                      <a:cxn ang="0">
                        <a:pos x="0" y="12"/>
                      </a:cxn>
                      <a:cxn ang="0">
                        <a:pos x="0" y="54"/>
                      </a:cxn>
                      <a:cxn ang="0">
                        <a:pos x="47" y="184"/>
                      </a:cxn>
                      <a:cxn ang="0">
                        <a:pos x="97" y="291"/>
                      </a:cxn>
                    </a:cxnLst>
                    <a:rect l="0" t="0" r="r" b="b"/>
                    <a:pathLst>
                      <a:path w="97" h="291">
                        <a:moveTo>
                          <a:pt x="97" y="291"/>
                        </a:moveTo>
                        <a:lnTo>
                          <a:pt x="94" y="148"/>
                        </a:lnTo>
                        <a:lnTo>
                          <a:pt x="69" y="39"/>
                        </a:lnTo>
                        <a:lnTo>
                          <a:pt x="41" y="0"/>
                        </a:lnTo>
                        <a:lnTo>
                          <a:pt x="19" y="0"/>
                        </a:lnTo>
                        <a:lnTo>
                          <a:pt x="0" y="12"/>
                        </a:lnTo>
                        <a:lnTo>
                          <a:pt x="0" y="54"/>
                        </a:lnTo>
                        <a:lnTo>
                          <a:pt x="47" y="184"/>
                        </a:lnTo>
                        <a:lnTo>
                          <a:pt x="97" y="291"/>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2" name="Freeform 27"/>
                  <p:cNvSpPr>
                    <a:spLocks/>
                  </p:cNvSpPr>
                  <p:nvPr/>
                </p:nvSpPr>
                <p:spPr bwMode="auto">
                  <a:xfrm>
                    <a:off x="4625" y="3098"/>
                    <a:ext cx="589" cy="110"/>
                  </a:xfrm>
                  <a:custGeom>
                    <a:avLst/>
                    <a:gdLst/>
                    <a:ahLst/>
                    <a:cxnLst>
                      <a:cxn ang="0">
                        <a:pos x="0" y="72"/>
                      </a:cxn>
                      <a:cxn ang="0">
                        <a:pos x="42" y="30"/>
                      </a:cxn>
                      <a:cxn ang="0">
                        <a:pos x="100" y="3"/>
                      </a:cxn>
                      <a:cxn ang="0">
                        <a:pos x="166" y="0"/>
                      </a:cxn>
                      <a:cxn ang="0">
                        <a:pos x="214" y="9"/>
                      </a:cxn>
                      <a:cxn ang="0">
                        <a:pos x="138" y="18"/>
                      </a:cxn>
                      <a:cxn ang="0">
                        <a:pos x="109" y="36"/>
                      </a:cxn>
                      <a:cxn ang="0">
                        <a:pos x="81" y="63"/>
                      </a:cxn>
                      <a:cxn ang="0">
                        <a:pos x="68" y="93"/>
                      </a:cxn>
                      <a:cxn ang="0">
                        <a:pos x="42" y="111"/>
                      </a:cxn>
                      <a:cxn ang="0">
                        <a:pos x="10" y="108"/>
                      </a:cxn>
                      <a:cxn ang="0">
                        <a:pos x="0" y="72"/>
                      </a:cxn>
                    </a:cxnLst>
                    <a:rect l="0" t="0" r="r" b="b"/>
                    <a:pathLst>
                      <a:path w="214" h="111">
                        <a:moveTo>
                          <a:pt x="0" y="72"/>
                        </a:moveTo>
                        <a:lnTo>
                          <a:pt x="42" y="30"/>
                        </a:lnTo>
                        <a:lnTo>
                          <a:pt x="100" y="3"/>
                        </a:lnTo>
                        <a:lnTo>
                          <a:pt x="166" y="0"/>
                        </a:lnTo>
                        <a:lnTo>
                          <a:pt x="214" y="9"/>
                        </a:lnTo>
                        <a:lnTo>
                          <a:pt x="138" y="18"/>
                        </a:lnTo>
                        <a:lnTo>
                          <a:pt x="109" y="36"/>
                        </a:lnTo>
                        <a:lnTo>
                          <a:pt x="81" y="63"/>
                        </a:lnTo>
                        <a:lnTo>
                          <a:pt x="68" y="93"/>
                        </a:lnTo>
                        <a:lnTo>
                          <a:pt x="42" y="111"/>
                        </a:lnTo>
                        <a:lnTo>
                          <a:pt x="10" y="108"/>
                        </a:lnTo>
                        <a:lnTo>
                          <a:pt x="0" y="72"/>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grpSp>
        <p:sp>
          <p:nvSpPr>
            <p:cNvPr id="45" name="Rectangle 28"/>
            <p:cNvSpPr>
              <a:spLocks noChangeArrowheads="1"/>
            </p:cNvSpPr>
            <p:nvPr/>
          </p:nvSpPr>
          <p:spPr bwMode="auto">
            <a:xfrm>
              <a:off x="2976" y="2040"/>
              <a:ext cx="241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50000"/>
                </a:spcBef>
              </a:pPr>
              <a:r>
                <a:rPr lang="en-US" altLang="en-US" sz="3000">
                  <a:latin typeface="Times New Roman" pitchFamily="18" charset="0"/>
                </a:rPr>
                <a:t> GCD(a,b) = GCD(x,y) </a:t>
              </a:r>
            </a:p>
          </p:txBody>
        </p:sp>
      </p:grpSp>
      <p:pic>
        <p:nvPicPr>
          <p:cNvPr id="15" name="Picture 4" descr="http://img.deusm.com/ebnonline/2014/07/274022/data-scree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649" y="1650858"/>
            <a:ext cx="190727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http://lb.newsflicks.in/news-flicksv2/uploads/story/ai_fbdbaa77aa4a4078855f0e9a204791cd.jpg?640%7C40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225" t="4447" r="15244" b="2905"/>
          <a:stretch/>
        </p:blipFill>
        <p:spPr bwMode="auto">
          <a:xfrm>
            <a:off x="6775390" y="825429"/>
            <a:ext cx="122222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outh Korean Go player Lee Sedol begins the third game in a five-game match against Google's AlphaGo in Seoul on March 1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981" r="1470"/>
          <a:stretch/>
        </p:blipFill>
        <p:spPr bwMode="auto">
          <a:xfrm>
            <a:off x="7429082" y="0"/>
            <a:ext cx="1714918" cy="108000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a:spLocks noChangeArrowheads="1"/>
          </p:cNvSpPr>
          <p:nvPr/>
        </p:nvSpPr>
        <p:spPr bwMode="auto">
          <a:xfrm>
            <a:off x="722400" y="76200"/>
            <a:ext cx="7772400" cy="1143000"/>
          </a:xfrm>
          <a:prstGeom prst="rect">
            <a:avLst/>
          </a:prstGeom>
          <a:noFill/>
          <a:ln w="9525">
            <a:noFill/>
            <a:miter lim="800000"/>
            <a:headEnd/>
            <a:tailEnd/>
          </a:ln>
          <a:effectLst/>
        </p:spPr>
        <p:txBody>
          <a:bodyPr anchor="ctr"/>
          <a:lstStyle>
            <a:defPPr>
              <a:defRPr lang="en-US"/>
            </a:defPPr>
            <a:lvl1pPr algn="l" rtl="0" fontAlgn="base">
              <a:spcBef>
                <a:spcPct val="0"/>
              </a:spcBef>
              <a:spcAft>
                <a:spcPct val="0"/>
              </a:spcAft>
              <a:defRPr sz="28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8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8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8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800" kern="1200">
                <a:solidFill>
                  <a:schemeClr val="tx1"/>
                </a:solidFill>
                <a:latin typeface="Times New Roman" pitchFamily="18" charset="0"/>
                <a:ea typeface="+mn-ea"/>
                <a:cs typeface="Arial" charset="0"/>
              </a:defRPr>
            </a:lvl5pPr>
            <a:lvl6pPr marL="2286000" algn="l" defTabSz="914400" rtl="0" eaLnBrk="1" latinLnBrk="0" hangingPunct="1">
              <a:defRPr sz="2800" kern="1200">
                <a:solidFill>
                  <a:schemeClr val="tx1"/>
                </a:solidFill>
                <a:latin typeface="Times New Roman" pitchFamily="18" charset="0"/>
                <a:ea typeface="+mn-ea"/>
                <a:cs typeface="Arial" charset="0"/>
              </a:defRPr>
            </a:lvl6pPr>
            <a:lvl7pPr marL="2743200" algn="l" defTabSz="914400" rtl="0" eaLnBrk="1" latinLnBrk="0" hangingPunct="1">
              <a:defRPr sz="2800" kern="1200">
                <a:solidFill>
                  <a:schemeClr val="tx1"/>
                </a:solidFill>
                <a:latin typeface="Times New Roman" pitchFamily="18" charset="0"/>
                <a:ea typeface="+mn-ea"/>
                <a:cs typeface="Arial" charset="0"/>
              </a:defRPr>
            </a:lvl7pPr>
            <a:lvl8pPr marL="3200400" algn="l" defTabSz="914400" rtl="0" eaLnBrk="1" latinLnBrk="0" hangingPunct="1">
              <a:defRPr sz="2800" kern="1200">
                <a:solidFill>
                  <a:schemeClr val="tx1"/>
                </a:solidFill>
                <a:latin typeface="Times New Roman" pitchFamily="18" charset="0"/>
                <a:ea typeface="+mn-ea"/>
                <a:cs typeface="Arial" charset="0"/>
              </a:defRPr>
            </a:lvl8pPr>
            <a:lvl9pPr marL="3657600" algn="l" defTabSz="914400" rtl="0" eaLnBrk="1" latinLnBrk="0" hangingPunct="1">
              <a:defRPr sz="2800" kern="1200">
                <a:solidFill>
                  <a:schemeClr val="tx1"/>
                </a:solidFill>
                <a:latin typeface="Times New Roman" pitchFamily="18" charset="0"/>
                <a:ea typeface="+mn-ea"/>
                <a:cs typeface="Arial" charset="0"/>
              </a:defRPr>
            </a:lvl9pP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Computer</a:t>
            </a:r>
            <a:br>
              <a:rPr lang="en-US" sz="3600" b="1" dirty="0">
                <a:solidFill>
                  <a:schemeClr val="tx2"/>
                </a:solidFill>
                <a:effectLst>
                  <a:outerShdw blurRad="38100" dist="38100" dir="2700000" algn="tl">
                    <a:srgbClr val="000000"/>
                  </a:outerShdw>
                </a:effectLst>
                <a:cs typeface="Times New Roman" pitchFamily="18" charset="0"/>
              </a:rPr>
            </a:br>
            <a:r>
              <a:rPr lang="en-US" sz="3600" b="1" dirty="0">
                <a:solidFill>
                  <a:schemeClr val="tx2"/>
                </a:solidFill>
                <a:effectLst>
                  <a:outerShdw blurRad="38100" dist="38100" dir="2700000" algn="tl">
                    <a:srgbClr val="000000"/>
                  </a:outerShdw>
                </a:effectLst>
                <a:cs typeface="Times New Roman" pitchFamily="18" charset="0"/>
              </a:rPr>
              <a:t>From Sand</a:t>
            </a:r>
          </a:p>
        </p:txBody>
      </p:sp>
      <p:sp>
        <p:nvSpPr>
          <p:cNvPr id="2" name="Rectangle 1"/>
          <p:cNvSpPr/>
          <p:nvPr/>
        </p:nvSpPr>
        <p:spPr>
          <a:xfrm>
            <a:off x="4611600" y="6073914"/>
            <a:ext cx="4380000" cy="707886"/>
          </a:xfrm>
          <a:prstGeom prst="rect">
            <a:avLst/>
          </a:prstGeom>
        </p:spPr>
        <p:txBody>
          <a:bodyPr wrap="square">
            <a:spAutoFit/>
          </a:bodyPr>
          <a:lstStyle/>
          <a:p>
            <a:r>
              <a:rPr lang="en-CA" sz="2000" dirty="0"/>
              <a:t>https://www.eecs.yorku.ca/~jeff/courses/fun/Building_Computer.pptx</a:t>
            </a:r>
          </a:p>
        </p:txBody>
      </p:sp>
    </p:spTree>
    <p:extLst>
      <p:ext uri="{BB962C8B-B14F-4D97-AF65-F5344CB8AC3E}">
        <p14:creationId xmlns:p14="http://schemas.microsoft.com/office/powerpoint/2010/main" val="13915079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1" name="Object 4"/>
          <p:cNvGraphicFramePr>
            <a:graphicFrameLocks noChangeAspect="1"/>
          </p:cNvGraphicFramePr>
          <p:nvPr/>
        </p:nvGraphicFramePr>
        <p:xfrm>
          <a:off x="4514850" y="2635250"/>
          <a:ext cx="112713" cy="214313"/>
        </p:xfrm>
        <a:graphic>
          <a:graphicData uri="http://schemas.openxmlformats.org/presentationml/2006/ole">
            <mc:AlternateContent xmlns:mc="http://schemas.openxmlformats.org/markup-compatibility/2006">
              <mc:Choice xmlns:v="urn:schemas-microsoft-com:vml" Requires="v">
                <p:oleObj name="Equation" r:id="rId3" imgW="114151" imgH="215619" progId="Equation.3">
                  <p:embed/>
                </p:oleObj>
              </mc:Choice>
              <mc:Fallback>
                <p:oleObj name="Equation" r:id="rId3" imgW="114151" imgH="215619" progId="Equation.3">
                  <p:embed/>
                  <p:pic>
                    <p:nvPicPr>
                      <p:cNvPr id="2051"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2635250"/>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Rectangle 63"/>
          <p:cNvSpPr>
            <a:spLocks noChangeArrowheads="1"/>
          </p:cNvSpPr>
          <p:nvPr/>
        </p:nvSpPr>
        <p:spPr bwMode="auto">
          <a:xfrm>
            <a:off x="1219200" y="-228600"/>
            <a:ext cx="7010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Machine Learning</a:t>
            </a:r>
          </a:p>
        </p:txBody>
      </p:sp>
      <p:pic>
        <p:nvPicPr>
          <p:cNvPr id="10" name="Picture 8" descr="https://resources.inbenta.com/finger%20me%20A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7563" y="5141735"/>
            <a:ext cx="3462750" cy="1560676"/>
          </a:xfrm>
          <a:prstGeom prst="rect">
            <a:avLst/>
          </a:prstGeom>
          <a:noFill/>
          <a:extLst>
            <a:ext uri="{909E8E84-426E-40DD-AFC4-6F175D3DCCD1}">
              <a14:hiddenFill xmlns:a14="http://schemas.microsoft.com/office/drawing/2010/main">
                <a:solidFill>
                  <a:srgbClr val="FFFFFF"/>
                </a:solidFill>
              </a14:hiddenFill>
            </a:ext>
          </a:extLst>
        </p:spPr>
      </p:pic>
      <p:pic>
        <p:nvPicPr>
          <p:cNvPr id="2458" name="Picture 410"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421" y="4495800"/>
            <a:ext cx="3463148" cy="230262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4114799" y="895406"/>
            <a:ext cx="4766913" cy="4057594"/>
            <a:chOff x="4742568" y="2524780"/>
            <a:chExt cx="4766913" cy="4057594"/>
          </a:xfrm>
        </p:grpSpPr>
        <p:grpSp>
          <p:nvGrpSpPr>
            <p:cNvPr id="14" name="Group 13"/>
            <p:cNvGrpSpPr/>
            <p:nvPr/>
          </p:nvGrpSpPr>
          <p:grpSpPr>
            <a:xfrm>
              <a:off x="4844097" y="3048000"/>
              <a:ext cx="4223703" cy="3534374"/>
              <a:chOff x="4363684" y="3048000"/>
              <a:chExt cx="4223703" cy="3534374"/>
            </a:xfrm>
          </p:grpSpPr>
          <p:pic>
            <p:nvPicPr>
              <p:cNvPr id="16" name="Picture 2" descr="Image result for stochastic gradient desce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63684" y="3048000"/>
                <a:ext cx="4223703" cy="353437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4742568" y="3236735"/>
                <a:ext cx="1948903" cy="414811"/>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grpSp>
        <p:sp>
          <p:nvSpPr>
            <p:cNvPr id="15" name="Text Box 33"/>
            <p:cNvSpPr txBox="1">
              <a:spLocks noChangeArrowheads="1"/>
            </p:cNvSpPr>
            <p:nvPr/>
          </p:nvSpPr>
          <p:spPr bwMode="auto">
            <a:xfrm>
              <a:off x="4742568" y="2524780"/>
              <a:ext cx="4766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Gradient Descent </a:t>
              </a:r>
            </a:p>
          </p:txBody>
        </p:sp>
      </p:grpSp>
      <p:grpSp>
        <p:nvGrpSpPr>
          <p:cNvPr id="18" name="Group 17"/>
          <p:cNvGrpSpPr/>
          <p:nvPr/>
        </p:nvGrpSpPr>
        <p:grpSpPr>
          <a:xfrm>
            <a:off x="-302828" y="864926"/>
            <a:ext cx="4766913" cy="3545820"/>
            <a:chOff x="-381000" y="695980"/>
            <a:chExt cx="4766913" cy="3545820"/>
          </a:xfrm>
        </p:grpSpPr>
        <p:pic>
          <p:nvPicPr>
            <p:cNvPr id="19" name="Picture 6" descr="Related image"/>
            <p:cNvPicPr>
              <a:picLocks noChangeAspect="1" noChangeArrowheads="1"/>
            </p:cNvPicPr>
            <p:nvPr/>
          </p:nvPicPr>
          <p:blipFill rotWithShape="1">
            <a:blip r:embed="rId8">
              <a:extLst>
                <a:ext uri="{28A0092B-C50C-407E-A947-70E740481C1C}">
                  <a14:useLocalDpi xmlns:a14="http://schemas.microsoft.com/office/drawing/2010/main" val="0"/>
                </a:ext>
              </a:extLst>
            </a:blip>
            <a:srcRect l="15812" t="2357" r="8864"/>
            <a:stretch/>
          </p:blipFill>
          <p:spPr bwMode="auto">
            <a:xfrm>
              <a:off x="76201" y="1219200"/>
              <a:ext cx="3886200" cy="30226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33"/>
            <p:cNvSpPr txBox="1">
              <a:spLocks noChangeArrowheads="1"/>
            </p:cNvSpPr>
            <p:nvPr/>
          </p:nvSpPr>
          <p:spPr bwMode="auto">
            <a:xfrm>
              <a:off x="-381000" y="695980"/>
              <a:ext cx="4766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Supervised Learning</a:t>
              </a:r>
            </a:p>
          </p:txBody>
        </p:sp>
      </p:grpSp>
    </p:spTree>
    <p:extLst>
      <p:ext uri="{BB962C8B-B14F-4D97-AF65-F5344CB8AC3E}">
        <p14:creationId xmlns:p14="http://schemas.microsoft.com/office/powerpoint/2010/main" val="41923889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3"/>
          <p:cNvSpPr txBox="1">
            <a:spLocks noChangeArrowheads="1"/>
          </p:cNvSpPr>
          <p:nvPr/>
        </p:nvSpPr>
        <p:spPr bwMode="auto">
          <a:xfrm>
            <a:off x="-97457" y="3352800"/>
            <a:ext cx="933891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itchFamily="18" charset="0"/>
              </a:rPr>
              <a:t>A linear predictor:</a:t>
            </a:r>
          </a:p>
          <a:p>
            <a:pPr marL="457200" indent="-457200">
              <a:spcBef>
                <a:spcPct val="0"/>
              </a:spcBef>
              <a:buFont typeface="Arial" panose="020B0604020202020204" pitchFamily="34" charset="0"/>
              <a:buChar char="•"/>
            </a:pPr>
            <a:r>
              <a:rPr lang="en-US" altLang="en-US" sz="2800" dirty="0">
                <a:latin typeface="Times New Roman" pitchFamily="18" charset="0"/>
              </a:rPr>
              <a:t>Preprocessing can produce </a:t>
            </a:r>
            <a:r>
              <a:rPr lang="en-US" altLang="en-US" sz="2800" dirty="0">
                <a:solidFill>
                  <a:schemeClr val="tx2"/>
                </a:solidFill>
                <a:latin typeface="Times New Roman" pitchFamily="18" charset="0"/>
              </a:rPr>
              <a:t>features</a:t>
            </a:r>
            <a:r>
              <a:rPr lang="en-US" altLang="en-US" sz="2800" dirty="0">
                <a:latin typeface="Times New Roman" pitchFamily="18" charset="0"/>
              </a:rPr>
              <a:t> of the input.</a:t>
            </a:r>
            <a:endParaRPr lang="en-US" altLang="en-US" sz="2800" dirty="0">
              <a:solidFill>
                <a:srgbClr val="FF00FF"/>
              </a:solidFill>
              <a:latin typeface="Times New Roman" pitchFamily="18" charset="0"/>
              <a:sym typeface="Symbol" panose="05050102010706020507" pitchFamily="18" charset="2"/>
            </a:endParaRPr>
          </a:p>
          <a:p>
            <a:pPr>
              <a:spcBef>
                <a:spcPct val="0"/>
              </a:spcBef>
            </a:pPr>
            <a:r>
              <a:rPr lang="en-US" altLang="en-US" sz="2800" dirty="0">
                <a:latin typeface="Times New Roman" pitchFamily="18" charset="0"/>
              </a:rPr>
              <a:t>        These are hand chosen by human.</a:t>
            </a:r>
          </a:p>
          <a:p>
            <a:pPr>
              <a:spcBef>
                <a:spcPct val="0"/>
              </a:spcBef>
            </a:pPr>
            <a:br>
              <a:rPr lang="en-US" altLang="en-US" sz="2800" dirty="0">
                <a:latin typeface="Times New Roman" pitchFamily="18" charset="0"/>
              </a:rPr>
            </a:br>
            <a:r>
              <a:rPr lang="en-US" altLang="en-US" sz="2800" dirty="0">
                <a:latin typeface="Times New Roman" pitchFamily="18" charset="0"/>
              </a:rPr>
              <a:t>        </a:t>
            </a:r>
            <a:r>
              <a:rPr lang="en-US" altLang="en-US" sz="2800" i="1" dirty="0">
                <a:solidFill>
                  <a:srgbClr val="00FFFF"/>
                </a:solidFill>
                <a:latin typeface="Times New Roman" pitchFamily="18" charset="0"/>
              </a:rPr>
              <a:t>z</a:t>
            </a:r>
            <a:r>
              <a:rPr lang="en-US" altLang="en-US" sz="2800" dirty="0">
                <a:latin typeface="Times New Roman" pitchFamily="18" charset="0"/>
              </a:rPr>
              <a:t> = </a:t>
            </a:r>
            <a:r>
              <a:rPr lang="en-US" altLang="en-US" sz="2800" i="1" dirty="0">
                <a:solidFill>
                  <a:srgbClr val="66FF33"/>
                </a:solidFill>
                <a:latin typeface="Times New Roman" pitchFamily="18" charset="0"/>
              </a:rPr>
              <a:t>w</a:t>
            </a:r>
            <a:r>
              <a:rPr lang="en-US" altLang="en-US" sz="2800" i="1" baseline="-25000" dirty="0">
                <a:solidFill>
                  <a:srgbClr val="66FF33"/>
                </a:solidFill>
                <a:latin typeface="Times New Roman" pitchFamily="18" charset="0"/>
              </a:rPr>
              <a:t>0</a:t>
            </a:r>
            <a:r>
              <a:rPr lang="en-US" altLang="en-US" sz="2800" dirty="0">
                <a:latin typeface="Times New Roman" pitchFamily="18" charset="0"/>
              </a:rPr>
              <a:t>  +  </a:t>
            </a:r>
            <a:r>
              <a:rPr lang="en-US" altLang="en-US" sz="2800" i="1" dirty="0">
                <a:solidFill>
                  <a:srgbClr val="66FF33"/>
                </a:solidFill>
                <a:latin typeface="Times New Roman" pitchFamily="18" charset="0"/>
              </a:rPr>
              <a:t>w</a:t>
            </a:r>
            <a:r>
              <a:rPr lang="en-US" altLang="en-US" sz="2800" i="1" baseline="-25000" dirty="0">
                <a:solidFill>
                  <a:srgbClr val="66FF33"/>
                </a:solidFill>
                <a:latin typeface="Times New Roman" pitchFamily="18" charset="0"/>
              </a:rPr>
              <a:t>1 </a:t>
            </a:r>
            <a:r>
              <a:rPr lang="en-US" altLang="en-US" sz="2800" i="1" dirty="0">
                <a:solidFill>
                  <a:srgbClr val="FF00FF"/>
                </a:solidFill>
                <a:latin typeface="Times New Roman" pitchFamily="18" charset="0"/>
              </a:rPr>
              <a:t>x</a:t>
            </a:r>
            <a:r>
              <a:rPr lang="en-US" altLang="en-US" sz="2800" i="1" baseline="-25000" dirty="0">
                <a:solidFill>
                  <a:srgbClr val="FF00FF"/>
                </a:solidFill>
                <a:latin typeface="Times New Roman" pitchFamily="18" charset="0"/>
              </a:rPr>
              <a:t>1</a:t>
            </a:r>
            <a:r>
              <a:rPr lang="en-US" altLang="en-US" sz="2800" dirty="0">
                <a:latin typeface="Times New Roman" pitchFamily="18" charset="0"/>
              </a:rPr>
              <a:t>  + … +  </a:t>
            </a:r>
            <a:r>
              <a:rPr lang="en-US" altLang="en-US" sz="2800" i="1" dirty="0" err="1">
                <a:solidFill>
                  <a:srgbClr val="66FF33"/>
                </a:solidFill>
                <a:latin typeface="Times New Roman" pitchFamily="18" charset="0"/>
              </a:rPr>
              <a:t>w</a:t>
            </a:r>
            <a:r>
              <a:rPr lang="en-US" altLang="en-US" sz="2800" i="1" baseline="-25000" dirty="0" err="1">
                <a:solidFill>
                  <a:srgbClr val="66FF33"/>
                </a:solidFill>
                <a:latin typeface="Times New Roman" pitchFamily="18" charset="0"/>
              </a:rPr>
              <a:t>n</a:t>
            </a:r>
            <a:r>
              <a:rPr lang="en-US" altLang="en-US" sz="2800" i="1" baseline="-25000" dirty="0">
                <a:solidFill>
                  <a:srgbClr val="66FF33"/>
                </a:solidFill>
                <a:latin typeface="Times New Roman" pitchFamily="18" charset="0"/>
              </a:rPr>
              <a:t> </a:t>
            </a:r>
            <a:r>
              <a:rPr lang="en-US" altLang="en-US" sz="2800" i="1" dirty="0" err="1">
                <a:solidFill>
                  <a:srgbClr val="FF00FF"/>
                </a:solidFill>
                <a:latin typeface="Times New Roman" pitchFamily="18" charset="0"/>
              </a:rPr>
              <a:t>x</a:t>
            </a:r>
            <a:r>
              <a:rPr lang="en-US" altLang="en-US" sz="2800" i="1" baseline="-25000" dirty="0" err="1">
                <a:solidFill>
                  <a:srgbClr val="FF00FF"/>
                </a:solidFill>
                <a:latin typeface="Times New Roman" pitchFamily="18" charset="0"/>
              </a:rPr>
              <a:t>n</a:t>
            </a:r>
            <a:r>
              <a:rPr lang="en-US" altLang="en-US" sz="2800" dirty="0">
                <a:solidFill>
                  <a:srgbClr val="FF00FF"/>
                </a:solidFill>
                <a:latin typeface="Times New Roman" pitchFamily="18" charset="0"/>
              </a:rPr>
              <a:t> </a:t>
            </a:r>
          </a:p>
          <a:p>
            <a:pPr>
              <a:spcBef>
                <a:spcPct val="0"/>
              </a:spcBef>
            </a:pPr>
            <a:r>
              <a:rPr lang="en-US" altLang="en-US" sz="2800" dirty="0">
                <a:solidFill>
                  <a:srgbClr val="FF00FF"/>
                </a:solidFill>
                <a:latin typeface="Times New Roman" pitchFamily="18" charset="0"/>
              </a:rPr>
              <a:t>                    </a:t>
            </a:r>
            <a:r>
              <a:rPr lang="en-US" altLang="en-US" sz="2800" dirty="0">
                <a:latin typeface="Times New Roman" pitchFamily="18" charset="0"/>
              </a:rPr>
              <a:t>+  </a:t>
            </a:r>
            <a:r>
              <a:rPr lang="en-US" altLang="en-US" sz="2800" i="1" dirty="0">
                <a:solidFill>
                  <a:srgbClr val="66FF33"/>
                </a:solidFill>
                <a:latin typeface="Times New Roman" pitchFamily="18" charset="0"/>
              </a:rPr>
              <a:t>w</a:t>
            </a:r>
            <a:r>
              <a:rPr lang="en-US" altLang="en-US" sz="2800" i="1" baseline="-25000" dirty="0">
                <a:solidFill>
                  <a:srgbClr val="66FF33"/>
                </a:solidFill>
                <a:latin typeface="Times New Roman" pitchFamily="18" charset="0"/>
              </a:rPr>
              <a:t>m-2  </a:t>
            </a:r>
            <a:r>
              <a:rPr lang="en-US" altLang="en-US" sz="2800" i="1" dirty="0">
                <a:solidFill>
                  <a:srgbClr val="FF00FF"/>
                </a:solidFill>
                <a:latin typeface="Times New Roman" pitchFamily="18" charset="0"/>
              </a:rPr>
              <a:t>x</a:t>
            </a:r>
            <a:r>
              <a:rPr lang="en-US" altLang="en-US" sz="2800" i="1" baseline="-25000" dirty="0">
                <a:solidFill>
                  <a:srgbClr val="FF00FF"/>
                </a:solidFill>
                <a:latin typeface="Times New Roman" pitchFamily="18" charset="0"/>
              </a:rPr>
              <a:t>1</a:t>
            </a:r>
            <a:r>
              <a:rPr lang="en-US" altLang="en-US" sz="2800" i="1" baseline="30000" dirty="0">
                <a:solidFill>
                  <a:srgbClr val="FF00FF"/>
                </a:solidFill>
                <a:latin typeface="Times New Roman" pitchFamily="18" charset="0"/>
              </a:rPr>
              <a:t>2</a:t>
            </a:r>
            <a:r>
              <a:rPr lang="en-US" altLang="en-US" sz="2800" dirty="0">
                <a:latin typeface="Times New Roman" pitchFamily="18" charset="0"/>
              </a:rPr>
              <a:t>  </a:t>
            </a:r>
            <a:r>
              <a:rPr lang="en-US" altLang="en-US" sz="2800" dirty="0">
                <a:latin typeface="Times New Roman" panose="02020603050405020304" pitchFamily="18" charset="0"/>
                <a:cs typeface="Times New Roman" panose="02020603050405020304" pitchFamily="18" charset="0"/>
              </a:rPr>
              <a:t>+ </a:t>
            </a:r>
            <a:r>
              <a:rPr lang="en-US" altLang="en-US" sz="2800" i="1" dirty="0">
                <a:solidFill>
                  <a:srgbClr val="66FF33"/>
                </a:solidFill>
                <a:latin typeface="Times New Roman" pitchFamily="18" charset="0"/>
              </a:rPr>
              <a:t>w</a:t>
            </a:r>
            <a:r>
              <a:rPr lang="en-US" altLang="en-US" sz="2800" i="1" baseline="-25000" dirty="0">
                <a:solidFill>
                  <a:srgbClr val="66FF33"/>
                </a:solidFill>
                <a:latin typeface="Times New Roman" pitchFamily="18" charset="0"/>
              </a:rPr>
              <a:t>m-1  </a:t>
            </a:r>
            <a:r>
              <a:rPr lang="en-US" altLang="en-US" sz="2800" i="1" dirty="0">
                <a:solidFill>
                  <a:srgbClr val="FF00FF"/>
                </a:solidFill>
                <a:latin typeface="Times New Roman" panose="02020603050405020304" pitchFamily="18" charset="0"/>
                <a:cs typeface="Times New Roman" panose="02020603050405020304" pitchFamily="18" charset="0"/>
              </a:rPr>
              <a:t>x</a:t>
            </a:r>
            <a:r>
              <a:rPr lang="en-US" altLang="en-US" sz="2800" i="1" baseline="-25000" dirty="0">
                <a:solidFill>
                  <a:srgbClr val="FF00FF"/>
                </a:solidFill>
                <a:latin typeface="Times New Roman" panose="02020603050405020304" pitchFamily="18" charset="0"/>
                <a:cs typeface="Times New Roman" panose="02020603050405020304" pitchFamily="18" charset="0"/>
              </a:rPr>
              <a:t>1</a:t>
            </a:r>
            <a:r>
              <a:rPr lang="en-US" altLang="en-US" sz="2800" i="1"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i="1" dirty="0">
                <a:solidFill>
                  <a:srgbClr val="FF00FF"/>
                </a:solidFill>
                <a:latin typeface="Times New Roman" panose="02020603050405020304" pitchFamily="18" charset="0"/>
                <a:cs typeface="Times New Roman" panose="02020603050405020304" pitchFamily="18" charset="0"/>
              </a:rPr>
              <a:t>x</a:t>
            </a:r>
            <a:r>
              <a:rPr lang="en-US" altLang="en-US" sz="2800" i="1" baseline="-25000" dirty="0">
                <a:solidFill>
                  <a:srgbClr val="FF00FF"/>
                </a:solidFill>
                <a:latin typeface="Times New Roman" panose="02020603050405020304" pitchFamily="18" charset="0"/>
                <a:cs typeface="Times New Roman" panose="02020603050405020304" pitchFamily="18" charset="0"/>
              </a:rPr>
              <a:t>2  </a:t>
            </a:r>
            <a:r>
              <a:rPr lang="en-US" altLang="en-US" sz="2800" dirty="0">
                <a:latin typeface="Times New Roman" panose="02020603050405020304" pitchFamily="18" charset="0"/>
                <a:cs typeface="Times New Roman" panose="02020603050405020304" pitchFamily="18" charset="0"/>
              </a:rPr>
              <a:t>+ </a:t>
            </a:r>
            <a:r>
              <a:rPr lang="en-US" altLang="en-US" sz="2800" i="1" dirty="0" err="1">
                <a:solidFill>
                  <a:srgbClr val="66FF33"/>
                </a:solidFill>
                <a:latin typeface="Times New Roman" pitchFamily="18" charset="0"/>
              </a:rPr>
              <a:t>w</a:t>
            </a:r>
            <a:r>
              <a:rPr lang="en-US" altLang="en-US" sz="2800" i="1" baseline="-25000" dirty="0" err="1">
                <a:solidFill>
                  <a:srgbClr val="66FF33"/>
                </a:solidFill>
                <a:latin typeface="Times New Roman" pitchFamily="18" charset="0"/>
              </a:rPr>
              <a:t>m</a:t>
            </a:r>
            <a:r>
              <a:rPr lang="en-US" altLang="en-US" sz="2800" i="1" baseline="-25000" dirty="0">
                <a:solidFill>
                  <a:srgbClr val="66FF33"/>
                </a:solidFill>
                <a:latin typeface="Times New Roman" pitchFamily="18" charset="0"/>
              </a:rPr>
              <a:t>  </a:t>
            </a:r>
            <a:r>
              <a:rPr lang="en-US" altLang="en-US" sz="2800" i="1" dirty="0">
                <a:solidFill>
                  <a:srgbClr val="FF00FF"/>
                </a:solidFill>
                <a:latin typeface="Times New Roman" panose="02020603050405020304" pitchFamily="18" charset="0"/>
                <a:cs typeface="Times New Roman" panose="02020603050405020304" pitchFamily="18" charset="0"/>
              </a:rPr>
              <a:t>e</a:t>
            </a:r>
            <a:r>
              <a:rPr lang="en-US" altLang="en-US" sz="2800" i="1" baseline="30000" dirty="0">
                <a:solidFill>
                  <a:srgbClr val="FF00FF"/>
                </a:solidFill>
                <a:latin typeface="Times New Roman" panose="02020603050405020304" pitchFamily="18" charset="0"/>
                <a:cs typeface="Times New Roman" panose="02020603050405020304" pitchFamily="18" charset="0"/>
              </a:rPr>
              <a:t>x</a:t>
            </a:r>
          </a:p>
          <a:p>
            <a:pPr marL="457200" indent="-457200">
              <a:spcBef>
                <a:spcPct val="0"/>
              </a:spcBef>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Note this is linear in </a:t>
            </a:r>
            <a:r>
              <a:rPr lang="en-US" altLang="en-US" sz="2800" i="1" dirty="0">
                <a:solidFill>
                  <a:srgbClr val="66FF33"/>
                </a:solidFill>
                <a:latin typeface="Times New Roman" pitchFamily="18" charset="0"/>
              </a:rPr>
              <a:t>w</a:t>
            </a:r>
            <a:r>
              <a:rPr lang="en-US" altLang="en-US" sz="2800" i="1" baseline="-25000" dirty="0">
                <a:solidFill>
                  <a:srgbClr val="66FF33"/>
                </a:solidFill>
                <a:latin typeface="Times New Roman" pitchFamily="18" charset="0"/>
              </a:rPr>
              <a:t>1</a:t>
            </a:r>
            <a:r>
              <a:rPr lang="en-US" altLang="en-US" sz="2800" i="1" dirty="0">
                <a:solidFill>
                  <a:srgbClr val="66FF33"/>
                </a:solidFill>
                <a:latin typeface="Times New Roman" pitchFamily="18" charset="0"/>
              </a:rPr>
              <a:t>,…,</a:t>
            </a:r>
            <a:r>
              <a:rPr lang="en-US" altLang="en-US" sz="2800" i="1" dirty="0" err="1">
                <a:solidFill>
                  <a:srgbClr val="66FF33"/>
                </a:solidFill>
                <a:latin typeface="Times New Roman" pitchFamily="18" charset="0"/>
              </a:rPr>
              <a:t>w</a:t>
            </a:r>
            <a:r>
              <a:rPr lang="en-US" altLang="en-US" sz="2800" i="1" baseline="-25000" dirty="0" err="1">
                <a:solidFill>
                  <a:srgbClr val="66FF33"/>
                </a:solidFill>
                <a:latin typeface="Times New Roman" pitchFamily="18" charset="0"/>
              </a:rPr>
              <a:t>m.</a:t>
            </a:r>
            <a:endParaRPr lang="en-CA" altLang="en-US" sz="28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0"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Linear Regression</a:t>
            </a:r>
          </a:p>
        </p:txBody>
      </p:sp>
      <p:grpSp>
        <p:nvGrpSpPr>
          <p:cNvPr id="21514" name="Group 21513"/>
          <p:cNvGrpSpPr/>
          <p:nvPr/>
        </p:nvGrpSpPr>
        <p:grpSpPr>
          <a:xfrm>
            <a:off x="759652" y="609600"/>
            <a:ext cx="7850948" cy="2819400"/>
            <a:chOff x="759652" y="609600"/>
            <a:chExt cx="7850948" cy="2819400"/>
          </a:xfrm>
        </p:grpSpPr>
        <p:sp>
          <p:nvSpPr>
            <p:cNvPr id="11" name="Rectangle 10"/>
            <p:cNvSpPr/>
            <p:nvPr/>
          </p:nvSpPr>
          <p:spPr>
            <a:xfrm>
              <a:off x="759652" y="609600"/>
              <a:ext cx="2158500" cy="2818800"/>
            </a:xfrm>
            <a:prstGeom prst="rect">
              <a:avLst/>
            </a:prstGeom>
            <a:solidFill>
              <a:schemeClr val="tx1"/>
            </a:solidFill>
            <a:ln>
              <a:noFill/>
            </a:ln>
          </p:spPr>
          <p:txBody>
            <a:bodyPr wrap="square" rtlCol="0" anchor="ctr">
              <a:spAutoFit/>
            </a:bodyPr>
            <a:lstStyle/>
            <a:p>
              <a:pPr algn="l"/>
              <a:endParaRPr lang="en-CA" sz="2400" dirty="0"/>
            </a:p>
          </p:txBody>
        </p:sp>
        <p:sp>
          <p:nvSpPr>
            <p:cNvPr id="5" name="Rectangle 4"/>
            <p:cNvSpPr/>
            <p:nvPr/>
          </p:nvSpPr>
          <p:spPr>
            <a:xfrm>
              <a:off x="7794808" y="609600"/>
              <a:ext cx="815792" cy="2818800"/>
            </a:xfrm>
            <a:prstGeom prst="rect">
              <a:avLst/>
            </a:prstGeom>
            <a:solidFill>
              <a:schemeClr val="tx1"/>
            </a:solidFill>
            <a:ln>
              <a:noFill/>
            </a:ln>
          </p:spPr>
          <p:txBody>
            <a:bodyPr wrap="square" rtlCol="0" anchor="ctr">
              <a:spAutoFit/>
            </a:bodyPr>
            <a:lstStyle/>
            <a:p>
              <a:pPr algn="l"/>
              <a:endParaRPr lang="en-CA" sz="2400" dirty="0"/>
            </a:p>
          </p:txBody>
        </p:sp>
        <p:pic>
          <p:nvPicPr>
            <p:cNvPr id="21506" name="Picture 2" descr="image20"/>
            <p:cNvPicPr>
              <a:picLocks noChangeAspect="1" noChangeArrowheads="1"/>
            </p:cNvPicPr>
            <p:nvPr/>
          </p:nvPicPr>
          <p:blipFill rotWithShape="1">
            <a:blip r:embed="rId3">
              <a:extLst>
                <a:ext uri="{28A0092B-C50C-407E-A947-70E740481C1C}">
                  <a14:useLocalDpi xmlns:a14="http://schemas.microsoft.com/office/drawing/2010/main" val="0"/>
                </a:ext>
              </a:extLst>
            </a:blip>
            <a:srcRect l="13334" t="22222" r="42905" b="44444"/>
            <a:stretch/>
          </p:blipFill>
          <p:spPr bwMode="auto">
            <a:xfrm>
              <a:off x="2859588" y="609600"/>
              <a:ext cx="493522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364788" y="2133600"/>
              <a:ext cx="1295400" cy="609600"/>
            </a:xfrm>
            <a:prstGeom prst="rect">
              <a:avLst/>
            </a:prstGeom>
            <a:solidFill>
              <a:schemeClr val="tx1"/>
            </a:solidFill>
            <a:ln>
              <a:noFill/>
            </a:ln>
          </p:spPr>
          <p:txBody>
            <a:bodyPr wrap="square" rtlCol="0" anchor="ctr">
              <a:spAutoFit/>
            </a:bodyPr>
            <a:lstStyle/>
            <a:p>
              <a:pPr algn="l"/>
              <a:endParaRPr lang="en-CA" sz="2400" dirty="0"/>
            </a:p>
          </p:txBody>
        </p:sp>
        <mc:AlternateContent xmlns:mc="http://schemas.openxmlformats.org/markup-compatibility/2006" xmlns:a14="http://schemas.microsoft.com/office/drawing/2010/main">
          <mc:Choice Requires="a14">
            <p:sp>
              <p:nvSpPr>
                <p:cNvPr id="2" name="TextBox 1"/>
                <p:cNvSpPr txBox="1"/>
                <p:nvPr/>
              </p:nvSpPr>
              <p:spPr>
                <a:xfrm>
                  <a:off x="6125896" y="2453464"/>
                  <a:ext cx="1723805" cy="7471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r>
                          <a:rPr lang="en-CA" sz="2000" b="0" i="1" smtClean="0">
                            <a:solidFill>
                              <a:schemeClr val="bg2"/>
                            </a:solidFill>
                            <a:latin typeface="Cambria Math" panose="02040503050406030204" pitchFamily="18" charset="0"/>
                          </a:rPr>
                          <m:t>= </m:t>
                        </m:r>
                        <m:nary>
                          <m:naryPr>
                            <m:chr m:val="∑"/>
                            <m:supHide m:val="on"/>
                            <m:ctrlPr>
                              <a:rPr lang="en-CA" sz="2000" b="0" i="1" smtClean="0">
                                <a:solidFill>
                                  <a:schemeClr val="bg2"/>
                                </a:solidFill>
                                <a:latin typeface="Cambria Math" panose="02040503050406030204" pitchFamily="18" charset="0"/>
                              </a:rPr>
                            </m:ctrlPr>
                          </m:naryPr>
                          <m:sub>
                            <m:r>
                              <m:rPr>
                                <m:brk m:alnAt="7"/>
                              </m:rPr>
                              <a:rPr lang="en-CA" sz="2000" b="0" i="1" smtClean="0">
                                <a:solidFill>
                                  <a:schemeClr val="bg2"/>
                                </a:solidFill>
                                <a:latin typeface="Cambria Math" panose="02040503050406030204" pitchFamily="18" charset="0"/>
                              </a:rPr>
                              <m:t>𝑖</m:t>
                            </m:r>
                            <m:r>
                              <a:rPr lang="en-CA" sz="2000" b="0" i="1" smtClean="0">
                                <a:solidFill>
                                  <a:schemeClr val="bg2"/>
                                </a:solidFill>
                                <a:latin typeface="Cambria Math" panose="02040503050406030204" pitchFamily="18" charset="0"/>
                              </a:rPr>
                              <m:t>=0..</m:t>
                            </m:r>
                            <m:r>
                              <a:rPr lang="en-CA" sz="2000" b="0" i="1" smtClean="0">
                                <a:solidFill>
                                  <a:schemeClr val="bg2"/>
                                </a:solidFill>
                                <a:latin typeface="Cambria Math" panose="02040503050406030204" pitchFamily="18" charset="0"/>
                              </a:rPr>
                              <m:t>𝑛</m:t>
                            </m:r>
                          </m:sub>
                          <m:sup/>
                          <m:e>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𝑤</m:t>
                                </m:r>
                              </m:e>
                              <m:sub>
                                <m:r>
                                  <a:rPr lang="en-CA" sz="2000" b="0" i="1" smtClean="0">
                                    <a:solidFill>
                                      <a:schemeClr val="bg2"/>
                                    </a:solidFill>
                                    <a:latin typeface="Cambria Math" panose="02040503050406030204" pitchFamily="18" charset="0"/>
                                  </a:rPr>
                                  <m:t>𝑖</m:t>
                                </m:r>
                              </m:sub>
                            </m:sSub>
                          </m:e>
                        </m:nary>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𝑥</m:t>
                            </m:r>
                          </m:e>
                          <m:sub>
                            <m:r>
                              <a:rPr lang="en-CA" sz="2000" b="0" i="1" smtClean="0">
                                <a:solidFill>
                                  <a:schemeClr val="bg2"/>
                                </a:solidFill>
                                <a:latin typeface="Cambria Math" panose="02040503050406030204" pitchFamily="18" charset="0"/>
                              </a:rPr>
                              <m:t>𝑖</m:t>
                            </m:r>
                          </m:sub>
                        </m:sSub>
                        <m:r>
                          <a:rPr lang="en-CA" sz="2000" b="0" i="1" smtClean="0">
                            <a:solidFill>
                              <a:schemeClr val="bg2"/>
                            </a:solidFill>
                            <a:latin typeface="Cambria Math" panose="02040503050406030204" pitchFamily="18" charset="0"/>
                          </a:rPr>
                          <m:t> </m:t>
                        </m:r>
                      </m:oMath>
                    </m:oMathPara>
                  </a14:m>
                  <a:endParaRPr lang="en-CA" sz="2000" dirty="0">
                    <a:solidFill>
                      <a:schemeClr val="bg2"/>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125896" y="2453464"/>
                  <a:ext cx="1723805" cy="747192"/>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344057" y="1876644"/>
                  <a:ext cx="2127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𝑦</m:t>
                        </m:r>
                      </m:oMath>
                    </m:oMathPara>
                  </a14:m>
                  <a:endParaRPr lang="en-CA" sz="2000" dirty="0">
                    <a:solidFill>
                      <a:schemeClr val="bg2"/>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8344057" y="1876644"/>
                  <a:ext cx="212751" cy="307777"/>
                </a:xfrm>
                <a:prstGeom prst="rect">
                  <a:avLst/>
                </a:prstGeom>
                <a:blipFill>
                  <a:blip r:embed="rId5"/>
                  <a:stretch>
                    <a:fillRect l="-28571" r="-25714" b="-28000"/>
                  </a:stretch>
                </a:blipFill>
              </p:spPr>
              <p:txBody>
                <a:bodyPr/>
                <a:lstStyle/>
                <a:p>
                  <a:r>
                    <a:rPr lang="en-CA">
                      <a:noFill/>
                    </a:rPr>
                    <a:t> </a:t>
                  </a:r>
                </a:p>
              </p:txBody>
            </p:sp>
          </mc:Fallback>
        </mc:AlternateContent>
        <p:sp>
          <p:nvSpPr>
            <p:cNvPr id="6" name="Oval 5"/>
            <p:cNvSpPr/>
            <p:nvPr/>
          </p:nvSpPr>
          <p:spPr>
            <a:xfrm>
              <a:off x="7871008" y="1905000"/>
              <a:ext cx="304800" cy="304800"/>
            </a:xfrm>
            <a:prstGeom prst="ellipse">
              <a:avLst/>
            </a:prstGeom>
            <a:ln w="15875">
              <a:solidFill>
                <a:schemeClr val="bg2"/>
              </a:solidFill>
            </a:ln>
          </p:spPr>
          <p:txBody>
            <a:bodyPr wrap="square" rtlCol="0" anchor="ctr">
              <a:spAutoFit/>
            </a:bodyPr>
            <a:lstStyle/>
            <a:p>
              <a:pPr algn="l"/>
              <a:endParaRPr lang="en-CA" sz="2400" dirty="0"/>
            </a:p>
          </p:txBody>
        </p:sp>
        <p:sp>
          <p:nvSpPr>
            <p:cNvPr id="4" name="Oval 3"/>
            <p:cNvSpPr/>
            <p:nvPr/>
          </p:nvSpPr>
          <p:spPr>
            <a:xfrm>
              <a:off x="3885354" y="996462"/>
              <a:ext cx="228600" cy="224135"/>
            </a:xfrm>
            <a:prstGeom prst="ellipse">
              <a:avLst/>
            </a:prstGeom>
            <a:solidFill>
              <a:schemeClr val="tx1"/>
            </a:solidFill>
            <a:ln>
              <a:noFill/>
            </a:ln>
          </p:spPr>
          <p:txBody>
            <a:bodyPr wrap="square" rtlCol="0" anchor="ctr">
              <a:spAutoFit/>
            </a:bodyPr>
            <a:lstStyle/>
            <a:p>
              <a:pPr algn="l"/>
              <a:endParaRPr lang="en-CA" sz="2400" dirty="0"/>
            </a:p>
          </p:txBody>
        </p:sp>
        <p:sp>
          <p:nvSpPr>
            <p:cNvPr id="17" name="Oval 16"/>
            <p:cNvSpPr/>
            <p:nvPr/>
          </p:nvSpPr>
          <p:spPr>
            <a:xfrm>
              <a:off x="3850188" y="1335037"/>
              <a:ext cx="297312" cy="231388"/>
            </a:xfrm>
            <a:prstGeom prst="ellipse">
              <a:avLst/>
            </a:prstGeom>
            <a:solidFill>
              <a:schemeClr val="tx1"/>
            </a:solidFill>
            <a:ln>
              <a:noFill/>
            </a:ln>
          </p:spPr>
          <p:txBody>
            <a:bodyPr wrap="square" rtlCol="0" anchor="ctr">
              <a:spAutoFit/>
            </a:bodyPr>
            <a:lstStyle/>
            <a:p>
              <a:pPr algn="l"/>
              <a:endParaRPr lang="en-CA" sz="2400" dirty="0"/>
            </a:p>
          </p:txBody>
        </p:sp>
        <p:sp>
          <p:nvSpPr>
            <p:cNvPr id="18" name="Oval 17"/>
            <p:cNvSpPr/>
            <p:nvPr/>
          </p:nvSpPr>
          <p:spPr>
            <a:xfrm>
              <a:off x="3773988" y="2438400"/>
              <a:ext cx="304800" cy="300335"/>
            </a:xfrm>
            <a:prstGeom prst="ellipse">
              <a:avLst/>
            </a:prstGeom>
            <a:solidFill>
              <a:schemeClr val="tx1"/>
            </a:solidFill>
            <a:ln>
              <a:noFill/>
            </a:ln>
          </p:spPr>
          <p:txBody>
            <a:bodyPr wrap="square" rtlCol="0" anchor="ctr">
              <a:spAutoFit/>
            </a:bodyPr>
            <a:lstStyle/>
            <a:p>
              <a:pPr algn="l"/>
              <a:endParaRPr lang="en-CA" sz="2400" dirty="0"/>
            </a:p>
          </p:txBody>
        </p:sp>
        <p:sp>
          <p:nvSpPr>
            <p:cNvPr id="19" name="Oval 18"/>
            <p:cNvSpPr/>
            <p:nvPr/>
          </p:nvSpPr>
          <p:spPr>
            <a:xfrm>
              <a:off x="5145588" y="1318848"/>
              <a:ext cx="304800" cy="362017"/>
            </a:xfrm>
            <a:prstGeom prst="ellipse">
              <a:avLst/>
            </a:prstGeom>
            <a:solidFill>
              <a:schemeClr val="tx1"/>
            </a:solidFill>
            <a:ln>
              <a:noFill/>
            </a:ln>
          </p:spPr>
          <p:txBody>
            <a:bodyPr wrap="square" rtlCol="0" anchor="ctr">
              <a:spAutoFit/>
            </a:bodyPr>
            <a:lstStyle/>
            <a:p>
              <a:pPr algn="l"/>
              <a:endParaRPr lang="en-CA" sz="2400" dirty="0"/>
            </a:p>
          </p:txBody>
        </p:sp>
        <p:sp>
          <p:nvSpPr>
            <p:cNvPr id="16" name="Rectangle 15"/>
            <p:cNvSpPr/>
            <p:nvPr/>
          </p:nvSpPr>
          <p:spPr>
            <a:xfrm>
              <a:off x="3773988" y="1138535"/>
              <a:ext cx="492443" cy="461665"/>
            </a:xfrm>
            <a:prstGeom prst="rect">
              <a:avLst/>
            </a:prstGeom>
            <a:noFill/>
          </p:spPr>
          <p:txBody>
            <a:bodyPr wrap="none">
              <a:spAutoFit/>
            </a:bodyPr>
            <a:lstStyle/>
            <a:p>
              <a:r>
                <a:rPr lang="en-US" altLang="en-US" sz="2400" i="1" dirty="0" err="1">
                  <a:solidFill>
                    <a:srgbClr val="00B050"/>
                  </a:solidFill>
                </a:rPr>
                <a:t>w</a:t>
              </a:r>
              <a:r>
                <a:rPr lang="en-US" altLang="en-US" sz="2400" i="1" baseline="-25000" dirty="0" err="1">
                  <a:solidFill>
                    <a:srgbClr val="00B050"/>
                  </a:solidFill>
                </a:rPr>
                <a:t>n</a:t>
              </a:r>
              <a:endParaRPr lang="en-CA" sz="2400" dirty="0">
                <a:solidFill>
                  <a:srgbClr val="00B050"/>
                </a:solidFill>
              </a:endParaRPr>
            </a:p>
          </p:txBody>
        </p:sp>
        <p:sp>
          <p:nvSpPr>
            <p:cNvPr id="20" name="Rectangle 19"/>
            <p:cNvSpPr/>
            <p:nvPr/>
          </p:nvSpPr>
          <p:spPr>
            <a:xfrm>
              <a:off x="3768126" y="757535"/>
              <a:ext cx="492443" cy="461665"/>
            </a:xfrm>
            <a:prstGeom prst="rect">
              <a:avLst/>
            </a:prstGeom>
            <a:noFill/>
          </p:spPr>
          <p:txBody>
            <a:bodyPr wrap="none">
              <a:spAutoFit/>
            </a:bodyPr>
            <a:lstStyle/>
            <a:p>
              <a:r>
                <a:rPr lang="en-US" altLang="en-US" sz="2400" i="1" dirty="0">
                  <a:solidFill>
                    <a:srgbClr val="00B050"/>
                  </a:solidFill>
                </a:rPr>
                <a:t>w</a:t>
              </a:r>
              <a:r>
                <a:rPr lang="en-US" altLang="en-US" sz="2400" i="1" baseline="-25000" dirty="0">
                  <a:solidFill>
                    <a:srgbClr val="00B050"/>
                  </a:solidFill>
                </a:rPr>
                <a:t>1</a:t>
              </a:r>
              <a:endParaRPr lang="en-CA" sz="2400" dirty="0">
                <a:solidFill>
                  <a:srgbClr val="00B050"/>
                </a:solidFill>
              </a:endParaRPr>
            </a:p>
          </p:txBody>
        </p:sp>
        <p:sp>
          <p:nvSpPr>
            <p:cNvPr id="21" name="Rectangle 20"/>
            <p:cNvSpPr/>
            <p:nvPr/>
          </p:nvSpPr>
          <p:spPr>
            <a:xfrm>
              <a:off x="3738745" y="2286000"/>
              <a:ext cx="526106" cy="461665"/>
            </a:xfrm>
            <a:prstGeom prst="rect">
              <a:avLst/>
            </a:prstGeom>
            <a:noFill/>
          </p:spPr>
          <p:txBody>
            <a:bodyPr wrap="none">
              <a:spAutoFit/>
            </a:bodyPr>
            <a:lstStyle/>
            <a:p>
              <a:r>
                <a:rPr lang="en-US" altLang="en-US" sz="2400" i="1" dirty="0" err="1">
                  <a:solidFill>
                    <a:srgbClr val="00B050"/>
                  </a:solidFill>
                </a:rPr>
                <a:t>w</a:t>
              </a:r>
              <a:r>
                <a:rPr lang="en-US" altLang="en-US" sz="2400" i="1" baseline="-25000" dirty="0" err="1">
                  <a:solidFill>
                    <a:srgbClr val="00B050"/>
                  </a:solidFill>
                </a:rPr>
                <a:t>N</a:t>
              </a:r>
              <a:endParaRPr lang="en-CA" sz="2400" dirty="0">
                <a:solidFill>
                  <a:srgbClr val="00B050"/>
                </a:solidFill>
              </a:endParaRPr>
            </a:p>
          </p:txBody>
        </p:sp>
        <p:sp>
          <p:nvSpPr>
            <p:cNvPr id="22" name="Rectangle 21"/>
            <p:cNvSpPr/>
            <p:nvPr/>
          </p:nvSpPr>
          <p:spPr>
            <a:xfrm>
              <a:off x="5034145" y="1214735"/>
              <a:ext cx="492443" cy="461665"/>
            </a:xfrm>
            <a:prstGeom prst="rect">
              <a:avLst/>
            </a:prstGeom>
            <a:noFill/>
          </p:spPr>
          <p:txBody>
            <a:bodyPr wrap="none">
              <a:spAutoFit/>
            </a:bodyPr>
            <a:lstStyle/>
            <a:p>
              <a:r>
                <a:rPr lang="en-US" altLang="en-US" sz="2400" i="1" dirty="0">
                  <a:solidFill>
                    <a:srgbClr val="00B050"/>
                  </a:solidFill>
                </a:rPr>
                <a:t>w</a:t>
              </a:r>
              <a:r>
                <a:rPr lang="en-US" altLang="en-US" sz="2400" i="1" baseline="-25000" dirty="0">
                  <a:solidFill>
                    <a:srgbClr val="00B050"/>
                  </a:solidFill>
                </a:rPr>
                <a:t>0</a:t>
              </a:r>
              <a:endParaRPr lang="en-CA" sz="2400" dirty="0">
                <a:solidFill>
                  <a:srgbClr val="00B050"/>
                </a:solidFill>
              </a:endParaRPr>
            </a:p>
          </p:txBody>
        </p:sp>
        <p:sp>
          <p:nvSpPr>
            <p:cNvPr id="8" name="Rectangle 7"/>
            <p:cNvSpPr/>
            <p:nvPr/>
          </p:nvSpPr>
          <p:spPr>
            <a:xfrm>
              <a:off x="2016922" y="762000"/>
              <a:ext cx="461666" cy="2590800"/>
            </a:xfrm>
            <a:prstGeom prst="rect">
              <a:avLst/>
            </a:prstGeom>
            <a:ln w="34925">
              <a:solidFill>
                <a:schemeClr val="bg2"/>
              </a:solidFill>
            </a:ln>
          </p:spPr>
          <p:txBody>
            <a:bodyPr wrap="square" rtlCol="0" anchor="ctr">
              <a:spAutoFit/>
            </a:bodyPr>
            <a:lstStyle/>
            <a:p>
              <a:pPr algn="l"/>
              <a:endParaRPr lang="en-CA" sz="2400" dirty="0"/>
            </a:p>
          </p:txBody>
        </p:sp>
        <p:sp>
          <p:nvSpPr>
            <p:cNvPr id="13" name="Rectangle 12"/>
            <p:cNvSpPr/>
            <p:nvPr/>
          </p:nvSpPr>
          <p:spPr>
            <a:xfrm>
              <a:off x="2819400" y="644766"/>
              <a:ext cx="423514" cy="461665"/>
            </a:xfrm>
            <a:prstGeom prst="rect">
              <a:avLst/>
            </a:prstGeom>
            <a:solidFill>
              <a:schemeClr val="tx1"/>
            </a:solidFill>
          </p:spPr>
          <p:txBody>
            <a:bodyPr wrap="none">
              <a:spAutoFit/>
            </a:bodyPr>
            <a:lstStyle/>
            <a:p>
              <a:r>
                <a:rPr lang="en-US" altLang="en-US" sz="2400" i="1" dirty="0">
                  <a:solidFill>
                    <a:srgbClr val="FF00FF"/>
                  </a:solidFill>
                </a:rPr>
                <a:t>x</a:t>
              </a:r>
              <a:r>
                <a:rPr lang="en-US" altLang="en-US" sz="2400" i="1" baseline="-25000" dirty="0">
                  <a:solidFill>
                    <a:srgbClr val="FF00FF"/>
                  </a:solidFill>
                </a:rPr>
                <a:t>1</a:t>
              </a:r>
              <a:endParaRPr lang="en-CA" sz="2400" dirty="0">
                <a:solidFill>
                  <a:schemeClr val="bg2"/>
                </a:solidFill>
              </a:endParaRPr>
            </a:p>
          </p:txBody>
        </p:sp>
        <p:sp>
          <p:nvSpPr>
            <p:cNvPr id="15" name="Rectangle 14"/>
            <p:cNvSpPr/>
            <p:nvPr/>
          </p:nvSpPr>
          <p:spPr>
            <a:xfrm>
              <a:off x="2590047" y="1981200"/>
              <a:ext cx="1067553" cy="461665"/>
            </a:xfrm>
            <a:prstGeom prst="rect">
              <a:avLst/>
            </a:prstGeom>
            <a:solidFill>
              <a:schemeClr val="tx1"/>
            </a:solidFill>
          </p:spPr>
          <p:txBody>
            <a:bodyPr wrap="square">
              <a:spAutoFit/>
            </a:bodyPr>
            <a:lstStyle/>
            <a:p>
              <a:r>
                <a:rPr lang="en-US" altLang="en-US" sz="2400" i="1" dirty="0">
                  <a:solidFill>
                    <a:srgbClr val="FF00FF"/>
                  </a:solidFill>
                </a:rPr>
                <a:t>x</a:t>
              </a:r>
              <a:r>
                <a:rPr lang="en-US" altLang="en-US" sz="2400" i="1" baseline="-25000" dirty="0">
                  <a:solidFill>
                    <a:srgbClr val="FF00FF"/>
                  </a:solidFill>
                </a:rPr>
                <a:t>1</a:t>
              </a:r>
              <a:r>
                <a:rPr lang="en-US" altLang="en-US" sz="2400" i="1" dirty="0">
                  <a:solidFill>
                    <a:srgbClr val="FF00FF"/>
                  </a:solidFill>
                  <a:sym typeface="Symbol" panose="05050102010706020507" pitchFamily="18" charset="2"/>
                </a:rPr>
                <a:t> </a:t>
              </a:r>
              <a:r>
                <a:rPr lang="en-US" altLang="en-US" sz="2400" i="1" dirty="0">
                  <a:solidFill>
                    <a:srgbClr val="FF00FF"/>
                  </a:solidFill>
                </a:rPr>
                <a:t>x</a:t>
              </a:r>
              <a:r>
                <a:rPr lang="en-US" altLang="en-US" sz="2400" i="1" baseline="-25000" dirty="0">
                  <a:solidFill>
                    <a:srgbClr val="FF00FF"/>
                  </a:solidFill>
                </a:rPr>
                <a:t>2</a:t>
              </a:r>
              <a:endParaRPr lang="en-CA" sz="2400" dirty="0">
                <a:solidFill>
                  <a:schemeClr val="bg2"/>
                </a:solidFill>
              </a:endParaRPr>
            </a:p>
          </p:txBody>
        </p:sp>
        <p:sp>
          <p:nvSpPr>
            <p:cNvPr id="29" name="Rectangle 28"/>
            <p:cNvSpPr/>
            <p:nvPr/>
          </p:nvSpPr>
          <p:spPr>
            <a:xfrm rot="16200000">
              <a:off x="2682731" y="987577"/>
              <a:ext cx="458780" cy="461665"/>
            </a:xfrm>
            <a:prstGeom prst="rect">
              <a:avLst/>
            </a:prstGeom>
            <a:noFill/>
          </p:spPr>
          <p:txBody>
            <a:bodyPr wrap="none">
              <a:spAutoFit/>
            </a:bodyPr>
            <a:lstStyle/>
            <a:p>
              <a:r>
                <a:rPr lang="en-US" altLang="en-US" sz="2400" i="1" dirty="0">
                  <a:solidFill>
                    <a:srgbClr val="FF00FF"/>
                  </a:solidFill>
                </a:rPr>
                <a:t>…</a:t>
              </a:r>
              <a:endParaRPr lang="en-CA" sz="2400" dirty="0">
                <a:solidFill>
                  <a:schemeClr val="bg2"/>
                </a:solidFill>
              </a:endParaRPr>
            </a:p>
          </p:txBody>
        </p:sp>
        <p:sp>
          <p:nvSpPr>
            <p:cNvPr id="30" name="Rectangle 29"/>
            <p:cNvSpPr/>
            <p:nvPr/>
          </p:nvSpPr>
          <p:spPr>
            <a:xfrm>
              <a:off x="2839887" y="1554701"/>
              <a:ext cx="817713" cy="461665"/>
            </a:xfrm>
            <a:prstGeom prst="rect">
              <a:avLst/>
            </a:prstGeom>
            <a:noFill/>
          </p:spPr>
          <p:txBody>
            <a:bodyPr wrap="square">
              <a:spAutoFit/>
            </a:bodyPr>
            <a:lstStyle/>
            <a:p>
              <a:r>
                <a:rPr lang="en-US" altLang="en-US" sz="2400" i="1" dirty="0">
                  <a:solidFill>
                    <a:srgbClr val="FF00FF"/>
                  </a:solidFill>
                </a:rPr>
                <a:t>x</a:t>
              </a:r>
              <a:r>
                <a:rPr lang="en-US" altLang="en-US" sz="2400" i="1" baseline="-25000" dirty="0">
                  <a:solidFill>
                    <a:srgbClr val="FF00FF"/>
                  </a:solidFill>
                </a:rPr>
                <a:t>1</a:t>
              </a:r>
              <a:r>
                <a:rPr lang="en-US" altLang="en-US" sz="2400" i="1" baseline="30000" dirty="0">
                  <a:solidFill>
                    <a:srgbClr val="FF00FF"/>
                  </a:solidFill>
                </a:rPr>
                <a:t>2</a:t>
              </a:r>
              <a:endParaRPr lang="en-CA" sz="2400" baseline="30000" dirty="0">
                <a:solidFill>
                  <a:schemeClr val="bg2"/>
                </a:solidFill>
              </a:endParaRPr>
            </a:p>
          </p:txBody>
        </p:sp>
        <p:sp>
          <p:nvSpPr>
            <p:cNvPr id="31" name="Rectangle 30"/>
            <p:cNvSpPr/>
            <p:nvPr/>
          </p:nvSpPr>
          <p:spPr>
            <a:xfrm>
              <a:off x="2782635" y="2621501"/>
              <a:ext cx="500467" cy="461665"/>
            </a:xfrm>
            <a:prstGeom prst="rect">
              <a:avLst/>
            </a:prstGeom>
            <a:solidFill>
              <a:schemeClr val="tx1"/>
            </a:solidFill>
          </p:spPr>
          <p:txBody>
            <a:bodyPr wrap="square">
              <a:spAutoFit/>
            </a:bodyPr>
            <a:lstStyle/>
            <a:p>
              <a:r>
                <a:rPr lang="en-US" altLang="en-US" sz="2400" i="1" dirty="0">
                  <a:solidFill>
                    <a:srgbClr val="FF00FF"/>
                  </a:solidFill>
                </a:rPr>
                <a:t>e</a:t>
              </a:r>
              <a:r>
                <a:rPr lang="en-US" altLang="en-US" sz="2400" i="1" baseline="30000" dirty="0">
                  <a:solidFill>
                    <a:srgbClr val="FF00FF"/>
                  </a:solidFill>
                </a:rPr>
                <a:t>x</a:t>
              </a:r>
              <a:endParaRPr lang="en-CA" sz="2400" baseline="30000" dirty="0">
                <a:solidFill>
                  <a:schemeClr val="bg2"/>
                </a:solidFill>
              </a:endParaRPr>
            </a:p>
          </p:txBody>
        </p:sp>
        <p:sp>
          <p:nvSpPr>
            <p:cNvPr id="38" name="Rectangle 37"/>
            <p:cNvSpPr/>
            <p:nvPr/>
          </p:nvSpPr>
          <p:spPr>
            <a:xfrm rot="16200000">
              <a:off x="1134309" y="1803415"/>
              <a:ext cx="2226892" cy="461665"/>
            </a:xfrm>
            <a:prstGeom prst="rect">
              <a:avLst/>
            </a:prstGeom>
            <a:noFill/>
          </p:spPr>
          <p:txBody>
            <a:bodyPr wrap="none">
              <a:spAutoFit/>
            </a:bodyPr>
            <a:lstStyle/>
            <a:p>
              <a:r>
                <a:rPr lang="en-US" altLang="en-US" sz="2400" dirty="0">
                  <a:solidFill>
                    <a:schemeClr val="bg2"/>
                  </a:solidFill>
                </a:rPr>
                <a:t>Preprocess input</a:t>
              </a:r>
              <a:endParaRPr lang="en-CA" sz="2400" dirty="0">
                <a:solidFill>
                  <a:schemeClr val="bg2"/>
                </a:solidFill>
              </a:endParaRPr>
            </a:p>
          </p:txBody>
        </p:sp>
        <p:pic>
          <p:nvPicPr>
            <p:cNvPr id="21507" name="Picture 21506"/>
            <p:cNvPicPr>
              <a:picLocks noChangeAspect="1"/>
            </p:cNvPicPr>
            <p:nvPr/>
          </p:nvPicPr>
          <p:blipFill>
            <a:blip r:embed="rId6"/>
            <a:stretch>
              <a:fillRect/>
            </a:stretch>
          </p:blipFill>
          <p:spPr>
            <a:xfrm>
              <a:off x="3392988" y="1772713"/>
              <a:ext cx="363537" cy="363537"/>
            </a:xfrm>
            <a:prstGeom prst="rect">
              <a:avLst/>
            </a:prstGeom>
          </p:spPr>
        </p:pic>
        <p:pic>
          <p:nvPicPr>
            <p:cNvPr id="47" name="Picture 46"/>
            <p:cNvPicPr>
              <a:picLocks noChangeAspect="1"/>
            </p:cNvPicPr>
            <p:nvPr/>
          </p:nvPicPr>
          <p:blipFill>
            <a:blip r:embed="rId6"/>
            <a:stretch>
              <a:fillRect/>
            </a:stretch>
          </p:blipFill>
          <p:spPr>
            <a:xfrm>
              <a:off x="3392988" y="2237863"/>
              <a:ext cx="363537" cy="363537"/>
            </a:xfrm>
            <a:prstGeom prst="rect">
              <a:avLst/>
            </a:prstGeom>
          </p:spPr>
        </p:pic>
        <p:cxnSp>
          <p:nvCxnSpPr>
            <p:cNvPr id="48" name="Straight Connector 47"/>
            <p:cNvCxnSpPr/>
            <p:nvPr/>
          </p:nvCxnSpPr>
          <p:spPr bwMode="auto">
            <a:xfrm flipH="1" flipV="1">
              <a:off x="3773989" y="1981200"/>
              <a:ext cx="1523999" cy="35166"/>
            </a:xfrm>
            <a:prstGeom prst="line">
              <a:avLst/>
            </a:prstGeom>
            <a:noFill/>
            <a:ln w="22225" cap="sq" cmpd="sng" algn="ctr">
              <a:solidFill>
                <a:schemeClr val="bg2"/>
              </a:solidFill>
              <a:prstDash val="solid"/>
              <a:round/>
              <a:headEnd type="none" w="med" len="med"/>
              <a:tailEnd type="none" w="med" len="med"/>
            </a:ln>
            <a:effectLst/>
          </p:spPr>
        </p:cxnSp>
        <p:cxnSp>
          <p:nvCxnSpPr>
            <p:cNvPr id="50" name="Straight Connector 49"/>
            <p:cNvCxnSpPr/>
            <p:nvPr/>
          </p:nvCxnSpPr>
          <p:spPr bwMode="auto">
            <a:xfrm flipH="1">
              <a:off x="3768689" y="2026699"/>
              <a:ext cx="1490263" cy="403035"/>
            </a:xfrm>
            <a:prstGeom prst="line">
              <a:avLst/>
            </a:prstGeom>
            <a:noFill/>
            <a:ln w="22225" cap="sq" cmpd="sng" algn="ctr">
              <a:solidFill>
                <a:schemeClr val="bg2"/>
              </a:solidFill>
              <a:prstDash val="solid"/>
              <a:round/>
              <a:headEnd type="none" w="med" len="med"/>
              <a:tailEnd type="none" w="med" len="med"/>
            </a:ln>
            <a:effectLst/>
          </p:spPr>
        </p:cxnSp>
        <p:grpSp>
          <p:nvGrpSpPr>
            <p:cNvPr id="21512" name="Group 21511"/>
            <p:cNvGrpSpPr/>
            <p:nvPr/>
          </p:nvGrpSpPr>
          <p:grpSpPr>
            <a:xfrm>
              <a:off x="1097694" y="622756"/>
              <a:ext cx="923694" cy="838200"/>
              <a:chOff x="1209906" y="609600"/>
              <a:chExt cx="923694" cy="838200"/>
            </a:xfrm>
          </p:grpSpPr>
          <p:sp>
            <p:nvSpPr>
              <p:cNvPr id="54" name="Rectangle 53"/>
              <p:cNvSpPr/>
              <p:nvPr/>
            </p:nvSpPr>
            <p:spPr>
              <a:xfrm>
                <a:off x="1582883" y="609600"/>
                <a:ext cx="423514" cy="461665"/>
              </a:xfrm>
              <a:prstGeom prst="rect">
                <a:avLst/>
              </a:prstGeom>
              <a:solidFill>
                <a:schemeClr val="tx1"/>
              </a:solidFill>
            </p:spPr>
            <p:txBody>
              <a:bodyPr wrap="none">
                <a:spAutoFit/>
              </a:bodyPr>
              <a:lstStyle/>
              <a:p>
                <a:r>
                  <a:rPr lang="en-US" altLang="en-US" sz="2400" i="1" dirty="0">
                    <a:solidFill>
                      <a:srgbClr val="FF00FF"/>
                    </a:solidFill>
                  </a:rPr>
                  <a:t>x</a:t>
                </a:r>
                <a:r>
                  <a:rPr lang="en-US" altLang="en-US" sz="2400" i="1" baseline="-25000" dirty="0">
                    <a:solidFill>
                      <a:srgbClr val="FF00FF"/>
                    </a:solidFill>
                  </a:rPr>
                  <a:t>1</a:t>
                </a:r>
                <a:endParaRPr lang="en-CA" sz="2400" dirty="0">
                  <a:solidFill>
                    <a:schemeClr val="bg2"/>
                  </a:solidFill>
                </a:endParaRPr>
              </a:p>
            </p:txBody>
          </p:sp>
          <p:sp>
            <p:nvSpPr>
              <p:cNvPr id="55" name="Rectangle 54"/>
              <p:cNvSpPr/>
              <p:nvPr/>
            </p:nvSpPr>
            <p:spPr>
              <a:xfrm>
                <a:off x="1579953" y="986135"/>
                <a:ext cx="423514" cy="461665"/>
              </a:xfrm>
              <a:prstGeom prst="rect">
                <a:avLst/>
              </a:prstGeom>
              <a:solidFill>
                <a:schemeClr val="tx1"/>
              </a:solidFill>
            </p:spPr>
            <p:txBody>
              <a:bodyPr wrap="none">
                <a:spAutoFit/>
              </a:bodyPr>
              <a:lstStyle/>
              <a:p>
                <a:r>
                  <a:rPr lang="en-US" altLang="en-US" sz="2400" i="1" dirty="0" err="1">
                    <a:solidFill>
                      <a:srgbClr val="FF00FF"/>
                    </a:solidFill>
                  </a:rPr>
                  <a:t>x</a:t>
                </a:r>
                <a:r>
                  <a:rPr lang="en-US" altLang="en-US" sz="2400" i="1" baseline="-25000" dirty="0" err="1">
                    <a:solidFill>
                      <a:srgbClr val="FF00FF"/>
                    </a:solidFill>
                  </a:rPr>
                  <a:t>n</a:t>
                </a:r>
                <a:endParaRPr lang="en-CA" sz="2400" dirty="0">
                  <a:solidFill>
                    <a:schemeClr val="bg2"/>
                  </a:solidFill>
                </a:endParaRPr>
              </a:p>
            </p:txBody>
          </p:sp>
          <p:sp>
            <p:nvSpPr>
              <p:cNvPr id="57" name="Rectangle 56"/>
              <p:cNvSpPr/>
              <p:nvPr/>
            </p:nvSpPr>
            <p:spPr>
              <a:xfrm rot="16200000">
                <a:off x="1500730" y="911377"/>
                <a:ext cx="458780" cy="461665"/>
              </a:xfrm>
              <a:prstGeom prst="rect">
                <a:avLst/>
              </a:prstGeom>
              <a:noFill/>
            </p:spPr>
            <p:txBody>
              <a:bodyPr wrap="none">
                <a:spAutoFit/>
              </a:bodyPr>
              <a:lstStyle/>
              <a:p>
                <a:r>
                  <a:rPr lang="en-US" altLang="en-US" sz="2400" i="1" dirty="0">
                    <a:solidFill>
                      <a:srgbClr val="FF00FF"/>
                    </a:solidFill>
                  </a:rPr>
                  <a:t>…</a:t>
                </a:r>
                <a:endParaRPr lang="en-CA" sz="2400" dirty="0">
                  <a:solidFill>
                    <a:schemeClr val="bg2"/>
                  </a:solidFill>
                </a:endParaRPr>
              </a:p>
            </p:txBody>
          </p:sp>
          <p:cxnSp>
            <p:nvCxnSpPr>
              <p:cNvPr id="61" name="Straight Connector 60"/>
              <p:cNvCxnSpPr/>
              <p:nvPr/>
            </p:nvCxnSpPr>
            <p:spPr bwMode="auto">
              <a:xfrm flipH="1">
                <a:off x="1230153" y="1030053"/>
                <a:ext cx="903447" cy="0"/>
              </a:xfrm>
              <a:prstGeom prst="line">
                <a:avLst/>
              </a:prstGeom>
              <a:noFill/>
              <a:ln w="22225" cap="sq" cmpd="sng" algn="ctr">
                <a:solidFill>
                  <a:schemeClr val="bg2"/>
                </a:solidFill>
                <a:prstDash val="solid"/>
                <a:round/>
                <a:headEnd type="none" w="med" len="med"/>
                <a:tailEnd type="none" w="med" len="med"/>
              </a:ln>
              <a:effectLst/>
            </p:spPr>
          </p:cxnSp>
          <p:cxnSp>
            <p:nvCxnSpPr>
              <p:cNvPr id="62" name="Straight Connector 61"/>
              <p:cNvCxnSpPr/>
              <p:nvPr/>
            </p:nvCxnSpPr>
            <p:spPr bwMode="auto">
              <a:xfrm flipH="1">
                <a:off x="1209906" y="1424358"/>
                <a:ext cx="903447" cy="0"/>
              </a:xfrm>
              <a:prstGeom prst="line">
                <a:avLst/>
              </a:prstGeom>
              <a:noFill/>
              <a:ln w="22225" cap="sq" cmpd="sng" algn="ctr">
                <a:solidFill>
                  <a:schemeClr val="bg2"/>
                </a:solidFill>
                <a:prstDash val="solid"/>
                <a:round/>
                <a:headEnd type="none" w="med" len="med"/>
                <a:tailEnd type="none" w="med" len="med"/>
              </a:ln>
              <a:effectLst/>
            </p:spPr>
          </p:cxnSp>
        </p:grpSp>
        <p:sp>
          <p:nvSpPr>
            <p:cNvPr id="88" name="Oval 87"/>
            <p:cNvSpPr/>
            <p:nvPr/>
          </p:nvSpPr>
          <p:spPr>
            <a:xfrm>
              <a:off x="3055488" y="1368812"/>
              <a:ext cx="297312" cy="231388"/>
            </a:xfrm>
            <a:prstGeom prst="ellipse">
              <a:avLst/>
            </a:prstGeom>
            <a:solidFill>
              <a:schemeClr val="tx1"/>
            </a:solidFill>
            <a:ln>
              <a:noFill/>
            </a:ln>
          </p:spPr>
          <p:txBody>
            <a:bodyPr wrap="square" rtlCol="0" anchor="ctr">
              <a:spAutoFit/>
            </a:bodyPr>
            <a:lstStyle/>
            <a:p>
              <a:pPr algn="l"/>
              <a:endParaRPr lang="en-CA" sz="2400" dirty="0"/>
            </a:p>
          </p:txBody>
        </p:sp>
        <p:sp>
          <p:nvSpPr>
            <p:cNvPr id="14" name="Rectangle 13"/>
            <p:cNvSpPr/>
            <p:nvPr/>
          </p:nvSpPr>
          <p:spPr>
            <a:xfrm>
              <a:off x="2819400" y="1143000"/>
              <a:ext cx="423514" cy="461665"/>
            </a:xfrm>
            <a:prstGeom prst="rect">
              <a:avLst/>
            </a:prstGeom>
            <a:noFill/>
          </p:spPr>
          <p:txBody>
            <a:bodyPr wrap="none">
              <a:spAutoFit/>
            </a:bodyPr>
            <a:lstStyle/>
            <a:p>
              <a:r>
                <a:rPr lang="en-US" altLang="en-US" sz="2400" i="1" dirty="0" err="1">
                  <a:solidFill>
                    <a:srgbClr val="FF00FF"/>
                  </a:solidFill>
                </a:rPr>
                <a:t>x</a:t>
              </a:r>
              <a:r>
                <a:rPr lang="en-US" altLang="en-US" sz="2400" i="1" baseline="-25000" dirty="0" err="1">
                  <a:solidFill>
                    <a:srgbClr val="FF00FF"/>
                  </a:solidFill>
                </a:rPr>
                <a:t>n</a:t>
              </a:r>
              <a:endParaRPr lang="en-CA" sz="2400" dirty="0">
                <a:solidFill>
                  <a:schemeClr val="bg2"/>
                </a:solidFill>
              </a:endParaRPr>
            </a:p>
          </p:txBody>
        </p:sp>
        <p:sp>
          <p:nvSpPr>
            <p:cNvPr id="89" name="Oval 88"/>
            <p:cNvSpPr/>
            <p:nvPr/>
          </p:nvSpPr>
          <p:spPr>
            <a:xfrm>
              <a:off x="3276600" y="990600"/>
              <a:ext cx="94244" cy="231388"/>
            </a:xfrm>
            <a:prstGeom prst="ellipse">
              <a:avLst/>
            </a:prstGeom>
            <a:solidFill>
              <a:schemeClr val="tx1"/>
            </a:solidFill>
            <a:ln>
              <a:noFill/>
            </a:ln>
          </p:spPr>
          <p:txBody>
            <a:bodyPr wrap="square" rtlCol="0" anchor="ctr">
              <a:spAutoFit/>
            </a:bodyPr>
            <a:lstStyle/>
            <a:p>
              <a:pPr algn="l"/>
              <a:endParaRPr lang="en-CA" sz="2400" dirty="0"/>
            </a:p>
          </p:txBody>
        </p:sp>
        <p:grpSp>
          <p:nvGrpSpPr>
            <p:cNvPr id="21505" name="Group 21504"/>
            <p:cNvGrpSpPr/>
            <p:nvPr/>
          </p:nvGrpSpPr>
          <p:grpSpPr>
            <a:xfrm>
              <a:off x="2478588" y="1065219"/>
              <a:ext cx="950412" cy="1935891"/>
              <a:chOff x="2819400" y="1065219"/>
              <a:chExt cx="950412" cy="1935891"/>
            </a:xfrm>
          </p:grpSpPr>
          <p:cxnSp>
            <p:nvCxnSpPr>
              <p:cNvPr id="21504" name="Straight Connector 21503"/>
              <p:cNvCxnSpPr/>
              <p:nvPr/>
            </p:nvCxnSpPr>
            <p:spPr bwMode="auto">
              <a:xfrm flipH="1">
                <a:off x="2850600" y="1065219"/>
                <a:ext cx="903447" cy="0"/>
              </a:xfrm>
              <a:prstGeom prst="line">
                <a:avLst/>
              </a:prstGeom>
              <a:noFill/>
              <a:ln w="22225" cap="sq" cmpd="sng" algn="ctr">
                <a:solidFill>
                  <a:schemeClr val="bg2"/>
                </a:solidFill>
                <a:prstDash val="solid"/>
                <a:round/>
                <a:headEnd type="none" w="med" len="med"/>
                <a:tailEnd type="none" w="med" len="med"/>
              </a:ln>
              <a:effectLst/>
            </p:spPr>
          </p:cxnSp>
          <p:cxnSp>
            <p:nvCxnSpPr>
              <p:cNvPr id="34" name="Straight Connector 33"/>
              <p:cNvCxnSpPr/>
              <p:nvPr/>
            </p:nvCxnSpPr>
            <p:spPr bwMode="auto">
              <a:xfrm flipH="1">
                <a:off x="2830353" y="1459524"/>
                <a:ext cx="903447" cy="0"/>
              </a:xfrm>
              <a:prstGeom prst="line">
                <a:avLst/>
              </a:prstGeom>
              <a:noFill/>
              <a:ln w="22225" cap="sq" cmpd="sng" algn="ctr">
                <a:solidFill>
                  <a:schemeClr val="bg2"/>
                </a:solidFill>
                <a:prstDash val="solid"/>
                <a:round/>
                <a:headEnd type="none" w="med" len="med"/>
                <a:tailEnd type="none" w="med" len="med"/>
              </a:ln>
              <a:effectLst/>
            </p:spPr>
          </p:cxnSp>
          <p:cxnSp>
            <p:nvCxnSpPr>
              <p:cNvPr id="35" name="Straight Connector 34"/>
              <p:cNvCxnSpPr/>
              <p:nvPr/>
            </p:nvCxnSpPr>
            <p:spPr bwMode="auto">
              <a:xfrm flipH="1">
                <a:off x="2830353" y="2420814"/>
                <a:ext cx="903447" cy="0"/>
              </a:xfrm>
              <a:prstGeom prst="line">
                <a:avLst/>
              </a:prstGeom>
              <a:noFill/>
              <a:ln w="22225" cap="sq" cmpd="sng" algn="ctr">
                <a:solidFill>
                  <a:schemeClr val="bg2"/>
                </a:solidFill>
                <a:prstDash val="solid"/>
                <a:round/>
                <a:headEnd type="none" w="med" len="med"/>
                <a:tailEnd type="none" w="med" len="med"/>
              </a:ln>
              <a:effectLst/>
            </p:spPr>
          </p:cxnSp>
          <p:cxnSp>
            <p:nvCxnSpPr>
              <p:cNvPr id="36" name="Straight Connector 35"/>
              <p:cNvCxnSpPr/>
              <p:nvPr/>
            </p:nvCxnSpPr>
            <p:spPr bwMode="auto">
              <a:xfrm flipH="1">
                <a:off x="2830353" y="3001110"/>
                <a:ext cx="903447" cy="0"/>
              </a:xfrm>
              <a:prstGeom prst="line">
                <a:avLst/>
              </a:prstGeom>
              <a:noFill/>
              <a:ln w="22225" cap="sq" cmpd="sng" algn="ctr">
                <a:solidFill>
                  <a:schemeClr val="bg2"/>
                </a:solidFill>
                <a:prstDash val="solid"/>
                <a:round/>
                <a:headEnd type="none" w="med" len="med"/>
                <a:tailEnd type="none" w="med" len="med"/>
              </a:ln>
              <a:effectLst/>
            </p:spPr>
          </p:cxnSp>
          <p:cxnSp>
            <p:nvCxnSpPr>
              <p:cNvPr id="37" name="Straight Connector 36"/>
              <p:cNvCxnSpPr/>
              <p:nvPr/>
            </p:nvCxnSpPr>
            <p:spPr bwMode="auto">
              <a:xfrm flipH="1">
                <a:off x="2819400" y="1981200"/>
                <a:ext cx="903447" cy="0"/>
              </a:xfrm>
              <a:prstGeom prst="line">
                <a:avLst/>
              </a:prstGeom>
              <a:noFill/>
              <a:ln w="22225" cap="sq" cmpd="sng" algn="ctr">
                <a:solidFill>
                  <a:schemeClr val="bg2"/>
                </a:solidFill>
                <a:prstDash val="solid"/>
                <a:round/>
                <a:headEnd type="none" w="med" len="med"/>
                <a:tailEnd type="none" w="med" len="med"/>
              </a:ln>
              <a:effectLst/>
            </p:spPr>
          </p:cxnSp>
          <p:cxnSp>
            <p:nvCxnSpPr>
              <p:cNvPr id="87" name="Straight Connector 86"/>
              <p:cNvCxnSpPr/>
              <p:nvPr/>
            </p:nvCxnSpPr>
            <p:spPr bwMode="auto">
              <a:xfrm flipH="1">
                <a:off x="2855412" y="1462213"/>
                <a:ext cx="903447" cy="0"/>
              </a:xfrm>
              <a:prstGeom prst="line">
                <a:avLst/>
              </a:prstGeom>
              <a:noFill/>
              <a:ln w="22225" cap="sq" cmpd="sng" algn="ctr">
                <a:solidFill>
                  <a:schemeClr val="bg2"/>
                </a:solidFill>
                <a:prstDash val="solid"/>
                <a:round/>
                <a:headEnd type="none" w="med" len="med"/>
                <a:tailEnd type="none" w="med" len="med"/>
              </a:ln>
              <a:effectLst/>
            </p:spPr>
          </p:cxnSp>
          <p:cxnSp>
            <p:nvCxnSpPr>
              <p:cNvPr id="90" name="Straight Connector 89"/>
              <p:cNvCxnSpPr/>
              <p:nvPr/>
            </p:nvCxnSpPr>
            <p:spPr bwMode="auto">
              <a:xfrm flipH="1">
                <a:off x="2866365" y="1066800"/>
                <a:ext cx="903447" cy="0"/>
              </a:xfrm>
              <a:prstGeom prst="line">
                <a:avLst/>
              </a:prstGeom>
              <a:noFill/>
              <a:ln w="22225" cap="sq" cmpd="sng" algn="ctr">
                <a:solidFill>
                  <a:schemeClr val="bg2"/>
                </a:solidFill>
                <a:prstDash val="solid"/>
                <a:round/>
                <a:headEnd type="none" w="med" len="med"/>
                <a:tailEnd type="none" w="med" len="med"/>
              </a:ln>
              <a:effectLst/>
            </p:spPr>
          </p:cxnSp>
        </p:grpSp>
        <p:sp>
          <p:nvSpPr>
            <p:cNvPr id="92" name="Rectangle 91"/>
            <p:cNvSpPr/>
            <p:nvPr/>
          </p:nvSpPr>
          <p:spPr>
            <a:xfrm>
              <a:off x="3810000" y="1555730"/>
              <a:ext cx="732893" cy="461665"/>
            </a:xfrm>
            <a:prstGeom prst="rect">
              <a:avLst/>
            </a:prstGeom>
            <a:noFill/>
          </p:spPr>
          <p:txBody>
            <a:bodyPr wrap="none">
              <a:spAutoFit/>
            </a:bodyPr>
            <a:lstStyle/>
            <a:p>
              <a:r>
                <a:rPr lang="en-US" altLang="en-US" sz="2400" i="1" dirty="0">
                  <a:solidFill>
                    <a:srgbClr val="00B050"/>
                  </a:solidFill>
                </a:rPr>
                <a:t>w</a:t>
              </a:r>
              <a:r>
                <a:rPr lang="en-US" altLang="en-US" sz="2400" i="1" baseline="-25000" dirty="0">
                  <a:solidFill>
                    <a:srgbClr val="00B050"/>
                  </a:solidFill>
                </a:rPr>
                <a:t>n+1</a:t>
              </a:r>
              <a:endParaRPr lang="en-CA" sz="2400" dirty="0">
                <a:solidFill>
                  <a:srgbClr val="00B050"/>
                </a:solidFill>
              </a:endParaRPr>
            </a:p>
          </p:txBody>
        </p:sp>
        <p:sp>
          <p:nvSpPr>
            <p:cNvPr id="93" name="Rectangle 92"/>
            <p:cNvSpPr/>
            <p:nvPr/>
          </p:nvSpPr>
          <p:spPr>
            <a:xfrm>
              <a:off x="3817437" y="1950065"/>
              <a:ext cx="697627" cy="461665"/>
            </a:xfrm>
            <a:prstGeom prst="rect">
              <a:avLst/>
            </a:prstGeom>
            <a:noFill/>
          </p:spPr>
          <p:txBody>
            <a:bodyPr wrap="none">
              <a:spAutoFit/>
            </a:bodyPr>
            <a:lstStyle/>
            <a:p>
              <a:r>
                <a:rPr lang="en-US" altLang="en-US" sz="2400" i="1" dirty="0">
                  <a:solidFill>
                    <a:srgbClr val="00B050"/>
                  </a:solidFill>
                </a:rPr>
                <a:t>w</a:t>
              </a:r>
              <a:r>
                <a:rPr lang="en-US" altLang="en-US" sz="2400" i="1" baseline="-25000" dirty="0">
                  <a:solidFill>
                    <a:srgbClr val="00B050"/>
                  </a:solidFill>
                </a:rPr>
                <a:t>n_2</a:t>
              </a:r>
              <a:endParaRPr lang="en-CA" sz="2400" dirty="0">
                <a:solidFill>
                  <a:srgbClr val="00B050"/>
                </a:solidFill>
              </a:endParaRPr>
            </a:p>
          </p:txBody>
        </p:sp>
      </p:grpSp>
      <p:grpSp>
        <p:nvGrpSpPr>
          <p:cNvPr id="113" name="Group 112"/>
          <p:cNvGrpSpPr/>
          <p:nvPr/>
        </p:nvGrpSpPr>
        <p:grpSpPr>
          <a:xfrm>
            <a:off x="6934200" y="4348769"/>
            <a:ext cx="2388165" cy="1442431"/>
            <a:chOff x="2963950" y="5101903"/>
            <a:chExt cx="2388165" cy="1442431"/>
          </a:xfrm>
        </p:grpSpPr>
        <p:grpSp>
          <p:nvGrpSpPr>
            <p:cNvPr id="114" name="Group 113"/>
            <p:cNvGrpSpPr/>
            <p:nvPr/>
          </p:nvGrpSpPr>
          <p:grpSpPr>
            <a:xfrm>
              <a:off x="2963950" y="5101903"/>
              <a:ext cx="2388165" cy="1442431"/>
              <a:chOff x="2963950" y="5101903"/>
              <a:chExt cx="2388165" cy="1442431"/>
            </a:xfrm>
          </p:grpSpPr>
          <p:grpSp>
            <p:nvGrpSpPr>
              <p:cNvPr id="116" name="Group 115"/>
              <p:cNvGrpSpPr/>
              <p:nvPr/>
            </p:nvGrpSpPr>
            <p:grpSpPr>
              <a:xfrm>
                <a:off x="2963950" y="5101903"/>
                <a:ext cx="2388165" cy="1442431"/>
                <a:chOff x="2963950" y="5101903"/>
                <a:chExt cx="2388165" cy="1442431"/>
              </a:xfrm>
            </p:grpSpPr>
            <p:cxnSp>
              <p:nvCxnSpPr>
                <p:cNvPr id="130" name="Straight Connector 129"/>
                <p:cNvCxnSpPr/>
                <p:nvPr/>
              </p:nvCxnSpPr>
              <p:spPr bwMode="auto">
                <a:xfrm>
                  <a:off x="3070091" y="510190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131" name="Straight Connector 130"/>
                <p:cNvCxnSpPr/>
                <p:nvPr/>
              </p:nvCxnSpPr>
              <p:spPr bwMode="auto">
                <a:xfrm flipH="1">
                  <a:off x="2963950" y="6424132"/>
                  <a:ext cx="2388165" cy="0"/>
                </a:xfrm>
                <a:prstGeom prst="line">
                  <a:avLst/>
                </a:prstGeom>
                <a:noFill/>
                <a:ln w="12700" cap="sq" cmpd="sng" algn="ctr">
                  <a:solidFill>
                    <a:schemeClr val="tx1"/>
                  </a:solidFill>
                  <a:prstDash val="solid"/>
                  <a:round/>
                  <a:headEnd type="none" w="med" len="med"/>
                  <a:tailEnd type="none" w="med" len="med"/>
                </a:ln>
                <a:effectLst/>
              </p:spPr>
            </p:cxnSp>
          </p:grpSp>
          <p:grpSp>
            <p:nvGrpSpPr>
              <p:cNvPr id="117" name="Group 116"/>
              <p:cNvGrpSpPr/>
              <p:nvPr/>
            </p:nvGrpSpPr>
            <p:grpSpPr>
              <a:xfrm>
                <a:off x="3285797" y="5273594"/>
                <a:ext cx="1639331" cy="678340"/>
                <a:chOff x="875410" y="4942080"/>
                <a:chExt cx="2353800" cy="860040"/>
              </a:xfrm>
            </p:grpSpPr>
            <p:sp>
              <p:nvSpPr>
                <p:cNvPr id="118" name="Oval 117"/>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19" name="Oval 118"/>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20" name="Oval 119"/>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21" name="Oval 120"/>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22" name="Oval 121"/>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23" name="Oval 122"/>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24" name="Oval 123"/>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25" name="Oval 124"/>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26" name="Oval 125"/>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27" name="Oval 126"/>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28" name="Oval 127"/>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29" name="Oval 128"/>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grpSp>
        </p:grpSp>
        <p:sp>
          <p:nvSpPr>
            <p:cNvPr id="115" name="Freeform 114"/>
            <p:cNvSpPr/>
            <p:nvPr/>
          </p:nvSpPr>
          <p:spPr>
            <a:xfrm>
              <a:off x="3166944" y="5387286"/>
              <a:ext cx="1807045" cy="649192"/>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mc:AlternateContent xmlns:mc="http://schemas.openxmlformats.org/markup-compatibility/2006" xmlns:a14="http://schemas.microsoft.com/office/drawing/2010/main">
        <mc:Choice Requires="a14">
          <p:sp>
            <p:nvSpPr>
              <p:cNvPr id="69" name="TextBox 68"/>
              <p:cNvSpPr txBox="1"/>
              <p:nvPr/>
            </p:nvSpPr>
            <p:spPr>
              <a:xfrm>
                <a:off x="8252008" y="1840468"/>
                <a:ext cx="304800" cy="369332"/>
              </a:xfrm>
              <a:prstGeom prst="rect">
                <a:avLst/>
              </a:prstGeom>
              <a:solidFill>
                <a:schemeClr val="tx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2400" b="0" i="1" smtClean="0">
                          <a:solidFill>
                            <a:srgbClr val="00FFFF"/>
                          </a:solidFill>
                          <a:latin typeface="Cambria Math" panose="02040503050406030204" pitchFamily="18" charset="0"/>
                        </a:rPr>
                        <m:t>𝑧</m:t>
                      </m:r>
                    </m:oMath>
                  </m:oMathPara>
                </a14:m>
                <a:endParaRPr lang="en-CA" sz="2400" dirty="0">
                  <a:solidFill>
                    <a:srgbClr val="00FFFF"/>
                  </a:solidFill>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8252008" y="1840468"/>
                <a:ext cx="304800" cy="369332"/>
              </a:xfrm>
              <a:prstGeom prst="rect">
                <a:avLst/>
              </a:prstGeom>
              <a:blipFill>
                <a:blip r:embed="rId7"/>
                <a:stretch>
                  <a:fillRect l="-2000"/>
                </a:stretch>
              </a:blipFill>
            </p:spPr>
            <p:txBody>
              <a:bodyPr/>
              <a:lstStyle/>
              <a:p>
                <a:r>
                  <a:rPr lang="en-CA">
                    <a:noFill/>
                  </a:rPr>
                  <a:t> </a:t>
                </a:r>
              </a:p>
            </p:txBody>
          </p:sp>
        </mc:Fallback>
      </mc:AlternateContent>
    </p:spTree>
    <p:extLst>
      <p:ext uri="{BB962C8B-B14F-4D97-AF65-F5344CB8AC3E}">
        <p14:creationId xmlns:p14="http://schemas.microsoft.com/office/powerpoint/2010/main" val="2143088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Palatino Linotype" panose="02040502050505030304" pitchFamily="18" charset="0"/>
              </a:defRPr>
            </a:lvl1pPr>
            <a:lvl2pPr marL="742950" indent="-285750" eaLnBrk="0" hangingPunct="0">
              <a:defRPr sz="3200">
                <a:solidFill>
                  <a:schemeClr val="tx1"/>
                </a:solidFill>
                <a:latin typeface="Palatino Linotype" panose="02040502050505030304" pitchFamily="18" charset="0"/>
              </a:defRPr>
            </a:lvl2pPr>
            <a:lvl3pPr marL="1143000" indent="-228600" eaLnBrk="0" hangingPunct="0">
              <a:defRPr sz="3200">
                <a:solidFill>
                  <a:schemeClr val="tx1"/>
                </a:solidFill>
                <a:latin typeface="Palatino Linotype" panose="02040502050505030304" pitchFamily="18" charset="0"/>
              </a:defRPr>
            </a:lvl3pPr>
            <a:lvl4pPr marL="1600200" indent="-228600" eaLnBrk="0" hangingPunct="0">
              <a:defRPr sz="3200">
                <a:solidFill>
                  <a:schemeClr val="tx1"/>
                </a:solidFill>
                <a:latin typeface="Palatino Linotype" panose="02040502050505030304" pitchFamily="18" charset="0"/>
              </a:defRPr>
            </a:lvl4pPr>
            <a:lvl5pPr marL="2057400" indent="-228600" eaLnBrk="0" hangingPunct="0">
              <a:defRPr sz="3200">
                <a:solidFill>
                  <a:schemeClr val="tx1"/>
                </a:solidFill>
                <a:latin typeface="Palatino Linotype" panose="02040502050505030304" pitchFamily="18" charset="0"/>
              </a:defRPr>
            </a:lvl5pPr>
            <a:lvl6pPr marL="2514600" indent="-228600" eaLnBrk="0" fontAlgn="base" hangingPunct="0">
              <a:spcBef>
                <a:spcPct val="0"/>
              </a:spcBef>
              <a:spcAft>
                <a:spcPct val="0"/>
              </a:spcAft>
              <a:defRPr sz="3200">
                <a:solidFill>
                  <a:schemeClr val="tx1"/>
                </a:solidFill>
                <a:latin typeface="Palatino Linotype" panose="02040502050505030304" pitchFamily="18" charset="0"/>
              </a:defRPr>
            </a:lvl6pPr>
            <a:lvl7pPr marL="2971800" indent="-228600" eaLnBrk="0" fontAlgn="base" hangingPunct="0">
              <a:spcBef>
                <a:spcPct val="0"/>
              </a:spcBef>
              <a:spcAft>
                <a:spcPct val="0"/>
              </a:spcAft>
              <a:defRPr sz="3200">
                <a:solidFill>
                  <a:schemeClr val="tx1"/>
                </a:solidFill>
                <a:latin typeface="Palatino Linotype" panose="02040502050505030304" pitchFamily="18" charset="0"/>
              </a:defRPr>
            </a:lvl7pPr>
            <a:lvl8pPr marL="3429000" indent="-228600" eaLnBrk="0" fontAlgn="base" hangingPunct="0">
              <a:spcBef>
                <a:spcPct val="0"/>
              </a:spcBef>
              <a:spcAft>
                <a:spcPct val="0"/>
              </a:spcAft>
              <a:defRPr sz="3200">
                <a:solidFill>
                  <a:schemeClr val="tx1"/>
                </a:solidFill>
                <a:latin typeface="Palatino Linotype" panose="02040502050505030304" pitchFamily="18" charset="0"/>
              </a:defRPr>
            </a:lvl8pPr>
            <a:lvl9pPr marL="3886200" indent="-228600" eaLnBrk="0" fontAlgn="base" hangingPunct="0">
              <a:spcBef>
                <a:spcPct val="0"/>
              </a:spcBef>
              <a:spcAft>
                <a:spcPct val="0"/>
              </a:spcAft>
              <a:defRPr sz="3200">
                <a:solidFill>
                  <a:schemeClr val="tx1"/>
                </a:solidFill>
                <a:latin typeface="Palatino Linotype" panose="02040502050505030304" pitchFamily="18" charset="0"/>
              </a:defRPr>
            </a:lvl9pPr>
          </a:lstStyle>
          <a:p>
            <a:pPr eaLnBrk="1" hangingPunct="1"/>
            <a:fld id="{FCD933A6-37B6-4A74-9960-BBFCD44F8562}" type="slidenum">
              <a:rPr lang="tr-TR" altLang="en-US" sz="1400"/>
              <a:pPr eaLnBrk="1" hangingPunct="1"/>
              <a:t>48</a:t>
            </a:fld>
            <a:endParaRPr lang="tr-TR" altLang="en-US" sz="1400"/>
          </a:p>
        </p:txBody>
      </p:sp>
      <p:sp>
        <p:nvSpPr>
          <p:cNvPr id="2" name="AutoShape 4" descr="Image result for AI human teach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206" name="Picture 14" descr="Image result for future rewards robot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032507"/>
            <a:ext cx="6096000" cy="365760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markov ch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61" y="611777"/>
            <a:ext cx="4783748" cy="353383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36731"/>
            <a:ext cx="8691547" cy="646331"/>
          </a:xfrm>
          <a:prstGeom prst="rect">
            <a:avLst/>
          </a:prstGeom>
        </p:spPr>
        <p:txBody>
          <a:bodyPr wrap="none">
            <a:spAutoFit/>
          </a:bodyPr>
          <a:lstStyle/>
          <a:p>
            <a:pPr lvl="1" eaLnBrk="0" hangingPunct="0">
              <a:defRPr/>
            </a:pPr>
            <a:r>
              <a:rPr lang="en-US" sz="3600" b="1" dirty="0" err="1">
                <a:solidFill>
                  <a:schemeClr val="tx2"/>
                </a:solidFill>
                <a:effectLst>
                  <a:outerShdw blurRad="38100" dist="38100" dir="2700000" algn="tl">
                    <a:srgbClr val="000000"/>
                  </a:outerShdw>
                </a:effectLst>
                <a:latin typeface="+mj-lt"/>
              </a:rPr>
              <a:t>Markoff</a:t>
            </a:r>
            <a:r>
              <a:rPr lang="en-US" sz="3600" b="1" dirty="0">
                <a:solidFill>
                  <a:schemeClr val="tx2"/>
                </a:solidFill>
                <a:effectLst>
                  <a:outerShdw blurRad="38100" dist="38100" dir="2700000" algn="tl">
                    <a:srgbClr val="000000"/>
                  </a:outerShdw>
                </a:effectLst>
                <a:latin typeface="+mj-lt"/>
              </a:rPr>
              <a:t> Chains and State Diagrams</a:t>
            </a:r>
          </a:p>
        </p:txBody>
      </p:sp>
    </p:spTree>
    <p:extLst>
      <p:ext uri="{BB962C8B-B14F-4D97-AF65-F5344CB8AC3E}">
        <p14:creationId xmlns:p14="http://schemas.microsoft.com/office/powerpoint/2010/main" val="1429583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5"/>
          <p:cNvSpPr>
            <a:spLocks noChangeArrowheads="1"/>
          </p:cNvSpPr>
          <p:nvPr/>
        </p:nvSpPr>
        <p:spPr bwMode="auto">
          <a:xfrm>
            <a:off x="914400" y="4648200"/>
            <a:ext cx="761458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Given that you have a common cold</a:t>
            </a:r>
            <a:br>
              <a:rPr lang="en-US" altLang="en-US" sz="2800" dirty="0">
                <a:latin typeface="Times New Roman" pitchFamily="18" charset="0"/>
              </a:rPr>
            </a:br>
            <a:r>
              <a:rPr lang="en-US" altLang="en-US" sz="2800" dirty="0">
                <a:latin typeface="Times New Roman" pitchFamily="18" charset="0"/>
              </a:rPr>
              <a:t>the probability that you have a sore throat is 0.9</a:t>
            </a:r>
          </a:p>
          <a:p>
            <a:pPr>
              <a:spcBef>
                <a:spcPct val="0"/>
              </a:spcBef>
            </a:pPr>
            <a:r>
              <a:rPr lang="en-US" altLang="en-US" sz="2800" dirty="0" err="1">
                <a:latin typeface="Times New Roman" pitchFamily="18" charset="0"/>
              </a:rPr>
              <a:t>Pr</a:t>
            </a:r>
            <a:r>
              <a:rPr lang="en-US" altLang="en-US" sz="2800" dirty="0">
                <a:latin typeface="Times New Roman" pitchFamily="18" charset="0"/>
              </a:rPr>
              <a:t>( sore throat | common cold ) = 0.9</a:t>
            </a:r>
          </a:p>
          <a:p>
            <a:pPr>
              <a:spcBef>
                <a:spcPct val="0"/>
              </a:spcBef>
            </a:pPr>
            <a:r>
              <a:rPr lang="en-US" altLang="en-US" sz="2800" dirty="0">
                <a:latin typeface="Times New Roman" pitchFamily="18" charset="0"/>
              </a:rPr>
              <a:t>Determine </a:t>
            </a:r>
            <a:r>
              <a:rPr lang="en-US" altLang="en-US" sz="2800" dirty="0" err="1">
                <a:latin typeface="Times New Roman" pitchFamily="18" charset="0"/>
              </a:rPr>
              <a:t>Pr</a:t>
            </a:r>
            <a:r>
              <a:rPr lang="en-US" altLang="en-US" sz="2800" dirty="0">
                <a:latin typeface="Times New Roman" pitchFamily="18" charset="0"/>
              </a:rPr>
              <a:t>( common cold | sore throat )</a:t>
            </a:r>
          </a:p>
          <a:p>
            <a:pPr>
              <a:spcBef>
                <a:spcPct val="0"/>
              </a:spcBef>
            </a:pPr>
            <a:r>
              <a:rPr lang="en-US" altLang="en-US" sz="2800" dirty="0">
                <a:latin typeface="Times New Roman" pitchFamily="18" charset="0"/>
              </a:rPr>
              <a:t>                  </a:t>
            </a:r>
            <a:r>
              <a:rPr lang="en-US" altLang="en-US" sz="2800" dirty="0" err="1">
                <a:latin typeface="Times New Roman" pitchFamily="18" charset="0"/>
              </a:rPr>
              <a:t>Pr</a:t>
            </a:r>
            <a:r>
              <a:rPr lang="en-US" altLang="en-US" sz="2800" dirty="0">
                <a:latin typeface="Times New Roman" pitchFamily="18" charset="0"/>
              </a:rPr>
              <a:t>( heart attack | sore throat )</a:t>
            </a:r>
          </a:p>
        </p:txBody>
      </p:sp>
      <p:grpSp>
        <p:nvGrpSpPr>
          <p:cNvPr id="61" name="Group 60"/>
          <p:cNvGrpSpPr/>
          <p:nvPr/>
        </p:nvGrpSpPr>
        <p:grpSpPr>
          <a:xfrm>
            <a:off x="1077947" y="937845"/>
            <a:ext cx="7287491" cy="3454494"/>
            <a:chOff x="1143000" y="937845"/>
            <a:chExt cx="7287491" cy="3454494"/>
          </a:xfrm>
        </p:grpSpPr>
        <p:grpSp>
          <p:nvGrpSpPr>
            <p:cNvPr id="60" name="Group 59"/>
            <p:cNvGrpSpPr/>
            <p:nvPr/>
          </p:nvGrpSpPr>
          <p:grpSpPr>
            <a:xfrm>
              <a:off x="1143000" y="990600"/>
              <a:ext cx="7287491" cy="3401739"/>
              <a:chOff x="1143000" y="990600"/>
              <a:chExt cx="7287491" cy="3401739"/>
            </a:xfrm>
          </p:grpSpPr>
          <p:pic>
            <p:nvPicPr>
              <p:cNvPr id="5126"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85" y="990600"/>
                <a:ext cx="2921806" cy="1953958"/>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1219200" y="1694705"/>
                <a:ext cx="2721181" cy="649188"/>
              </a:xfrm>
              <a:prstGeom prst="ellipse">
                <a:avLst/>
              </a:prstGeom>
              <a:solidFill>
                <a:schemeClr val="tx2"/>
              </a:solidFill>
              <a:ln>
                <a:noFill/>
              </a:ln>
            </p:spPr>
            <p:txBody>
              <a:bodyPr wrap="none" rtlCol="0" anchor="ctr">
                <a:spAutoFit/>
              </a:bodyPr>
              <a:lstStyle/>
              <a:p>
                <a:r>
                  <a:rPr lang="en-CA" sz="2400" dirty="0">
                    <a:solidFill>
                      <a:schemeClr val="bg2"/>
                    </a:solidFill>
                  </a:rPr>
                  <a:t>Common cold</a:t>
                </a:r>
              </a:p>
            </p:txBody>
          </p:sp>
          <p:sp>
            <p:nvSpPr>
              <p:cNvPr id="35" name="Oval 34"/>
              <p:cNvSpPr/>
              <p:nvPr/>
            </p:nvSpPr>
            <p:spPr>
              <a:xfrm>
                <a:off x="1143000" y="3465612"/>
                <a:ext cx="2791059" cy="649188"/>
              </a:xfrm>
              <a:prstGeom prst="ellipse">
                <a:avLst/>
              </a:prstGeom>
              <a:solidFill>
                <a:schemeClr val="tx2"/>
              </a:solidFill>
              <a:ln>
                <a:noFill/>
              </a:ln>
            </p:spPr>
            <p:txBody>
              <a:bodyPr wrap="none" rtlCol="0" anchor="ctr">
                <a:spAutoFit/>
              </a:bodyPr>
              <a:lstStyle/>
              <a:p>
                <a:r>
                  <a:rPr lang="en-CA" sz="2400" dirty="0">
                    <a:solidFill>
                      <a:schemeClr val="bg2"/>
                    </a:solidFill>
                  </a:rPr>
                  <a:t>  Heart attack  </a:t>
                </a:r>
              </a:p>
            </p:txBody>
          </p:sp>
          <p:pic>
            <p:nvPicPr>
              <p:cNvPr id="5130" name="Picture 10" descr="Image result for heart atta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2672" y="3188072"/>
                <a:ext cx="1711792" cy="1204267"/>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a:stCxn id="12" idx="6"/>
              </p:cNvCxnSpPr>
              <p:nvPr/>
            </p:nvCxnSpPr>
            <p:spPr bwMode="auto">
              <a:xfrm>
                <a:off x="3940381" y="2019299"/>
                <a:ext cx="3451019" cy="647701"/>
              </a:xfrm>
              <a:prstGeom prst="straightConnector1">
                <a:avLst/>
              </a:prstGeom>
              <a:noFill/>
              <a:ln w="38100" cap="sq" cmpd="sng" algn="ctr">
                <a:solidFill>
                  <a:srgbClr val="FFFF00"/>
                </a:solidFill>
                <a:prstDash val="solid"/>
                <a:round/>
                <a:headEnd type="none" w="med" len="med"/>
                <a:tailEnd type="triangle"/>
              </a:ln>
              <a:effectLst/>
            </p:spPr>
          </p:cxnSp>
          <p:cxnSp>
            <p:nvCxnSpPr>
              <p:cNvPr id="39" name="Straight Arrow Connector 38"/>
              <p:cNvCxnSpPr/>
              <p:nvPr/>
            </p:nvCxnSpPr>
            <p:spPr bwMode="auto">
              <a:xfrm>
                <a:off x="3940381" y="1984662"/>
                <a:ext cx="2003219" cy="24479"/>
              </a:xfrm>
              <a:prstGeom prst="straightConnector1">
                <a:avLst/>
              </a:prstGeom>
              <a:noFill/>
              <a:ln w="38100" cap="sq" cmpd="sng" algn="ctr">
                <a:solidFill>
                  <a:srgbClr val="FFFF00"/>
                </a:solidFill>
                <a:prstDash val="solid"/>
                <a:round/>
                <a:headEnd type="none" w="med" len="med"/>
                <a:tailEnd type="triangle"/>
              </a:ln>
              <a:effectLst/>
            </p:spPr>
          </p:cxnSp>
          <p:cxnSp>
            <p:nvCxnSpPr>
              <p:cNvPr id="42" name="Straight Arrow Connector 41"/>
              <p:cNvCxnSpPr/>
              <p:nvPr/>
            </p:nvCxnSpPr>
            <p:spPr bwMode="auto">
              <a:xfrm flipV="1">
                <a:off x="3948546" y="1465002"/>
                <a:ext cx="2438400" cy="488490"/>
              </a:xfrm>
              <a:prstGeom prst="straightConnector1">
                <a:avLst/>
              </a:prstGeom>
              <a:noFill/>
              <a:ln w="38100" cap="sq" cmpd="sng" algn="ctr">
                <a:solidFill>
                  <a:srgbClr val="FFFF00"/>
                </a:solidFill>
                <a:prstDash val="solid"/>
                <a:round/>
                <a:headEnd type="none" w="med" len="med"/>
                <a:tailEnd type="triangle"/>
              </a:ln>
              <a:effectLst/>
            </p:spPr>
          </p:cxnSp>
          <p:cxnSp>
            <p:nvCxnSpPr>
              <p:cNvPr id="44" name="Straight Arrow Connector 43"/>
              <p:cNvCxnSpPr/>
              <p:nvPr/>
            </p:nvCxnSpPr>
            <p:spPr bwMode="auto">
              <a:xfrm flipV="1">
                <a:off x="3962400" y="1827444"/>
                <a:ext cx="3962400" cy="153756"/>
              </a:xfrm>
              <a:prstGeom prst="straightConnector1">
                <a:avLst/>
              </a:prstGeom>
              <a:noFill/>
              <a:ln w="38100" cap="sq" cmpd="sng" algn="ctr">
                <a:solidFill>
                  <a:srgbClr val="FFFF00"/>
                </a:solidFill>
                <a:prstDash val="solid"/>
                <a:round/>
                <a:headEnd type="none" w="med" len="med"/>
                <a:tailEnd type="triangle"/>
              </a:ln>
              <a:effectLst/>
            </p:spPr>
          </p:cxnSp>
          <p:cxnSp>
            <p:nvCxnSpPr>
              <p:cNvPr id="46" name="Straight Arrow Connector 45"/>
              <p:cNvCxnSpPr/>
              <p:nvPr/>
            </p:nvCxnSpPr>
            <p:spPr bwMode="auto">
              <a:xfrm flipV="1">
                <a:off x="3984419" y="1465002"/>
                <a:ext cx="3559381" cy="516198"/>
              </a:xfrm>
              <a:prstGeom prst="straightConnector1">
                <a:avLst/>
              </a:prstGeom>
              <a:noFill/>
              <a:ln w="38100" cap="sq" cmpd="sng" algn="ctr">
                <a:solidFill>
                  <a:srgbClr val="FFFF00"/>
                </a:solidFill>
                <a:prstDash val="solid"/>
                <a:round/>
                <a:headEnd type="none" w="med" len="med"/>
                <a:tailEnd type="triangle"/>
              </a:ln>
              <a:effectLst/>
            </p:spPr>
          </p:cxnSp>
          <p:cxnSp>
            <p:nvCxnSpPr>
              <p:cNvPr id="48" name="Straight Arrow Connector 47"/>
              <p:cNvCxnSpPr/>
              <p:nvPr/>
            </p:nvCxnSpPr>
            <p:spPr bwMode="auto">
              <a:xfrm>
                <a:off x="3962400" y="2022765"/>
                <a:ext cx="2286000" cy="276333"/>
              </a:xfrm>
              <a:prstGeom prst="straightConnector1">
                <a:avLst/>
              </a:prstGeom>
              <a:noFill/>
              <a:ln w="38100" cap="sq" cmpd="sng" algn="ctr">
                <a:solidFill>
                  <a:srgbClr val="FFFF00"/>
                </a:solidFill>
                <a:prstDash val="solid"/>
                <a:round/>
                <a:headEnd type="none" w="med" len="med"/>
                <a:tailEnd type="triangle"/>
              </a:ln>
              <a:effectLst/>
            </p:spPr>
          </p:cxnSp>
          <p:cxnSp>
            <p:nvCxnSpPr>
              <p:cNvPr id="50" name="Straight Arrow Connector 49"/>
              <p:cNvCxnSpPr/>
              <p:nvPr/>
            </p:nvCxnSpPr>
            <p:spPr bwMode="auto">
              <a:xfrm>
                <a:off x="3984419" y="2009667"/>
                <a:ext cx="3940381" cy="80272"/>
              </a:xfrm>
              <a:prstGeom prst="straightConnector1">
                <a:avLst/>
              </a:prstGeom>
              <a:noFill/>
              <a:ln w="38100" cap="sq" cmpd="sng" algn="ctr">
                <a:solidFill>
                  <a:srgbClr val="FFFF00"/>
                </a:solidFill>
                <a:prstDash val="solid"/>
                <a:round/>
                <a:headEnd type="none" w="med" len="med"/>
                <a:tailEnd type="triangle"/>
              </a:ln>
              <a:effectLst/>
            </p:spPr>
          </p:cxnSp>
          <p:cxnSp>
            <p:nvCxnSpPr>
              <p:cNvPr id="52" name="Straight Arrow Connector 51"/>
              <p:cNvCxnSpPr/>
              <p:nvPr/>
            </p:nvCxnSpPr>
            <p:spPr bwMode="auto">
              <a:xfrm>
                <a:off x="3948546" y="2029692"/>
                <a:ext cx="2194126" cy="1529837"/>
              </a:xfrm>
              <a:prstGeom prst="straightConnector1">
                <a:avLst/>
              </a:prstGeom>
              <a:noFill/>
              <a:ln w="38100" cap="sq" cmpd="sng" algn="ctr">
                <a:solidFill>
                  <a:srgbClr val="FFFF00"/>
                </a:solidFill>
                <a:prstDash val="solid"/>
                <a:round/>
                <a:headEnd type="none" w="med" len="med"/>
                <a:tailEnd type="triangle"/>
              </a:ln>
              <a:effectLst/>
            </p:spPr>
          </p:cxnSp>
          <p:sp>
            <p:nvSpPr>
              <p:cNvPr id="49" name="Rectangle 48"/>
              <p:cNvSpPr/>
              <p:nvPr/>
            </p:nvSpPr>
            <p:spPr>
              <a:xfrm>
                <a:off x="4459813" y="2057400"/>
                <a:ext cx="569387" cy="461665"/>
              </a:xfrm>
              <a:prstGeom prst="rect">
                <a:avLst/>
              </a:prstGeom>
            </p:spPr>
            <p:txBody>
              <a:bodyPr wrap="none">
                <a:spAutoFit/>
              </a:bodyPr>
              <a:lstStyle/>
              <a:p>
                <a:r>
                  <a:rPr lang="en-US" altLang="en-US" sz="2400" dirty="0"/>
                  <a:t>0.9</a:t>
                </a:r>
              </a:p>
            </p:txBody>
          </p:sp>
          <p:sp>
            <p:nvSpPr>
              <p:cNvPr id="55" name="Rectangle 54"/>
              <p:cNvSpPr/>
              <p:nvPr/>
            </p:nvSpPr>
            <p:spPr>
              <a:xfrm>
                <a:off x="4343400" y="2514600"/>
                <a:ext cx="569387" cy="461665"/>
              </a:xfrm>
              <a:prstGeom prst="rect">
                <a:avLst/>
              </a:prstGeom>
            </p:spPr>
            <p:txBody>
              <a:bodyPr wrap="none">
                <a:spAutoFit/>
              </a:bodyPr>
              <a:lstStyle/>
              <a:p>
                <a:r>
                  <a:rPr lang="en-US" altLang="en-US" sz="2400" dirty="0"/>
                  <a:t>0.3</a:t>
                </a:r>
              </a:p>
            </p:txBody>
          </p:sp>
          <p:sp>
            <p:nvSpPr>
              <p:cNvPr id="56" name="Rectangle 55"/>
              <p:cNvSpPr/>
              <p:nvPr/>
            </p:nvSpPr>
            <p:spPr>
              <a:xfrm>
                <a:off x="4487521" y="1371600"/>
                <a:ext cx="569387" cy="461665"/>
              </a:xfrm>
              <a:prstGeom prst="rect">
                <a:avLst/>
              </a:prstGeom>
            </p:spPr>
            <p:txBody>
              <a:bodyPr wrap="none">
                <a:spAutoFit/>
              </a:bodyPr>
              <a:lstStyle/>
              <a:p>
                <a:r>
                  <a:rPr lang="en-US" altLang="en-US" sz="2400" dirty="0"/>
                  <a:t>0.8</a:t>
                </a:r>
              </a:p>
            </p:txBody>
          </p:sp>
          <p:sp>
            <p:nvSpPr>
              <p:cNvPr id="57" name="Rectangle 56"/>
              <p:cNvSpPr/>
              <p:nvPr/>
            </p:nvSpPr>
            <p:spPr>
              <a:xfrm>
                <a:off x="4572000" y="1676400"/>
                <a:ext cx="569387" cy="461665"/>
              </a:xfrm>
              <a:prstGeom prst="rect">
                <a:avLst/>
              </a:prstGeom>
            </p:spPr>
            <p:txBody>
              <a:bodyPr wrap="none">
                <a:spAutoFit/>
              </a:bodyPr>
              <a:lstStyle/>
              <a:p>
                <a:r>
                  <a:rPr lang="en-US" altLang="en-US" sz="2400" dirty="0"/>
                  <a:t>0.7</a:t>
                </a:r>
              </a:p>
            </p:txBody>
          </p:sp>
          <p:sp>
            <p:nvSpPr>
              <p:cNvPr id="58" name="Rectangle 57"/>
              <p:cNvSpPr/>
              <p:nvPr/>
            </p:nvSpPr>
            <p:spPr>
              <a:xfrm>
                <a:off x="4724400" y="1828800"/>
                <a:ext cx="569387" cy="461665"/>
              </a:xfrm>
              <a:prstGeom prst="rect">
                <a:avLst/>
              </a:prstGeom>
            </p:spPr>
            <p:txBody>
              <a:bodyPr wrap="none">
                <a:spAutoFit/>
              </a:bodyPr>
              <a:lstStyle/>
              <a:p>
                <a:r>
                  <a:rPr lang="en-US" altLang="en-US" sz="2400" dirty="0"/>
                  <a:t>0.8</a:t>
                </a:r>
              </a:p>
            </p:txBody>
          </p:sp>
          <p:cxnSp>
            <p:nvCxnSpPr>
              <p:cNvPr id="59" name="Straight Arrow Connector 58"/>
              <p:cNvCxnSpPr>
                <a:stCxn id="35" idx="6"/>
                <a:endCxn id="5130" idx="1"/>
              </p:cNvCxnSpPr>
              <p:nvPr/>
            </p:nvCxnSpPr>
            <p:spPr bwMode="auto">
              <a:xfrm>
                <a:off x="3934059" y="3790206"/>
                <a:ext cx="2208613" cy="0"/>
              </a:xfrm>
              <a:prstGeom prst="straightConnector1">
                <a:avLst/>
              </a:prstGeom>
              <a:noFill/>
              <a:ln w="38100" cap="sq" cmpd="sng" algn="ctr">
                <a:solidFill>
                  <a:srgbClr val="FFFF00"/>
                </a:solidFill>
                <a:prstDash val="solid"/>
                <a:round/>
                <a:headEnd type="none" w="med" len="med"/>
                <a:tailEnd type="triangle"/>
              </a:ln>
              <a:effectLst/>
            </p:spPr>
          </p:cxnSp>
          <p:cxnSp>
            <p:nvCxnSpPr>
              <p:cNvPr id="62" name="Straight Arrow Connector 61"/>
              <p:cNvCxnSpPr/>
              <p:nvPr/>
            </p:nvCxnSpPr>
            <p:spPr bwMode="auto">
              <a:xfrm flipV="1">
                <a:off x="3810000" y="2794610"/>
                <a:ext cx="1855890" cy="862990"/>
              </a:xfrm>
              <a:prstGeom prst="straightConnector1">
                <a:avLst/>
              </a:prstGeom>
              <a:noFill/>
              <a:ln w="38100" cap="sq" cmpd="sng" algn="ctr">
                <a:solidFill>
                  <a:srgbClr val="FFFF00"/>
                </a:solidFill>
                <a:prstDash val="solid"/>
                <a:round/>
                <a:headEnd type="none" w="med" len="med"/>
                <a:tailEnd type="triangle"/>
              </a:ln>
              <a:effectLst/>
            </p:spPr>
          </p:cxnSp>
          <p:sp>
            <p:nvSpPr>
              <p:cNvPr id="64" name="Rectangle 63"/>
              <p:cNvSpPr/>
              <p:nvPr/>
            </p:nvSpPr>
            <p:spPr>
              <a:xfrm>
                <a:off x="4343400" y="3124200"/>
                <a:ext cx="569387" cy="461665"/>
              </a:xfrm>
              <a:prstGeom prst="rect">
                <a:avLst/>
              </a:prstGeom>
            </p:spPr>
            <p:txBody>
              <a:bodyPr wrap="none">
                <a:spAutoFit/>
              </a:bodyPr>
              <a:lstStyle/>
              <a:p>
                <a:r>
                  <a:rPr lang="en-US" altLang="en-US" sz="2400" dirty="0"/>
                  <a:t>0.1</a:t>
                </a:r>
              </a:p>
            </p:txBody>
          </p:sp>
          <p:sp>
            <p:nvSpPr>
              <p:cNvPr id="65" name="Rectangle 64"/>
              <p:cNvSpPr/>
              <p:nvPr/>
            </p:nvSpPr>
            <p:spPr>
              <a:xfrm>
                <a:off x="4419600" y="3729335"/>
                <a:ext cx="723275" cy="461665"/>
              </a:xfrm>
              <a:prstGeom prst="rect">
                <a:avLst/>
              </a:prstGeom>
            </p:spPr>
            <p:txBody>
              <a:bodyPr wrap="none">
                <a:spAutoFit/>
              </a:bodyPr>
              <a:lstStyle/>
              <a:p>
                <a:r>
                  <a:rPr lang="en-US" altLang="en-US" sz="2400" dirty="0"/>
                  <a:t>0.95</a:t>
                </a:r>
              </a:p>
            </p:txBody>
          </p:sp>
        </p:grpSp>
        <p:sp>
          <p:nvSpPr>
            <p:cNvPr id="69" name="Rectangle 68"/>
            <p:cNvSpPr/>
            <p:nvPr/>
          </p:nvSpPr>
          <p:spPr>
            <a:xfrm>
              <a:off x="1970973" y="937845"/>
              <a:ext cx="1298753" cy="523220"/>
            </a:xfrm>
            <a:prstGeom prst="rect">
              <a:avLst/>
            </a:prstGeom>
          </p:spPr>
          <p:txBody>
            <a:bodyPr wrap="none">
              <a:spAutoFit/>
            </a:bodyPr>
            <a:lstStyle/>
            <a:p>
              <a:r>
                <a:rPr lang="en-US" altLang="en-US" dirty="0"/>
                <a:t>Disease</a:t>
              </a:r>
              <a:endParaRPr lang="en-CA" dirty="0"/>
            </a:p>
          </p:txBody>
        </p:sp>
      </p:grpSp>
      <p:sp>
        <p:nvSpPr>
          <p:cNvPr id="28" name="Rectangle 27"/>
          <p:cNvSpPr/>
          <p:nvPr/>
        </p:nvSpPr>
        <p:spPr>
          <a:xfrm>
            <a:off x="2249349" y="-36731"/>
            <a:ext cx="4944687" cy="646331"/>
          </a:xfrm>
          <a:prstGeom prst="rect">
            <a:avLst/>
          </a:prstGeom>
        </p:spPr>
        <p:txBody>
          <a:bodyPr wrap="none">
            <a:spAutoFit/>
          </a:bodyPr>
          <a:lstStyle/>
          <a:p>
            <a:pPr lvl="1" eaLnBrk="0" hangingPunct="0">
              <a:defRPr/>
            </a:pPr>
            <a:r>
              <a:rPr lang="en-US" sz="3600" dirty="0">
                <a:solidFill>
                  <a:schemeClr val="tx2"/>
                </a:solidFill>
                <a:effectLst>
                  <a:outerShdw blurRad="38100" dist="38100" dir="2700000" algn="tl">
                    <a:srgbClr val="000000"/>
                  </a:outerShdw>
                </a:effectLst>
                <a:latin typeface="+mj-lt"/>
              </a:rPr>
              <a:t>Bayesian Inference</a:t>
            </a:r>
          </a:p>
        </p:txBody>
      </p:sp>
    </p:spTree>
    <p:extLst>
      <p:ext uri="{BB962C8B-B14F-4D97-AF65-F5344CB8AC3E}">
        <p14:creationId xmlns:p14="http://schemas.microsoft.com/office/powerpoint/2010/main" val="4240559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FD843FC-E32F-2C38-AEE7-46D5F2F59107}"/>
              </a:ext>
            </a:extLst>
          </p:cNvPr>
          <p:cNvSpPr txBox="1">
            <a:spLocks noChangeArrowheads="1"/>
          </p:cNvSpPr>
          <p:nvPr/>
        </p:nvSpPr>
        <p:spPr bwMode="auto">
          <a:xfrm>
            <a:off x="3810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CA" altLang="en-US" sz="7200" i="0" dirty="0"/>
              <a:t>Toronto</a:t>
            </a:r>
            <a:endParaRPr lang="en-CA" altLang="en-US" sz="7200" i="0" kern="0" dirty="0"/>
          </a:p>
        </p:txBody>
      </p:sp>
      <p:pic>
        <p:nvPicPr>
          <p:cNvPr id="71682" name="Picture 2" descr="Winter Snow Storm in Toronto Canada - YouTube">
            <a:extLst>
              <a:ext uri="{FF2B5EF4-FFF2-40B4-BE49-F238E27FC236}">
                <a16:creationId xmlns:a16="http://schemas.microsoft.com/office/drawing/2014/main" id="{62EC3721-ECAA-CA83-607C-9A0AC775D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1965"/>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65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1682"/>
                                        </p:tgtEl>
                                        <p:attrNameLst>
                                          <p:attrName>style.visibility</p:attrName>
                                        </p:attrNameLst>
                                      </p:cBhvr>
                                      <p:to>
                                        <p:strVal val="visible"/>
                                      </p:to>
                                    </p:set>
                                    <p:anim calcmode="lin" valueType="num">
                                      <p:cBhvr additive="base">
                                        <p:cTn id="7" dur="500" fill="hold"/>
                                        <p:tgtEl>
                                          <p:spTgt spid="71682"/>
                                        </p:tgtEl>
                                        <p:attrNameLst>
                                          <p:attrName>ppt_x</p:attrName>
                                        </p:attrNameLst>
                                      </p:cBhvr>
                                      <p:tavLst>
                                        <p:tav tm="0">
                                          <p:val>
                                            <p:strVal val="#ppt_x"/>
                                          </p:val>
                                        </p:tav>
                                        <p:tav tm="100000">
                                          <p:val>
                                            <p:strVal val="#ppt_x"/>
                                          </p:val>
                                        </p:tav>
                                      </p:tavLst>
                                    </p:anim>
                                    <p:anim calcmode="lin" valueType="num">
                                      <p:cBhvr additive="base">
                                        <p:cTn id="8" dur="500" fill="hold"/>
                                        <p:tgtEl>
                                          <p:spTgt spid="716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5"/>
          <p:cNvSpPr>
            <a:spLocks noChangeArrowheads="1"/>
          </p:cNvSpPr>
          <p:nvPr/>
        </p:nvSpPr>
        <p:spPr bwMode="auto">
          <a:xfrm>
            <a:off x="1524000" y="4876800"/>
            <a:ext cx="584961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It is like playing 20-questions,</a:t>
            </a:r>
          </a:p>
          <a:p>
            <a:pPr>
              <a:spcBef>
                <a:spcPct val="0"/>
              </a:spcBef>
            </a:pPr>
            <a:r>
              <a:rPr lang="en-US" altLang="en-US" sz="2800" dirty="0">
                <a:latin typeface="Times New Roman" pitchFamily="18" charset="0"/>
              </a:rPr>
              <a:t>   but you don’t need to ask questions </a:t>
            </a:r>
          </a:p>
          <a:p>
            <a:pPr>
              <a:spcBef>
                <a:spcPct val="0"/>
              </a:spcBef>
            </a:pPr>
            <a:r>
              <a:rPr lang="en-US" altLang="en-US" sz="2800" dirty="0">
                <a:latin typeface="Times New Roman" pitchFamily="18" charset="0"/>
              </a:rPr>
              <a:t>   until you know what the object is.</a:t>
            </a:r>
          </a:p>
          <a:p>
            <a:pPr>
              <a:spcBef>
                <a:spcPct val="0"/>
              </a:spcBef>
            </a:pPr>
            <a:r>
              <a:rPr lang="en-US" altLang="en-US" sz="2800" dirty="0">
                <a:latin typeface="Times New Roman" pitchFamily="18" charset="0"/>
              </a:rPr>
              <a:t>   only until you know its </a:t>
            </a:r>
            <a:r>
              <a:rPr lang="en-US" altLang="en-US" sz="2800" dirty="0" err="1">
                <a:latin typeface="Times New Roman" pitchFamily="18" charset="0"/>
              </a:rPr>
              <a:t>colour</a:t>
            </a:r>
            <a:r>
              <a:rPr lang="en-US" altLang="en-US" sz="2800" dirty="0">
                <a:latin typeface="Times New Roman" pitchFamily="18" charset="0"/>
              </a:rPr>
              <a:t>.</a:t>
            </a:r>
          </a:p>
        </p:txBody>
      </p:sp>
      <p:grpSp>
        <p:nvGrpSpPr>
          <p:cNvPr id="7" name="Group 6"/>
          <p:cNvGrpSpPr/>
          <p:nvPr/>
        </p:nvGrpSpPr>
        <p:grpSpPr>
          <a:xfrm>
            <a:off x="1524000" y="685800"/>
            <a:ext cx="5695950" cy="4038600"/>
            <a:chOff x="1143000" y="2286000"/>
            <a:chExt cx="6076950" cy="4562476"/>
          </a:xfrm>
        </p:grpSpPr>
        <p:pic>
          <p:nvPicPr>
            <p:cNvPr id="5122" name="Picture 2" descr="Decision tree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0"/>
              <a:ext cx="6076950" cy="45624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43910" y="5009745"/>
              <a:ext cx="1044000" cy="76200"/>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grpSp>
      <p:sp>
        <p:nvSpPr>
          <p:cNvPr id="8" name="Rectangle 7"/>
          <p:cNvSpPr/>
          <p:nvPr/>
        </p:nvSpPr>
        <p:spPr>
          <a:xfrm>
            <a:off x="2337652" y="-36731"/>
            <a:ext cx="3969163" cy="646331"/>
          </a:xfrm>
          <a:prstGeom prst="rect">
            <a:avLst/>
          </a:prstGeom>
        </p:spPr>
        <p:txBody>
          <a:bodyPr wrap="none">
            <a:spAutoFit/>
          </a:bodyPr>
          <a:lstStyle/>
          <a:p>
            <a:pPr lvl="1" eaLnBrk="0" hangingPunct="0">
              <a:defRPr/>
            </a:pPr>
            <a:r>
              <a:rPr lang="en-US" sz="3600" b="1" dirty="0">
                <a:solidFill>
                  <a:schemeClr val="tx2"/>
                </a:solidFill>
                <a:effectLst>
                  <a:outerShdw blurRad="38100" dist="38100" dir="2700000" algn="tl">
                    <a:srgbClr val="000000"/>
                  </a:outerShdw>
                </a:effectLst>
                <a:latin typeface="+mj-lt"/>
              </a:rPr>
              <a:t>Decision Trees</a:t>
            </a:r>
          </a:p>
        </p:txBody>
      </p:sp>
    </p:spTree>
    <p:extLst>
      <p:ext uri="{BB962C8B-B14F-4D97-AF65-F5344CB8AC3E}">
        <p14:creationId xmlns:p14="http://schemas.microsoft.com/office/powerpoint/2010/main" val="725512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5"/>
          <p:cNvSpPr>
            <a:spLocks noChangeArrowheads="1"/>
          </p:cNvSpPr>
          <p:nvPr/>
        </p:nvSpPr>
        <p:spPr bwMode="auto">
          <a:xfrm>
            <a:off x="1131926" y="950893"/>
            <a:ext cx="702147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Clustering is grouping together similar things</a:t>
            </a:r>
            <a:br>
              <a:rPr lang="en-US" altLang="en-US" sz="2800" dirty="0">
                <a:latin typeface="Times New Roman" pitchFamily="18" charset="0"/>
              </a:rPr>
            </a:br>
            <a:r>
              <a:rPr lang="en-US" altLang="en-US" sz="2800" dirty="0">
                <a:latin typeface="Times New Roman" pitchFamily="18" charset="0"/>
              </a:rPr>
              <a:t>without knowing the nature of the things.</a:t>
            </a:r>
          </a:p>
        </p:txBody>
      </p:sp>
      <p:pic>
        <p:nvPicPr>
          <p:cNvPr id="614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8290" t="2890" r="2592" b="9250"/>
          <a:stretch/>
        </p:blipFill>
        <p:spPr bwMode="auto">
          <a:xfrm>
            <a:off x="1589126" y="2286000"/>
            <a:ext cx="5638800" cy="4343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675116" y="5005200"/>
            <a:ext cx="2962010" cy="1471800"/>
            <a:chOff x="533400" y="4267200"/>
            <a:chExt cx="4038600" cy="2209800"/>
          </a:xfrm>
        </p:grpSpPr>
        <p:pic>
          <p:nvPicPr>
            <p:cNvPr id="7170" name="Picture 2" descr="Image result for ca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800600"/>
              <a:ext cx="1568979" cy="94138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ca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9990" y="5410200"/>
              <a:ext cx="1676400" cy="104425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car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3" t="25333" r="223" b="22667"/>
            <a:stretch/>
          </p:blipFill>
          <p:spPr bwMode="auto">
            <a:xfrm>
              <a:off x="2264477" y="4772891"/>
              <a:ext cx="2063704" cy="71861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533400" y="4267200"/>
              <a:ext cx="4038600" cy="2209800"/>
            </a:xfrm>
            <a:prstGeom prst="ellipse">
              <a:avLst/>
            </a:prstGeom>
            <a:ln w="25400">
              <a:solidFill>
                <a:srgbClr val="FF00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4" name="Group 3"/>
          <p:cNvGrpSpPr/>
          <p:nvPr/>
        </p:nvGrpSpPr>
        <p:grpSpPr>
          <a:xfrm>
            <a:off x="3265434" y="1981200"/>
            <a:ext cx="2743200" cy="2209800"/>
            <a:chOff x="4191000" y="1981200"/>
            <a:chExt cx="2743200" cy="2209800"/>
          </a:xfrm>
        </p:grpSpPr>
        <p:pic>
          <p:nvPicPr>
            <p:cNvPr id="9" name="Picture 4" descr="https://encrypted-tbn2.gstatic.com/images?q=tbn:ANd9GcS7PL2s9Lns42oCWggJ__3V8TsG3qcSvTqcRU8fPctwsbQzVD8y8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8291" y="2926188"/>
              <a:ext cx="1048478" cy="81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encrypted-tbn2.gstatic.com/images?q=tbn:ANd9GcQxi0BXRGGWwpZlLt6x5i_eKwXhaJLwx7Ku7fvdkqS2tzyVEg1gR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8096" y="2351595"/>
              <a:ext cx="1217213" cy="8100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mage result for bicyc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0" y="3048000"/>
              <a:ext cx="951844" cy="95184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4191000" y="1981200"/>
              <a:ext cx="2743200" cy="2209800"/>
            </a:xfrm>
            <a:prstGeom prst="ellipse">
              <a:avLst/>
            </a:prstGeom>
            <a:ln w="25400">
              <a:solidFill>
                <a:srgbClr val="FF00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5" name="Group 4"/>
          <p:cNvGrpSpPr/>
          <p:nvPr/>
        </p:nvGrpSpPr>
        <p:grpSpPr>
          <a:xfrm>
            <a:off x="5094234" y="3962400"/>
            <a:ext cx="1676400" cy="1779588"/>
            <a:chOff x="6019800" y="3962400"/>
            <a:chExt cx="1676400" cy="1779588"/>
          </a:xfrm>
        </p:grpSpPr>
        <p:pic>
          <p:nvPicPr>
            <p:cNvPr id="11" name="Picture 8" descr="https://scontent-mrs1-1.xx.fbcdn.net/hphotos-xfp1/t31.0-8/10575340_10153802014361141_2581281123763146573_o.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1303" t="13188" r="53606" b="53100"/>
            <a:stretch/>
          </p:blipFill>
          <p:spPr bwMode="auto">
            <a:xfrm>
              <a:off x="6374171" y="4195200"/>
              <a:ext cx="645197" cy="81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s://scontent-mrs1-1.xx.fbcdn.net/hphotos-xfp1/t31.0-8/10575340_10153802014361141_2581281123763146573_o.jpg"/>
            <p:cNvPicPr>
              <a:picLocks noChangeAspect="1" noChangeArrowheads="1"/>
            </p:cNvPicPr>
            <p:nvPr/>
          </p:nvPicPr>
          <p:blipFill rotWithShape="1">
            <a:blip r:embed="rId9">
              <a:extLst>
                <a:ext uri="{28A0092B-C50C-407E-A947-70E740481C1C}">
                  <a14:useLocalDpi xmlns:a14="http://schemas.microsoft.com/office/drawing/2010/main" val="0"/>
                </a:ext>
              </a:extLst>
            </a:blip>
            <a:srcRect l="55625" t="24793" r="32063" b="49247"/>
            <a:stretch/>
          </p:blipFill>
          <p:spPr bwMode="auto">
            <a:xfrm>
              <a:off x="6934200" y="4600200"/>
              <a:ext cx="645197" cy="8100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obama"/>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2147" t="3621" r="36685" b="55953"/>
            <a:stretch/>
          </p:blipFill>
          <p:spPr bwMode="auto">
            <a:xfrm>
              <a:off x="6425970" y="4900103"/>
              <a:ext cx="399384" cy="646978"/>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p:cNvSpPr/>
            <p:nvPr/>
          </p:nvSpPr>
          <p:spPr>
            <a:xfrm>
              <a:off x="6019800" y="3962400"/>
              <a:ext cx="1676400" cy="1779588"/>
            </a:xfrm>
            <a:prstGeom prst="ellipse">
              <a:avLst/>
            </a:prstGeom>
            <a:ln w="25400">
              <a:solidFill>
                <a:srgbClr val="FF00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sp>
        <p:nvSpPr>
          <p:cNvPr id="23" name="Rectangle 22"/>
          <p:cNvSpPr/>
          <p:nvPr/>
        </p:nvSpPr>
        <p:spPr>
          <a:xfrm>
            <a:off x="2687866" y="-36731"/>
            <a:ext cx="2973891" cy="646331"/>
          </a:xfrm>
          <a:prstGeom prst="rect">
            <a:avLst/>
          </a:prstGeom>
        </p:spPr>
        <p:txBody>
          <a:bodyPr wrap="none">
            <a:spAutoFit/>
          </a:bodyPr>
          <a:lstStyle/>
          <a:p>
            <a:pPr lvl="1" eaLnBrk="0" hangingPunct="0">
              <a:defRPr/>
            </a:pPr>
            <a:r>
              <a:rPr lang="en-US" sz="3600" dirty="0">
                <a:solidFill>
                  <a:schemeClr val="tx2"/>
                </a:solidFill>
                <a:effectLst>
                  <a:outerShdw blurRad="38100" dist="38100" dir="2700000" algn="tl">
                    <a:srgbClr val="000000"/>
                  </a:outerShdw>
                </a:effectLst>
                <a:latin typeface="+mj-lt"/>
              </a:rPr>
              <a:t>Clustering</a:t>
            </a:r>
          </a:p>
        </p:txBody>
      </p:sp>
    </p:spTree>
    <p:extLst>
      <p:ext uri="{BB962C8B-B14F-4D97-AF65-F5344CB8AC3E}">
        <p14:creationId xmlns:p14="http://schemas.microsoft.com/office/powerpoint/2010/main" val="13656734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952922" y="2756002"/>
            <a:ext cx="4022276" cy="4091818"/>
            <a:chOff x="0" y="2756002"/>
            <a:chExt cx="4022276" cy="4091818"/>
          </a:xfrm>
        </p:grpSpPr>
        <p:cxnSp>
          <p:nvCxnSpPr>
            <p:cNvPr id="32" name="Straight Connector 31"/>
            <p:cNvCxnSpPr/>
            <p:nvPr/>
          </p:nvCxnSpPr>
          <p:spPr bwMode="auto">
            <a:xfrm>
              <a:off x="578406" y="2953200"/>
              <a:ext cx="0" cy="3600000"/>
            </a:xfrm>
            <a:prstGeom prst="line">
              <a:avLst/>
            </a:prstGeom>
            <a:noFill/>
            <a:ln w="12700" cap="sq" cmpd="sng" algn="ctr">
              <a:solidFill>
                <a:schemeClr val="tx1"/>
              </a:solidFill>
              <a:prstDash val="solid"/>
              <a:round/>
              <a:headEnd type="none" w="med" len="med"/>
              <a:tailEnd type="none" w="med" len="med"/>
            </a:ln>
            <a:effectLst/>
          </p:spPr>
        </p:cxnSp>
        <p:cxnSp>
          <p:nvCxnSpPr>
            <p:cNvPr id="33" name="Straight Connector 32"/>
            <p:cNvCxnSpPr/>
            <p:nvPr/>
          </p:nvCxnSpPr>
          <p:spPr bwMode="auto">
            <a:xfrm flipH="1">
              <a:off x="422276" y="6395319"/>
              <a:ext cx="3600000" cy="0"/>
            </a:xfrm>
            <a:prstGeom prst="line">
              <a:avLst/>
            </a:prstGeom>
            <a:noFill/>
            <a:ln w="12700" cap="sq" cmpd="sng" algn="ctr">
              <a:solidFill>
                <a:schemeClr val="tx1"/>
              </a:solidFill>
              <a:prstDash val="solid"/>
              <a:round/>
              <a:headEnd type="none" w="med" len="med"/>
              <a:tailEnd type="none" w="med" len="med"/>
            </a:ln>
            <a:effectLst/>
          </p:spPr>
        </p:cxnSp>
        <p:sp>
          <p:nvSpPr>
            <p:cNvPr id="34" name="Text Box 33"/>
            <p:cNvSpPr txBox="1">
              <a:spLocks noChangeArrowheads="1"/>
            </p:cNvSpPr>
            <p:nvPr/>
          </p:nvSpPr>
          <p:spPr bwMode="auto">
            <a:xfrm>
              <a:off x="1247170" y="6318185"/>
              <a:ext cx="2654198" cy="52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sym typeface="Symbol" panose="05050102010706020507" pitchFamily="18" charset="2"/>
                </a:rPr>
                <a:t>pixel</a:t>
              </a:r>
              <a:r>
                <a:rPr lang="en-US" altLang="en-US" sz="2800" i="1" dirty="0">
                  <a:latin typeface="Times New Roman" pitchFamily="18" charset="0"/>
                  <a:sym typeface="Symbol" panose="05050102010706020507" pitchFamily="18" charset="2"/>
                </a:rPr>
                <a:t> x</a:t>
              </a:r>
              <a:r>
                <a:rPr lang="en-US" altLang="en-US" sz="2800" i="1" baseline="-25000" dirty="0">
                  <a:latin typeface="Times New Roman" pitchFamily="18" charset="0"/>
                  <a:sym typeface="Symbol" panose="05050102010706020507" pitchFamily="18" charset="2"/>
                </a:rPr>
                <a:t>1</a:t>
              </a:r>
              <a:endParaRPr lang="en-CA" altLang="en-US" sz="2800" baseline="-25000" dirty="0">
                <a:latin typeface="Times New Roman" pitchFamily="18" charset="0"/>
              </a:endParaRPr>
            </a:p>
          </p:txBody>
        </p:sp>
        <p:sp>
          <p:nvSpPr>
            <p:cNvPr id="46" name="Text Box 33"/>
            <p:cNvSpPr txBox="1">
              <a:spLocks noChangeArrowheads="1"/>
            </p:cNvSpPr>
            <p:nvPr/>
          </p:nvSpPr>
          <p:spPr bwMode="auto">
            <a:xfrm rot="16200000">
              <a:off x="-1062281" y="3818283"/>
              <a:ext cx="2654198" cy="52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sym typeface="Symbol" panose="05050102010706020507" pitchFamily="18" charset="2"/>
                </a:rPr>
                <a:t>pixel</a:t>
              </a:r>
              <a:r>
                <a:rPr lang="en-US" altLang="en-US" sz="2800" i="1" dirty="0">
                  <a:latin typeface="Times New Roman" pitchFamily="18" charset="0"/>
                  <a:sym typeface="Symbol" panose="05050102010706020507" pitchFamily="18" charset="2"/>
                </a:rPr>
                <a:t> x</a:t>
              </a:r>
              <a:r>
                <a:rPr lang="en-US" altLang="en-US" sz="2800" i="1" baseline="-25000" dirty="0">
                  <a:latin typeface="Times New Roman" pitchFamily="18" charset="0"/>
                  <a:sym typeface="Symbol" panose="05050102010706020507" pitchFamily="18" charset="2"/>
                </a:rPr>
                <a:t>2</a:t>
              </a:r>
              <a:endParaRPr lang="en-CA" altLang="en-US" sz="2800" baseline="-25000" dirty="0">
                <a:latin typeface="Times New Roman" pitchFamily="18" charset="0"/>
              </a:endParaRPr>
            </a:p>
          </p:txBody>
        </p:sp>
      </p:grpSp>
      <p:grpSp>
        <p:nvGrpSpPr>
          <p:cNvPr id="2" name="Group 1"/>
          <p:cNvGrpSpPr/>
          <p:nvPr/>
        </p:nvGrpSpPr>
        <p:grpSpPr>
          <a:xfrm>
            <a:off x="3019722" y="4561080"/>
            <a:ext cx="2358000" cy="1382520"/>
            <a:chOff x="1066800" y="4561080"/>
            <a:chExt cx="2358000" cy="1382520"/>
          </a:xfrm>
        </p:grpSpPr>
        <p:sp>
          <p:nvSpPr>
            <p:cNvPr id="15" name="Oval 14"/>
            <p:cNvSpPr/>
            <p:nvPr/>
          </p:nvSpPr>
          <p:spPr>
            <a:xfrm>
              <a:off x="1066800" y="56388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6" name="Oval 15"/>
            <p:cNvSpPr/>
            <p:nvPr/>
          </p:nvSpPr>
          <p:spPr>
            <a:xfrm>
              <a:off x="122340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7" name="Oval 16"/>
            <p:cNvSpPr/>
            <p:nvPr/>
          </p:nvSpPr>
          <p:spPr>
            <a:xfrm>
              <a:off x="152820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8" name="Oval 17"/>
            <p:cNvSpPr/>
            <p:nvPr/>
          </p:nvSpPr>
          <p:spPr>
            <a:xfrm>
              <a:off x="190920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9" name="Oval 18"/>
            <p:cNvSpPr/>
            <p:nvPr/>
          </p:nvSpPr>
          <p:spPr>
            <a:xfrm>
              <a:off x="2290200" y="4800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21" name="Oval 20"/>
            <p:cNvSpPr/>
            <p:nvPr/>
          </p:nvSpPr>
          <p:spPr>
            <a:xfrm>
              <a:off x="2518800" y="4724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22" name="Oval 21"/>
            <p:cNvSpPr/>
            <p:nvPr/>
          </p:nvSpPr>
          <p:spPr>
            <a:xfrm>
              <a:off x="2514600" y="5323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24" name="Oval 23"/>
            <p:cNvSpPr/>
            <p:nvPr/>
          </p:nvSpPr>
          <p:spPr>
            <a:xfrm>
              <a:off x="266700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25" name="Oval 24"/>
            <p:cNvSpPr/>
            <p:nvPr/>
          </p:nvSpPr>
          <p:spPr>
            <a:xfrm>
              <a:off x="312420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26" name="Oval 25"/>
            <p:cNvSpPr/>
            <p:nvPr/>
          </p:nvSpPr>
          <p:spPr>
            <a:xfrm>
              <a:off x="1299600" y="58564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27" name="Oval 26"/>
            <p:cNvSpPr/>
            <p:nvPr/>
          </p:nvSpPr>
          <p:spPr>
            <a:xfrm>
              <a:off x="1756800" y="5562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28" name="Oval 27"/>
            <p:cNvSpPr/>
            <p:nvPr/>
          </p:nvSpPr>
          <p:spPr>
            <a:xfrm>
              <a:off x="2057400" y="53992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29" name="Oval 28"/>
            <p:cNvSpPr/>
            <p:nvPr/>
          </p:nvSpPr>
          <p:spPr>
            <a:xfrm>
              <a:off x="1981200" y="5562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30" name="Oval 29"/>
            <p:cNvSpPr/>
            <p:nvPr/>
          </p:nvSpPr>
          <p:spPr>
            <a:xfrm>
              <a:off x="3352800" y="4724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31" name="Oval 30"/>
            <p:cNvSpPr/>
            <p:nvPr/>
          </p:nvSpPr>
          <p:spPr>
            <a:xfrm>
              <a:off x="3128400" y="4561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35" name="Oval 34"/>
            <p:cNvSpPr/>
            <p:nvPr/>
          </p:nvSpPr>
          <p:spPr>
            <a:xfrm>
              <a:off x="2743200" y="47134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36" name="Oval 35"/>
            <p:cNvSpPr/>
            <p:nvPr/>
          </p:nvSpPr>
          <p:spPr>
            <a:xfrm>
              <a:off x="278284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grpSp>
      <p:grpSp>
        <p:nvGrpSpPr>
          <p:cNvPr id="37" name="Group 36"/>
          <p:cNvGrpSpPr/>
          <p:nvPr/>
        </p:nvGrpSpPr>
        <p:grpSpPr>
          <a:xfrm>
            <a:off x="2791122" y="4343400"/>
            <a:ext cx="3276600" cy="1600200"/>
            <a:chOff x="838200" y="4343400"/>
            <a:chExt cx="3276600" cy="1600200"/>
          </a:xfrm>
        </p:grpSpPr>
        <p:cxnSp>
          <p:nvCxnSpPr>
            <p:cNvPr id="38" name="Straight Arrow Connector 37"/>
            <p:cNvCxnSpPr/>
            <p:nvPr/>
          </p:nvCxnSpPr>
          <p:spPr bwMode="auto">
            <a:xfrm flipV="1">
              <a:off x="838200" y="4343400"/>
              <a:ext cx="3276600" cy="1600200"/>
            </a:xfrm>
            <a:prstGeom prst="straightConnector1">
              <a:avLst/>
            </a:prstGeom>
            <a:noFill/>
            <a:ln w="38100" cap="sq" cmpd="sng" algn="ctr">
              <a:solidFill>
                <a:schemeClr val="hlink"/>
              </a:solidFill>
              <a:prstDash val="solid"/>
              <a:round/>
              <a:headEnd type="none" w="med" len="med"/>
              <a:tailEnd type="triangle"/>
            </a:ln>
            <a:effectLst/>
          </p:spPr>
        </p:cxnSp>
        <p:cxnSp>
          <p:nvCxnSpPr>
            <p:cNvPr id="41" name="Straight Arrow Connector 40"/>
            <p:cNvCxnSpPr/>
            <p:nvPr/>
          </p:nvCxnSpPr>
          <p:spPr bwMode="auto">
            <a:xfrm flipH="1" flipV="1">
              <a:off x="2001344" y="4561080"/>
              <a:ext cx="567300" cy="1260390"/>
            </a:xfrm>
            <a:prstGeom prst="straightConnector1">
              <a:avLst/>
            </a:prstGeom>
            <a:noFill/>
            <a:ln w="38100" cap="sq" cmpd="sng" algn="ctr">
              <a:solidFill>
                <a:schemeClr val="hlink"/>
              </a:solidFill>
              <a:prstDash val="solid"/>
              <a:round/>
              <a:headEnd type="none" w="med" len="med"/>
              <a:tailEnd type="triangle"/>
            </a:ln>
            <a:effectLst/>
          </p:spPr>
        </p:cxnSp>
      </p:grpSp>
      <p:grpSp>
        <p:nvGrpSpPr>
          <p:cNvPr id="45" name="Group 44"/>
          <p:cNvGrpSpPr/>
          <p:nvPr/>
        </p:nvGrpSpPr>
        <p:grpSpPr>
          <a:xfrm rot="20069230">
            <a:off x="2951206" y="5208772"/>
            <a:ext cx="2527275" cy="87120"/>
            <a:chOff x="969746" y="4765004"/>
            <a:chExt cx="2527275" cy="87120"/>
          </a:xfrm>
        </p:grpSpPr>
        <p:sp>
          <p:nvSpPr>
            <p:cNvPr id="47" name="Oval 46"/>
            <p:cNvSpPr/>
            <p:nvPr/>
          </p:nvSpPr>
          <p:spPr>
            <a:xfrm rot="1564055">
              <a:off x="969746"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48" name="Oval 47"/>
            <p:cNvSpPr/>
            <p:nvPr/>
          </p:nvSpPr>
          <p:spPr>
            <a:xfrm rot="1564055">
              <a:off x="1177385"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49" name="Oval 48"/>
            <p:cNvSpPr/>
            <p:nvPr/>
          </p:nvSpPr>
          <p:spPr>
            <a:xfrm rot="1564055">
              <a:off x="1585119"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50" name="Oval 49"/>
            <p:cNvSpPr/>
            <p:nvPr/>
          </p:nvSpPr>
          <p:spPr>
            <a:xfrm rot="1564055">
              <a:off x="1960847"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51" name="Oval 50"/>
            <p:cNvSpPr/>
            <p:nvPr/>
          </p:nvSpPr>
          <p:spPr>
            <a:xfrm rot="1564055">
              <a:off x="2437028"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52" name="Oval 51"/>
            <p:cNvSpPr/>
            <p:nvPr/>
          </p:nvSpPr>
          <p:spPr>
            <a:xfrm rot="1564055">
              <a:off x="2675859"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53" name="Oval 52"/>
            <p:cNvSpPr/>
            <p:nvPr/>
          </p:nvSpPr>
          <p:spPr>
            <a:xfrm rot="1564055">
              <a:off x="2409008"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54" name="Oval 53"/>
            <p:cNvSpPr/>
            <p:nvPr/>
          </p:nvSpPr>
          <p:spPr>
            <a:xfrm rot="1564055">
              <a:off x="2708530"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55" name="Oval 54"/>
            <p:cNvSpPr/>
            <p:nvPr/>
          </p:nvSpPr>
          <p:spPr>
            <a:xfrm rot="1564055">
              <a:off x="3052252"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56" name="Oval 55"/>
            <p:cNvSpPr/>
            <p:nvPr/>
          </p:nvSpPr>
          <p:spPr>
            <a:xfrm rot="1564055">
              <a:off x="1083209"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57" name="Oval 56"/>
            <p:cNvSpPr/>
            <p:nvPr/>
          </p:nvSpPr>
          <p:spPr>
            <a:xfrm rot="1564055">
              <a:off x="1623041"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58" name="Oval 57"/>
            <p:cNvSpPr/>
            <p:nvPr/>
          </p:nvSpPr>
          <p:spPr>
            <a:xfrm rot="1564055">
              <a:off x="1964831"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59" name="Oval 58"/>
            <p:cNvSpPr/>
            <p:nvPr/>
          </p:nvSpPr>
          <p:spPr>
            <a:xfrm rot="1564055">
              <a:off x="1824615"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60" name="Oval 59"/>
            <p:cNvSpPr/>
            <p:nvPr/>
          </p:nvSpPr>
          <p:spPr>
            <a:xfrm rot="1564055">
              <a:off x="3425021"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61" name="Oval 60"/>
            <p:cNvSpPr/>
            <p:nvPr/>
          </p:nvSpPr>
          <p:spPr>
            <a:xfrm rot="1564055">
              <a:off x="3295216"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62" name="Oval 61"/>
            <p:cNvSpPr/>
            <p:nvPr/>
          </p:nvSpPr>
          <p:spPr>
            <a:xfrm rot="1564055">
              <a:off x="2882231" y="4765004"/>
              <a:ext cx="72000" cy="87120"/>
            </a:xfrm>
            <a:prstGeom prst="ellipse">
              <a:avLst/>
            </a:prstGeom>
            <a:solidFill>
              <a:schemeClr val="tx2"/>
            </a:solidFill>
            <a:ln>
              <a:noFill/>
            </a:ln>
          </p:spPr>
          <p:txBody>
            <a:bodyPr wrap="square" rtlCol="0" anchor="ctr">
              <a:spAutoFit/>
            </a:bodyPr>
            <a:lstStyle/>
            <a:p>
              <a:pPr algn="l"/>
              <a:endParaRPr lang="en-CA" sz="2400" dirty="0"/>
            </a:p>
          </p:txBody>
        </p:sp>
        <p:sp>
          <p:nvSpPr>
            <p:cNvPr id="63" name="Oval 62"/>
            <p:cNvSpPr/>
            <p:nvPr/>
          </p:nvSpPr>
          <p:spPr>
            <a:xfrm rot="1564055">
              <a:off x="2712132" y="4765004"/>
              <a:ext cx="72000" cy="87120"/>
            </a:xfrm>
            <a:prstGeom prst="ellipse">
              <a:avLst/>
            </a:prstGeom>
            <a:solidFill>
              <a:schemeClr val="tx2"/>
            </a:solidFill>
            <a:ln>
              <a:noFill/>
            </a:ln>
          </p:spPr>
          <p:txBody>
            <a:bodyPr wrap="square" rtlCol="0" anchor="ctr">
              <a:spAutoFit/>
            </a:bodyPr>
            <a:lstStyle/>
            <a:p>
              <a:pPr algn="l"/>
              <a:endParaRPr lang="en-CA" sz="2400" dirty="0"/>
            </a:p>
          </p:txBody>
        </p:sp>
      </p:grpSp>
      <p:pic>
        <p:nvPicPr>
          <p:cNvPr id="64" name="Picture 2" descr="Image result for lamp"/>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219" t="3006" r="30247" b="49856"/>
          <a:stretch/>
        </p:blipFill>
        <p:spPr bwMode="auto">
          <a:xfrm rot="2333929" flipH="1">
            <a:off x="3224374" y="3621912"/>
            <a:ext cx="867003" cy="715277"/>
          </a:xfrm>
          <a:prstGeom prst="rect">
            <a:avLst/>
          </a:prstGeom>
          <a:noFill/>
          <a:extLst>
            <a:ext uri="{909E8E84-426E-40DD-AFC4-6F175D3DCCD1}">
              <a14:hiddenFill xmlns:a14="http://schemas.microsoft.com/office/drawing/2010/main">
                <a:solidFill>
                  <a:srgbClr val="FFFFFF"/>
                </a:solidFill>
              </a14:hiddenFill>
            </a:ext>
          </a:extLst>
        </p:spPr>
      </p:pic>
      <p:sp>
        <p:nvSpPr>
          <p:cNvPr id="66" name="Text Box 33"/>
          <p:cNvSpPr txBox="1">
            <a:spLocks noChangeArrowheads="1"/>
          </p:cNvSpPr>
          <p:nvPr/>
        </p:nvSpPr>
        <p:spPr bwMode="auto">
          <a:xfrm rot="19975377">
            <a:off x="5675891" y="4162509"/>
            <a:ext cx="1006766" cy="52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a:latin typeface="Times New Roman" pitchFamily="18" charset="0"/>
                <a:sym typeface="Symbol" panose="05050102010706020507" pitchFamily="18" charset="2"/>
              </a:rPr>
              <a:t>z</a:t>
            </a:r>
            <a:r>
              <a:rPr lang="en-US" altLang="en-US" sz="2800" i="1" baseline="-25000" dirty="0">
                <a:latin typeface="Times New Roman" pitchFamily="18" charset="0"/>
                <a:sym typeface="Symbol" panose="05050102010706020507" pitchFamily="18" charset="2"/>
              </a:rPr>
              <a:t>1</a:t>
            </a:r>
            <a:endParaRPr lang="en-CA" altLang="en-US" sz="2800" baseline="-25000" dirty="0">
              <a:latin typeface="Times New Roman" pitchFamily="18" charset="0"/>
            </a:endParaRPr>
          </a:p>
        </p:txBody>
      </p:sp>
      <p:grpSp>
        <p:nvGrpSpPr>
          <p:cNvPr id="67" name="Group 66"/>
          <p:cNvGrpSpPr/>
          <p:nvPr/>
        </p:nvGrpSpPr>
        <p:grpSpPr>
          <a:xfrm>
            <a:off x="505122" y="459195"/>
            <a:ext cx="3533478" cy="2741205"/>
            <a:chOff x="-152400" y="1941493"/>
            <a:chExt cx="5077430" cy="4470327"/>
          </a:xfrm>
        </p:grpSpPr>
        <p:pic>
          <p:nvPicPr>
            <p:cNvPr id="68" name="Picture 67"/>
            <p:cNvPicPr>
              <a:picLocks noChangeAspect="1"/>
            </p:cNvPicPr>
            <p:nvPr/>
          </p:nvPicPr>
          <p:blipFill>
            <a:blip r:embed="rId3"/>
            <a:stretch>
              <a:fillRect/>
            </a:stretch>
          </p:blipFill>
          <p:spPr>
            <a:xfrm>
              <a:off x="91691" y="2819850"/>
              <a:ext cx="4297439" cy="3591970"/>
            </a:xfrm>
            <a:prstGeom prst="rect">
              <a:avLst/>
            </a:prstGeom>
          </p:spPr>
        </p:pic>
        <p:sp>
          <p:nvSpPr>
            <p:cNvPr id="69" name="Text Box 33"/>
            <p:cNvSpPr txBox="1">
              <a:spLocks noChangeArrowheads="1"/>
            </p:cNvSpPr>
            <p:nvPr/>
          </p:nvSpPr>
          <p:spPr bwMode="auto">
            <a:xfrm>
              <a:off x="-152400" y="1941493"/>
              <a:ext cx="50774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sym typeface="Symbol" panose="05050102010706020507" pitchFamily="18" charset="2"/>
                </a:rPr>
                <a:t>Described by </a:t>
              </a:r>
              <a:br>
                <a:rPr lang="en-US" altLang="en-US" sz="2800" dirty="0">
                  <a:latin typeface="Times New Roman" pitchFamily="18" charset="0"/>
                  <a:sym typeface="Symbol" panose="05050102010706020507" pitchFamily="18" charset="2"/>
                </a:rPr>
              </a:br>
              <a:r>
                <a:rPr lang="en-US" altLang="en-US" sz="2800" dirty="0">
                  <a:latin typeface="Times New Roman" pitchFamily="18" charset="0"/>
                  <a:sym typeface="Symbol" panose="05050102010706020507" pitchFamily="18" charset="2"/>
                </a:rPr>
                <a:t>10,000 numbers</a:t>
              </a:r>
              <a:endParaRPr lang="en-CA" altLang="en-US" sz="2800" baseline="-25000" dirty="0">
                <a:latin typeface="Times New Roman" pitchFamily="18" charset="0"/>
              </a:endParaRPr>
            </a:p>
          </p:txBody>
        </p:sp>
      </p:grpSp>
      <p:grpSp>
        <p:nvGrpSpPr>
          <p:cNvPr id="70" name="Group 69"/>
          <p:cNvGrpSpPr/>
          <p:nvPr/>
        </p:nvGrpSpPr>
        <p:grpSpPr>
          <a:xfrm>
            <a:off x="5153322" y="457200"/>
            <a:ext cx="3533478" cy="2738042"/>
            <a:chOff x="4495800" y="1941493"/>
            <a:chExt cx="5077430" cy="4465169"/>
          </a:xfrm>
        </p:grpSpPr>
        <p:pic>
          <p:nvPicPr>
            <p:cNvPr id="71" name="Picture 70"/>
            <p:cNvPicPr>
              <a:picLocks noChangeAspect="1"/>
            </p:cNvPicPr>
            <p:nvPr/>
          </p:nvPicPr>
          <p:blipFill>
            <a:blip r:embed="rId4"/>
            <a:stretch>
              <a:fillRect/>
            </a:stretch>
          </p:blipFill>
          <p:spPr>
            <a:xfrm>
              <a:off x="4508406" y="2825262"/>
              <a:ext cx="4577708" cy="3581400"/>
            </a:xfrm>
            <a:prstGeom prst="rect">
              <a:avLst/>
            </a:prstGeom>
          </p:spPr>
        </p:pic>
        <p:sp>
          <p:nvSpPr>
            <p:cNvPr id="72" name="Text Box 33"/>
            <p:cNvSpPr txBox="1">
              <a:spLocks noChangeArrowheads="1"/>
            </p:cNvSpPr>
            <p:nvPr/>
          </p:nvSpPr>
          <p:spPr bwMode="auto">
            <a:xfrm>
              <a:off x="4495800" y="1941493"/>
              <a:ext cx="50774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sym typeface="Symbol" panose="05050102010706020507" pitchFamily="18" charset="2"/>
                </a:rPr>
                <a:t>Described by </a:t>
              </a:r>
              <a:br>
                <a:rPr lang="en-US" altLang="en-US" sz="2800" dirty="0">
                  <a:latin typeface="Times New Roman" pitchFamily="18" charset="0"/>
                  <a:sym typeface="Symbol" panose="05050102010706020507" pitchFamily="18" charset="2"/>
                </a:rPr>
              </a:br>
              <a:r>
                <a:rPr lang="en-US" altLang="en-US" sz="2800" dirty="0">
                  <a:latin typeface="Times New Roman" pitchFamily="18" charset="0"/>
                  <a:sym typeface="Symbol" panose="05050102010706020507" pitchFamily="18" charset="2"/>
                </a:rPr>
                <a:t>100 numbers</a:t>
              </a:r>
              <a:endParaRPr lang="en-CA" altLang="en-US" sz="2800" baseline="-25000" dirty="0">
                <a:latin typeface="Times New Roman" pitchFamily="18" charset="0"/>
              </a:endParaRPr>
            </a:p>
          </p:txBody>
        </p:sp>
      </p:grpSp>
      <p:sp>
        <p:nvSpPr>
          <p:cNvPr id="73" name="Rectangle 72"/>
          <p:cNvSpPr/>
          <p:nvPr/>
        </p:nvSpPr>
        <p:spPr>
          <a:xfrm>
            <a:off x="1788472" y="-36731"/>
            <a:ext cx="5405391" cy="646331"/>
          </a:xfrm>
          <a:prstGeom prst="rect">
            <a:avLst/>
          </a:prstGeom>
        </p:spPr>
        <p:txBody>
          <a:bodyPr wrap="none">
            <a:spAutoFit/>
          </a:bodyPr>
          <a:lstStyle/>
          <a:p>
            <a:pPr lvl="1" eaLnBrk="0" hangingPunct="0">
              <a:defRPr/>
            </a:pPr>
            <a:r>
              <a:rPr lang="en-US" sz="3600" dirty="0">
                <a:solidFill>
                  <a:schemeClr val="tx2"/>
                </a:solidFill>
                <a:effectLst>
                  <a:outerShdw blurRad="38100" dist="38100" dir="2700000" algn="tl">
                    <a:srgbClr val="000000"/>
                  </a:outerShdw>
                </a:effectLst>
                <a:latin typeface="+mj-lt"/>
              </a:rPr>
              <a:t>Dimension Reduction</a:t>
            </a:r>
          </a:p>
        </p:txBody>
      </p:sp>
    </p:spTree>
    <p:extLst>
      <p:ext uri="{BB962C8B-B14F-4D97-AF65-F5344CB8AC3E}">
        <p14:creationId xmlns:p14="http://schemas.microsoft.com/office/powerpoint/2010/main" val="11475973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lvl="1" algn="ctr" eaLnBrk="0" hangingPunct="0">
              <a:defRPr/>
            </a:pPr>
            <a:r>
              <a:rPr lang="en-US" sz="3600" b="1" dirty="0">
                <a:solidFill>
                  <a:schemeClr val="tx2"/>
                </a:solidFill>
                <a:effectLst>
                  <a:outerShdw blurRad="38100" dist="38100" dir="2700000" algn="tl">
                    <a:srgbClr val="000000"/>
                  </a:outerShdw>
                </a:effectLst>
                <a:latin typeface="+mj-lt"/>
              </a:rPr>
              <a:t>Singularity</a:t>
            </a:r>
          </a:p>
        </p:txBody>
      </p:sp>
      <p:sp>
        <p:nvSpPr>
          <p:cNvPr id="12" name="Rectangle 11"/>
          <p:cNvSpPr/>
          <p:nvPr/>
        </p:nvSpPr>
        <p:spPr>
          <a:xfrm>
            <a:off x="5715000" y="1349493"/>
            <a:ext cx="4419600" cy="1077218"/>
          </a:xfrm>
          <a:prstGeom prst="rect">
            <a:avLst/>
          </a:prstGeom>
        </p:spPr>
        <p:txBody>
          <a:bodyPr wrap="square">
            <a:spAutoFit/>
          </a:bodyPr>
          <a:lstStyle/>
          <a:p>
            <a:r>
              <a:rPr lang="en-CA" sz="2400" b="0" dirty="0">
                <a:solidFill>
                  <a:schemeClr val="tx1"/>
                </a:solidFill>
              </a:rPr>
              <a:t>This does not look so bad.</a:t>
            </a:r>
            <a:br>
              <a:rPr lang="en-CA" sz="2400" dirty="0"/>
            </a:br>
            <a:r>
              <a:rPr lang="en-CA" sz="1600" b="0" dirty="0">
                <a:solidFill>
                  <a:schemeClr val="tx1"/>
                </a:solidFill>
              </a:rPr>
              <a:t>  </a:t>
            </a:r>
          </a:p>
          <a:p>
            <a:r>
              <a:rPr lang="en-CA" sz="2400" dirty="0"/>
              <a:t>When </a:t>
            </a:r>
            <a:r>
              <a:rPr lang="en-CA" sz="2400" i="1" dirty="0"/>
              <a:t>time</a:t>
            </a:r>
            <a:r>
              <a:rPr lang="en-CA" sz="2400" dirty="0"/>
              <a:t> = 12:00pm,</a:t>
            </a:r>
          </a:p>
        </p:txBody>
      </p:sp>
      <mc:AlternateContent xmlns:mc="http://schemas.openxmlformats.org/markup-compatibility/2006" xmlns:a14="http://schemas.microsoft.com/office/drawing/2010/main">
        <mc:Choice Requires="a14">
          <p:sp>
            <p:nvSpPr>
              <p:cNvPr id="13" name="Rectangle 12"/>
              <p:cNvSpPr/>
              <p:nvPr/>
            </p:nvSpPr>
            <p:spPr>
              <a:xfrm>
                <a:off x="5562600" y="685800"/>
                <a:ext cx="2209800" cy="54078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CA" sz="2400" b="0" i="1" smtClean="0">
                          <a:solidFill>
                            <a:schemeClr val="tx1"/>
                          </a:solidFill>
                          <a:latin typeface="Cambria Math" panose="02040503050406030204" pitchFamily="18" charset="0"/>
                        </a:rPr>
                        <m:t>𝑦</m:t>
                      </m:r>
                      <m:r>
                        <a:rPr lang="en-CA" sz="2400" b="0" i="1" smtClean="0">
                          <a:solidFill>
                            <a:schemeClr val="tx1"/>
                          </a:solidFill>
                          <a:latin typeface="Cambria Math" panose="02040503050406030204" pitchFamily="18" charset="0"/>
                        </a:rPr>
                        <m:t>=</m:t>
                      </m:r>
                      <m:sSup>
                        <m:sSupPr>
                          <m:ctrlPr>
                            <a:rPr lang="en-CA" sz="2400" b="0" i="1" smtClean="0">
                              <a:solidFill>
                                <a:schemeClr val="tx1"/>
                              </a:solidFill>
                              <a:latin typeface="Cambria Math" panose="02040503050406030204" pitchFamily="18" charset="0"/>
                            </a:rPr>
                          </m:ctrlPr>
                        </m:sSupPr>
                        <m:e>
                          <m:r>
                            <a:rPr lang="en-CA" sz="2400" b="0" i="1" smtClean="0">
                              <a:solidFill>
                                <a:schemeClr val="tx1"/>
                              </a:solidFill>
                              <a:latin typeface="Cambria Math" panose="02040503050406030204" pitchFamily="18" charset="0"/>
                            </a:rPr>
                            <m:t>𝑒</m:t>
                          </m:r>
                        </m:e>
                        <m:sup>
                          <m:f>
                            <m:fPr>
                              <m:type m:val="skw"/>
                              <m:ctrlPr>
                                <a:rPr lang="en-CA" sz="2400" b="0" i="1" smtClean="0">
                                  <a:solidFill>
                                    <a:schemeClr val="tx1"/>
                                  </a:solidFill>
                                  <a:latin typeface="Cambria Math" panose="02040503050406030204" pitchFamily="18" charset="0"/>
                                </a:rPr>
                              </m:ctrlPr>
                            </m:fPr>
                            <m:num>
                              <m:r>
                                <a:rPr lang="en-CA" sz="2400" b="0" i="1" smtClean="0">
                                  <a:solidFill>
                                    <a:schemeClr val="tx1"/>
                                  </a:solidFill>
                                  <a:latin typeface="Cambria Math" panose="02040503050406030204" pitchFamily="18" charset="0"/>
                                </a:rPr>
                                <m:t>1</m:t>
                              </m:r>
                            </m:num>
                            <m:den>
                              <m:r>
                                <a:rPr lang="en-CA" sz="2400" b="0" i="1" smtClean="0">
                                  <a:solidFill>
                                    <a:schemeClr val="tx1"/>
                                  </a:solidFill>
                                  <a:latin typeface="Cambria Math" panose="02040503050406030204" pitchFamily="18" charset="0"/>
                                </a:rPr>
                                <m:t>12−</m:t>
                              </m:r>
                              <m:r>
                                <a:rPr lang="en-CA" sz="2400" b="0" i="1" smtClean="0">
                                  <a:solidFill>
                                    <a:schemeClr val="tx1"/>
                                  </a:solidFill>
                                  <a:latin typeface="Cambria Math" panose="02040503050406030204" pitchFamily="18" charset="0"/>
                                </a:rPr>
                                <m:t>𝑡</m:t>
                              </m:r>
                            </m:den>
                          </m:f>
                          <m:r>
                            <m:rPr>
                              <m:nor/>
                            </m:rPr>
                            <a:rPr lang="en-CA" sz="2400" dirty="0"/>
                            <m:t> </m:t>
                          </m:r>
                        </m:sup>
                      </m:sSup>
                    </m:oMath>
                  </m:oMathPara>
                </a14:m>
                <a:endParaRPr lang="en-CA" sz="2400" dirty="0">
                  <a:solidFill>
                    <a:schemeClr val="tx1"/>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5562600" y="685800"/>
                <a:ext cx="2209800" cy="540789"/>
              </a:xfrm>
              <a:prstGeom prst="rect">
                <a:avLst/>
              </a:prstGeom>
              <a:blipFill>
                <a:blip r:embed="rId3"/>
                <a:stretch>
                  <a:fillRect/>
                </a:stretch>
              </a:blipFill>
            </p:spPr>
            <p:txBody>
              <a:bodyPr/>
              <a:lstStyle/>
              <a:p>
                <a:r>
                  <a:rPr lang="en-CA">
                    <a:noFill/>
                  </a:rPr>
                  <a:t> </a:t>
                </a:r>
              </a:p>
            </p:txBody>
          </p:sp>
        </mc:Fallback>
      </mc:AlternateContent>
      <p:pic>
        <p:nvPicPr>
          <p:cNvPr id="36" name="Picture 12" descr="Image result for singular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5020" y="3219468"/>
            <a:ext cx="3304422" cy="330442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03400" y="2944062"/>
            <a:ext cx="5469609" cy="3996000"/>
            <a:chOff x="-203400" y="2901462"/>
            <a:chExt cx="5469609" cy="3996000"/>
          </a:xfrm>
        </p:grpSpPr>
        <p:grpSp>
          <p:nvGrpSpPr>
            <p:cNvPr id="29" name="Group 28"/>
            <p:cNvGrpSpPr/>
            <p:nvPr/>
          </p:nvGrpSpPr>
          <p:grpSpPr>
            <a:xfrm>
              <a:off x="76200" y="3200400"/>
              <a:ext cx="5190009" cy="3310547"/>
              <a:chOff x="76200" y="3200400"/>
              <a:chExt cx="5190009" cy="3310547"/>
            </a:xfrm>
          </p:grpSpPr>
          <p:pic>
            <p:nvPicPr>
              <p:cNvPr id="30" name="Picture 29"/>
              <p:cNvPicPr>
                <a:picLocks noChangeAspect="1"/>
              </p:cNvPicPr>
              <p:nvPr/>
            </p:nvPicPr>
            <p:blipFill rotWithShape="1">
              <a:blip r:embed="rId5"/>
              <a:srcRect l="8597" t="-1523" r="10426" b="1523"/>
              <a:stretch/>
            </p:blipFill>
            <p:spPr>
              <a:xfrm>
                <a:off x="76200" y="3200400"/>
                <a:ext cx="5190009" cy="3310547"/>
              </a:xfrm>
              <a:prstGeom prst="rect">
                <a:avLst/>
              </a:prstGeom>
            </p:spPr>
          </p:pic>
          <p:sp>
            <p:nvSpPr>
              <p:cNvPr id="31" name="Rectangle 30"/>
              <p:cNvSpPr/>
              <p:nvPr/>
            </p:nvSpPr>
            <p:spPr>
              <a:xfrm>
                <a:off x="2133600" y="3463800"/>
                <a:ext cx="1542654" cy="2556000"/>
              </a:xfrm>
              <a:prstGeom prst="rect">
                <a:avLst/>
              </a:prstGeom>
              <a:solidFill>
                <a:srgbClr val="FFFFFF"/>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32" name="Rectangle 31"/>
              <p:cNvSpPr/>
              <p:nvPr/>
            </p:nvSpPr>
            <p:spPr>
              <a:xfrm flipV="1">
                <a:off x="1049215" y="6177395"/>
                <a:ext cx="3810000" cy="205817"/>
              </a:xfrm>
              <a:prstGeom prst="rect">
                <a:avLst/>
              </a:prstGeom>
              <a:solidFill>
                <a:srgbClr val="FFFFFF"/>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33" name="Rectangle 32"/>
              <p:cNvSpPr/>
              <p:nvPr/>
            </p:nvSpPr>
            <p:spPr>
              <a:xfrm flipH="1" flipV="1">
                <a:off x="113118" y="3250836"/>
                <a:ext cx="432000" cy="3149962"/>
              </a:xfrm>
              <a:prstGeom prst="rect">
                <a:avLst/>
              </a:prstGeom>
              <a:solidFill>
                <a:srgbClr val="FFFFFF"/>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34" name="Picture 33"/>
              <p:cNvPicPr>
                <a:picLocks noChangeAspect="1"/>
              </p:cNvPicPr>
              <p:nvPr/>
            </p:nvPicPr>
            <p:blipFill rotWithShape="1">
              <a:blip r:embed="rId6"/>
              <a:srcRect l="25537" t="83257" r="31246" b="9351"/>
              <a:stretch/>
            </p:blipFill>
            <p:spPr>
              <a:xfrm>
                <a:off x="2731476" y="5943600"/>
                <a:ext cx="2450124" cy="240318"/>
              </a:xfrm>
              <a:prstGeom prst="rect">
                <a:avLst/>
              </a:prstGeom>
            </p:spPr>
          </p:pic>
          <p:pic>
            <p:nvPicPr>
              <p:cNvPr id="35" name="Picture 34"/>
              <p:cNvPicPr>
                <a:picLocks noChangeAspect="1"/>
              </p:cNvPicPr>
              <p:nvPr/>
            </p:nvPicPr>
            <p:blipFill rotWithShape="1">
              <a:blip r:embed="rId6"/>
              <a:srcRect l="25537" t="83257" r="31246" b="9351"/>
              <a:stretch/>
            </p:blipFill>
            <p:spPr>
              <a:xfrm>
                <a:off x="1905000" y="5943600"/>
                <a:ext cx="2450124" cy="240318"/>
              </a:xfrm>
              <a:prstGeom prst="rect">
                <a:avLst/>
              </a:prstGeom>
            </p:spPr>
          </p:pic>
        </p:grpSp>
        <p:sp>
          <p:nvSpPr>
            <p:cNvPr id="37" name="Rectangle 36"/>
            <p:cNvSpPr/>
            <p:nvPr/>
          </p:nvSpPr>
          <p:spPr>
            <a:xfrm flipH="1" flipV="1">
              <a:off x="-203400" y="3169200"/>
              <a:ext cx="432000" cy="3384000"/>
            </a:xfrm>
            <a:prstGeom prst="rect">
              <a:avLst/>
            </a:prstGeom>
            <a:solidFill>
              <a:srgbClr val="000066"/>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38" name="Picture 37"/>
            <p:cNvPicPr>
              <a:picLocks noChangeAspect="1"/>
            </p:cNvPicPr>
            <p:nvPr/>
          </p:nvPicPr>
          <p:blipFill>
            <a:blip r:embed="rId7"/>
            <a:stretch>
              <a:fillRect/>
            </a:stretch>
          </p:blipFill>
          <p:spPr>
            <a:xfrm>
              <a:off x="685800" y="2901462"/>
              <a:ext cx="1441807" cy="3996000"/>
            </a:xfrm>
            <a:prstGeom prst="rect">
              <a:avLst/>
            </a:prstGeom>
          </p:spPr>
        </p:pic>
      </p:grpSp>
      <p:sp>
        <p:nvSpPr>
          <p:cNvPr id="39" name="Rectangle 38"/>
          <p:cNvSpPr/>
          <p:nvPr/>
        </p:nvSpPr>
        <p:spPr>
          <a:xfrm>
            <a:off x="2825262" y="3817203"/>
            <a:ext cx="2057400" cy="830997"/>
          </a:xfrm>
          <a:prstGeom prst="rect">
            <a:avLst/>
          </a:prstGeom>
        </p:spPr>
        <p:txBody>
          <a:bodyPr wrap="square">
            <a:spAutoFit/>
          </a:bodyPr>
          <a:lstStyle/>
          <a:p>
            <a:r>
              <a:rPr lang="en-CA" sz="2400" b="0" dirty="0">
                <a:solidFill>
                  <a:schemeClr val="bg2"/>
                </a:solidFill>
              </a:rPr>
              <a:t>What does life </a:t>
            </a:r>
            <a:br>
              <a:rPr lang="en-CA" sz="2400" b="0" dirty="0">
                <a:solidFill>
                  <a:schemeClr val="bg2"/>
                </a:solidFill>
              </a:rPr>
            </a:br>
            <a:r>
              <a:rPr lang="en-CA" sz="2400" b="0" dirty="0">
                <a:solidFill>
                  <a:schemeClr val="bg2"/>
                </a:solidFill>
              </a:rPr>
              <a:t>look like here?</a:t>
            </a:r>
          </a:p>
        </p:txBody>
      </p:sp>
      <p:grpSp>
        <p:nvGrpSpPr>
          <p:cNvPr id="8" name="Group 7"/>
          <p:cNvGrpSpPr/>
          <p:nvPr/>
        </p:nvGrpSpPr>
        <p:grpSpPr>
          <a:xfrm>
            <a:off x="1641157" y="2971800"/>
            <a:ext cx="1277914" cy="3589582"/>
            <a:chOff x="1641157" y="2971800"/>
            <a:chExt cx="1277914" cy="3589582"/>
          </a:xfrm>
        </p:grpSpPr>
        <p:cxnSp>
          <p:nvCxnSpPr>
            <p:cNvPr id="40" name="Straight Connector 39"/>
            <p:cNvCxnSpPr/>
            <p:nvPr/>
          </p:nvCxnSpPr>
          <p:spPr bwMode="auto">
            <a:xfrm flipH="1">
              <a:off x="1700436" y="2971800"/>
              <a:ext cx="0" cy="3589582"/>
            </a:xfrm>
            <a:prstGeom prst="line">
              <a:avLst/>
            </a:prstGeom>
            <a:noFill/>
            <a:ln w="38100" cap="sq" cmpd="sng" algn="ctr">
              <a:solidFill>
                <a:schemeClr val="hlink"/>
              </a:solidFill>
              <a:prstDash val="solid"/>
              <a:round/>
              <a:headEnd type="none" w="med" len="med"/>
              <a:tailEnd type="none" w="med" len="med"/>
            </a:ln>
            <a:effectLst/>
          </p:spPr>
        </p:cxnSp>
        <p:sp>
          <p:nvSpPr>
            <p:cNvPr id="41" name="Rectangle 40"/>
            <p:cNvSpPr/>
            <p:nvPr/>
          </p:nvSpPr>
          <p:spPr>
            <a:xfrm>
              <a:off x="1641157" y="6019800"/>
              <a:ext cx="1277914" cy="461665"/>
            </a:xfrm>
            <a:prstGeom prst="rect">
              <a:avLst/>
            </a:prstGeom>
          </p:spPr>
          <p:txBody>
            <a:bodyPr wrap="none">
              <a:spAutoFit/>
            </a:bodyPr>
            <a:lstStyle/>
            <a:p>
              <a:r>
                <a:rPr lang="en-CA" sz="2400" dirty="0">
                  <a:solidFill>
                    <a:schemeClr val="bg2"/>
                  </a:solidFill>
                  <a:sym typeface="Symbol" panose="05050102010706020507" pitchFamily="18" charset="2"/>
                </a:rPr>
                <a:t>12:00pm</a:t>
              </a:r>
              <a:endParaRPr lang="en-CA" sz="2400" dirty="0">
                <a:solidFill>
                  <a:schemeClr val="bg2"/>
                </a:solidFill>
              </a:endParaRPr>
            </a:p>
          </p:txBody>
        </p:sp>
      </p:grpSp>
      <mc:AlternateContent xmlns:mc="http://schemas.openxmlformats.org/markup-compatibility/2006" xmlns:a14="http://schemas.microsoft.com/office/drawing/2010/main">
        <mc:Choice Requires="a14">
          <p:sp>
            <p:nvSpPr>
              <p:cNvPr id="5" name="Rectangle 4"/>
              <p:cNvSpPr/>
              <p:nvPr/>
            </p:nvSpPr>
            <p:spPr>
              <a:xfrm>
                <a:off x="533400" y="609600"/>
                <a:ext cx="4953000" cy="2641236"/>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en-CA" sz="2400" i="1" smtClean="0">
                              <a:latin typeface="Cambria Math" panose="02040503050406030204" pitchFamily="18" charset="0"/>
                            </a:rPr>
                          </m:ctrlPr>
                        </m:fPr>
                        <m:num>
                          <m:r>
                            <m:rPr>
                              <m:nor/>
                            </m:rPr>
                            <a:rPr lang="en-CA" sz="2400" i="1" dirty="0">
                              <a:sym typeface="Symbol" panose="05050102010706020507" pitchFamily="18" charset="2"/>
                            </a:rPr>
                            <m:t></m:t>
                          </m:r>
                          <m:r>
                            <m:rPr>
                              <m:nor/>
                            </m:rPr>
                            <a:rPr lang="en-CA" sz="2400" i="1" dirty="0">
                              <a:sym typeface="Symbol" panose="05050102010706020507" pitchFamily="18" charset="2"/>
                            </a:rPr>
                            <m:t>y</m:t>
                          </m:r>
                        </m:num>
                        <m:den>
                          <m:r>
                            <m:rPr>
                              <m:nor/>
                            </m:rPr>
                            <a:rPr lang="en-CA" sz="2400" i="1" dirty="0">
                              <a:sym typeface="Symbol" panose="05050102010706020507" pitchFamily="18" charset="2"/>
                            </a:rPr>
                            <m:t></m:t>
                          </m:r>
                          <m:r>
                            <m:rPr>
                              <m:nor/>
                            </m:rPr>
                            <a:rPr lang="en-CA" sz="2400" i="1" dirty="0">
                              <a:sym typeface="Symbol" panose="05050102010706020507" pitchFamily="18" charset="2"/>
                            </a:rPr>
                            <m:t>t</m:t>
                          </m:r>
                        </m:den>
                      </m:f>
                      <m:r>
                        <a:rPr lang="en-CA" sz="2400" i="1">
                          <a:latin typeface="Cambria Math" panose="02040503050406030204" pitchFamily="18" charset="0"/>
                        </a:rPr>
                        <m:t>=</m:t>
                      </m:r>
                      <m:r>
                        <a:rPr lang="en-CA" sz="2400" i="1">
                          <a:latin typeface="Cambria Math" panose="02040503050406030204" pitchFamily="18" charset="0"/>
                        </a:rPr>
                        <m:t>𝑦</m:t>
                      </m:r>
                      <m:r>
                        <a:rPr lang="en-CA" sz="2400" i="1">
                          <a:latin typeface="Cambria Math" panose="02040503050406030204" pitchFamily="18" charset="0"/>
                        </a:rPr>
                        <m:t> </m:t>
                      </m:r>
                      <m:sSup>
                        <m:sSupPr>
                          <m:ctrlPr>
                            <a:rPr lang="en-CA" sz="2400" i="1">
                              <a:latin typeface="Cambria Math" panose="02040503050406030204" pitchFamily="18" charset="0"/>
                            </a:rPr>
                          </m:ctrlPr>
                        </m:sSupPr>
                        <m:e>
                          <m:r>
                            <a:rPr lang="en-CA" sz="2400" i="1">
                              <a:latin typeface="Cambria Math" panose="02040503050406030204" pitchFamily="18" charset="0"/>
                            </a:rPr>
                            <m:t>𝑙𝑛</m:t>
                          </m:r>
                        </m:e>
                        <m:sup>
                          <m:r>
                            <a:rPr lang="en-CA" sz="2400" i="1">
                              <a:latin typeface="Cambria Math" panose="02040503050406030204" pitchFamily="18" charset="0"/>
                            </a:rPr>
                            <m:t>2</m:t>
                          </m:r>
                        </m:sup>
                      </m:sSup>
                      <m:r>
                        <a:rPr lang="en-CA" sz="2400" i="1">
                          <a:latin typeface="Cambria Math" panose="02040503050406030204" pitchFamily="18" charset="0"/>
                        </a:rPr>
                        <m:t>(</m:t>
                      </m:r>
                      <m:r>
                        <a:rPr lang="en-CA" sz="2400" i="1">
                          <a:latin typeface="Cambria Math" panose="02040503050406030204" pitchFamily="18" charset="0"/>
                        </a:rPr>
                        <m:t>𝑦</m:t>
                      </m:r>
                      <m:r>
                        <a:rPr lang="en-CA" sz="2400" i="1">
                          <a:latin typeface="Cambria Math" panose="02040503050406030204" pitchFamily="18" charset="0"/>
                        </a:rPr>
                        <m:t>)</m:t>
                      </m:r>
                    </m:oMath>
                  </m:oMathPara>
                </a14:m>
                <a:endParaRPr lang="en-CA" sz="2400" dirty="0"/>
              </a:p>
              <a:p>
                <a:r>
                  <a:rPr lang="en-CA" sz="2400" dirty="0"/>
                  <a:t># of inventions this year</a:t>
                </a:r>
                <a:br>
                  <a:rPr lang="en-CA" sz="2400" dirty="0"/>
                </a:br>
                <a:r>
                  <a:rPr lang="en-CA" sz="2400" dirty="0"/>
                  <a:t> </a:t>
                </a:r>
                <a:r>
                  <a:rPr lang="en-CA" sz="2400" dirty="0">
                    <a:sym typeface="Symbol" panose="05050102010706020507" pitchFamily="18" charset="2"/>
                  </a:rPr>
                  <a:t> slightly super linearly </a:t>
                </a:r>
                <a:br>
                  <a:rPr lang="en-CA" sz="2400" dirty="0">
                    <a:sym typeface="Symbol" panose="05050102010706020507" pitchFamily="18" charset="2"/>
                  </a:rPr>
                </a:br>
                <a:r>
                  <a:rPr lang="en-CA" sz="2400" dirty="0">
                    <a:sym typeface="Symbol" panose="05050102010706020507" pitchFamily="18" charset="2"/>
                  </a:rPr>
                  <a:t>    in what we already know</a:t>
                </a:r>
              </a:p>
              <a:p>
                <a:r>
                  <a:rPr lang="en-CA" sz="2400" dirty="0">
                    <a:sym typeface="Symbol" panose="05050102010706020507" pitchFamily="18" charset="2"/>
                  </a:rPr>
                  <a:t>Having AI really does change </a:t>
                </a:r>
                <a:br>
                  <a:rPr lang="en-CA" sz="2400" dirty="0">
                    <a:sym typeface="Symbol" panose="05050102010706020507" pitchFamily="18" charset="2"/>
                  </a:rPr>
                </a:br>
                <a:r>
                  <a:rPr lang="en-CA" sz="2400" dirty="0">
                    <a:sym typeface="Symbol" panose="05050102010706020507" pitchFamily="18" charset="2"/>
                  </a:rPr>
                  <a:t>things fast.</a:t>
                </a:r>
                <a:r>
                  <a:rPr lang="en-CA" sz="2400" dirty="0"/>
                  <a:t> </a:t>
                </a:r>
              </a:p>
            </p:txBody>
          </p:sp>
        </mc:Choice>
        <mc:Fallback xmlns="">
          <p:sp>
            <p:nvSpPr>
              <p:cNvPr id="5" name="Rectangle 4"/>
              <p:cNvSpPr>
                <a:spLocks noRot="1" noChangeAspect="1" noMove="1" noResize="1" noEditPoints="1" noAdjustHandles="1" noChangeArrowheads="1" noChangeShapeType="1" noTextEdit="1"/>
              </p:cNvSpPr>
              <p:nvPr/>
            </p:nvSpPr>
            <p:spPr>
              <a:xfrm>
                <a:off x="533400" y="609600"/>
                <a:ext cx="4953000" cy="2641236"/>
              </a:xfrm>
              <a:prstGeom prst="rect">
                <a:avLst/>
              </a:prstGeom>
              <a:blipFill>
                <a:blip r:embed="rId8"/>
                <a:stretch>
                  <a:fillRect l="-1970" b="-4388"/>
                </a:stretch>
              </a:blipFill>
            </p:spPr>
            <p:txBody>
              <a:bodyPr/>
              <a:lstStyle/>
              <a:p>
                <a:r>
                  <a:rPr lang="en-CA">
                    <a:noFill/>
                  </a:rPr>
                  <a:t> </a:t>
                </a:r>
              </a:p>
            </p:txBody>
          </p:sp>
        </mc:Fallback>
      </mc:AlternateContent>
      <p:sp>
        <p:nvSpPr>
          <p:cNvPr id="9" name="Rectangle 8"/>
          <p:cNvSpPr/>
          <p:nvPr/>
        </p:nvSpPr>
        <p:spPr>
          <a:xfrm>
            <a:off x="5715000" y="2286000"/>
            <a:ext cx="2173993" cy="461665"/>
          </a:xfrm>
          <a:prstGeom prst="rect">
            <a:avLst/>
          </a:prstGeom>
        </p:spPr>
        <p:txBody>
          <a:bodyPr wrap="none">
            <a:spAutoFit/>
          </a:bodyPr>
          <a:lstStyle/>
          <a:p>
            <a:r>
              <a:rPr lang="en-CA" sz="2400" i="1" dirty="0"/>
              <a:t>technology</a:t>
            </a:r>
            <a:r>
              <a:rPr lang="en-CA" sz="2400" dirty="0"/>
              <a:t> = </a:t>
            </a:r>
            <a:r>
              <a:rPr lang="en-CA" sz="2400" dirty="0">
                <a:sym typeface="Symbol" panose="05050102010706020507" pitchFamily="18" charset="2"/>
              </a:rPr>
              <a:t>.</a:t>
            </a:r>
            <a:endParaRPr lang="en-CA" sz="2400" dirty="0"/>
          </a:p>
        </p:txBody>
      </p:sp>
    </p:spTree>
    <p:extLst>
      <p:ext uri="{BB962C8B-B14F-4D97-AF65-F5344CB8AC3E}">
        <p14:creationId xmlns:p14="http://schemas.microsoft.com/office/powerpoint/2010/main" val="713454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CC02E41-2E4C-B373-A9C9-A1523281D451}"/>
              </a:ext>
            </a:extLst>
          </p:cNvPr>
          <p:cNvSpPr>
            <a:spLocks noGrp="1" noChangeArrowheads="1"/>
          </p:cNvSpPr>
          <p:nvPr>
            <p:ph type="title"/>
          </p:nvPr>
        </p:nvSpPr>
        <p:spPr>
          <a:xfrm>
            <a:off x="-113017" y="0"/>
            <a:ext cx="10235629" cy="1143000"/>
          </a:xfrm>
        </p:spPr>
        <p:txBody>
          <a:bodyPr/>
          <a:lstStyle/>
          <a:p>
            <a:pPr algn="l" eaLnBrk="1" hangingPunct="1"/>
            <a:r>
              <a:rPr lang="en-CA" altLang="en-US" sz="6600" dirty="0"/>
              <a:t>University of Waterloo</a:t>
            </a:r>
          </a:p>
        </p:txBody>
      </p:sp>
      <p:pic>
        <p:nvPicPr>
          <p:cNvPr id="7" name="Picture 6" descr="University of Waterloo | university, Waterloo, Ontario, Canada | Britannica">
            <a:extLst>
              <a:ext uri="{FF2B5EF4-FFF2-40B4-BE49-F238E27FC236}">
                <a16:creationId xmlns:a16="http://schemas.microsoft.com/office/drawing/2014/main" id="{C0EB2F0F-62FA-75AD-8E17-C57EB853D8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10" b="27729"/>
          <a:stretch/>
        </p:blipFill>
        <p:spPr bwMode="auto">
          <a:xfrm>
            <a:off x="57785" y="1068511"/>
            <a:ext cx="7646391" cy="30411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4" descr="Photo-042">
            <a:extLst>
              <a:ext uri="{FF2B5EF4-FFF2-40B4-BE49-F238E27FC236}">
                <a16:creationId xmlns:a16="http://schemas.microsoft.com/office/drawing/2014/main" id="{6D16709F-F7AB-F153-43BD-0E532C8A5B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4838" y="1543692"/>
            <a:ext cx="3068136" cy="393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No photo description available.">
            <a:extLst>
              <a:ext uri="{FF2B5EF4-FFF2-40B4-BE49-F238E27FC236}">
                <a16:creationId xmlns:a16="http://schemas.microsoft.com/office/drawing/2014/main" id="{99E9CF95-88C3-A8CD-8D89-0DB85ABA9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9848" y="3157564"/>
            <a:ext cx="2160792" cy="343452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ED112997-3865-696D-CF35-65475DD890B1}"/>
              </a:ext>
            </a:extLst>
          </p:cNvPr>
          <p:cNvSpPr>
            <a:spLocks noChangeArrowheads="1"/>
          </p:cNvSpPr>
          <p:nvPr/>
        </p:nvSpPr>
        <p:spPr bwMode="auto">
          <a:xfrm>
            <a:off x="4242367" y="5445305"/>
            <a:ext cx="19704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i="0" dirty="0"/>
              <a:t>Jack Edmonds</a:t>
            </a:r>
          </a:p>
        </p:txBody>
      </p:sp>
    </p:spTree>
    <p:extLst>
      <p:ext uri="{BB962C8B-B14F-4D97-AF65-F5344CB8AC3E}">
        <p14:creationId xmlns:p14="http://schemas.microsoft.com/office/powerpoint/2010/main" val="288220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anim calcmode="lin" valueType="num">
                                      <p:cBhvr additive="base">
                                        <p:cTn id="27" dur="500" fill="hold"/>
                                        <p:tgtEl>
                                          <p:spTgt spid="6146"/>
                                        </p:tgtEl>
                                        <p:attrNameLst>
                                          <p:attrName>ppt_x</p:attrName>
                                        </p:attrNameLst>
                                      </p:cBhvr>
                                      <p:tavLst>
                                        <p:tav tm="0">
                                          <p:val>
                                            <p:strVal val="#ppt_x"/>
                                          </p:val>
                                        </p:tav>
                                        <p:tav tm="100000">
                                          <p:val>
                                            <p:strVal val="#ppt_x"/>
                                          </p:val>
                                        </p:tav>
                                      </p:tavLst>
                                    </p:anim>
                                    <p:anim calcmode="lin" valueType="num">
                                      <p:cBhvr additive="base">
                                        <p:cTn id="2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CC02E41-2E4C-B373-A9C9-A1523281D451}"/>
              </a:ext>
            </a:extLst>
          </p:cNvPr>
          <p:cNvSpPr>
            <a:spLocks noGrp="1" noChangeArrowheads="1"/>
          </p:cNvSpPr>
          <p:nvPr>
            <p:ph type="title"/>
          </p:nvPr>
        </p:nvSpPr>
        <p:spPr>
          <a:xfrm>
            <a:off x="133561" y="0"/>
            <a:ext cx="10235629" cy="1143000"/>
          </a:xfrm>
        </p:spPr>
        <p:txBody>
          <a:bodyPr/>
          <a:lstStyle/>
          <a:p>
            <a:pPr algn="l" eaLnBrk="1" hangingPunct="1"/>
            <a:r>
              <a:rPr lang="en-CA" altLang="en-US" sz="6600" dirty="0"/>
              <a:t>University of Toronto</a:t>
            </a:r>
          </a:p>
        </p:txBody>
      </p:sp>
      <p:pic>
        <p:nvPicPr>
          <p:cNvPr id="3" name="Picture 4" descr="Where is UofT? | Ultimate University Guide - GrantMe">
            <a:extLst>
              <a:ext uri="{FF2B5EF4-FFF2-40B4-BE49-F238E27FC236}">
                <a16:creationId xmlns:a16="http://schemas.microsoft.com/office/drawing/2014/main" id="{BD5679FF-744E-CB7D-5ED5-82653C6AA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419" y="1068174"/>
            <a:ext cx="7466449" cy="420247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o photo description available.">
            <a:extLst>
              <a:ext uri="{FF2B5EF4-FFF2-40B4-BE49-F238E27FC236}">
                <a16:creationId xmlns:a16="http://schemas.microsoft.com/office/drawing/2014/main" id="{2329D989-3D4C-75B1-A670-C68F01D76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627" y="3558174"/>
            <a:ext cx="2001495" cy="31089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ector Institute is just the latest in Canada's AI expansion - BBC News">
            <a:extLst>
              <a:ext uri="{FF2B5EF4-FFF2-40B4-BE49-F238E27FC236}">
                <a16:creationId xmlns:a16="http://schemas.microsoft.com/office/drawing/2014/main" id="{C7E9C18E-6F32-BB64-10FF-A0F15EB872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888" r="26966" b="30974"/>
          <a:stretch/>
        </p:blipFill>
        <p:spPr bwMode="auto">
          <a:xfrm>
            <a:off x="6401147" y="3443525"/>
            <a:ext cx="2849798" cy="3338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9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 calcmode="lin" valueType="num">
                                      <p:cBhvr additive="base">
                                        <p:cTn id="17" dur="500" fill="hold"/>
                                        <p:tgtEl>
                                          <p:spTgt spid="6148"/>
                                        </p:tgtEl>
                                        <p:attrNameLst>
                                          <p:attrName>ppt_x</p:attrName>
                                        </p:attrNameLst>
                                      </p:cBhvr>
                                      <p:tavLst>
                                        <p:tav tm="0">
                                          <p:val>
                                            <p:strVal val="#ppt_x"/>
                                          </p:val>
                                        </p:tav>
                                        <p:tav tm="100000">
                                          <p:val>
                                            <p:strVal val="#ppt_x"/>
                                          </p:val>
                                        </p:tav>
                                      </p:tavLst>
                                    </p:anim>
                                    <p:anim calcmode="lin" valueType="num">
                                      <p:cBhvr additive="base">
                                        <p:cTn id="18"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172"/>
                                        </p:tgtEl>
                                        <p:attrNameLst>
                                          <p:attrName>style.visibility</p:attrName>
                                        </p:attrNameLst>
                                      </p:cBhvr>
                                      <p:to>
                                        <p:strVal val="visible"/>
                                      </p:to>
                                    </p:set>
                                    <p:anim calcmode="lin" valueType="num">
                                      <p:cBhvr additive="base">
                                        <p:cTn id="23" dur="500" fill="hold"/>
                                        <p:tgtEl>
                                          <p:spTgt spid="7172"/>
                                        </p:tgtEl>
                                        <p:attrNameLst>
                                          <p:attrName>ppt_x</p:attrName>
                                        </p:attrNameLst>
                                      </p:cBhvr>
                                      <p:tavLst>
                                        <p:tav tm="0">
                                          <p:val>
                                            <p:strVal val="#ppt_x"/>
                                          </p:val>
                                        </p:tav>
                                        <p:tav tm="100000">
                                          <p:val>
                                            <p:strVal val="#ppt_x"/>
                                          </p:val>
                                        </p:tav>
                                      </p:tavLst>
                                    </p:anim>
                                    <p:anim calcmode="lin" valueType="num">
                                      <p:cBhvr additive="base">
                                        <p:cTn id="24"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4E04070-F4EC-D0BB-4DA2-02B22817EAE1}"/>
              </a:ext>
            </a:extLst>
          </p:cNvPr>
          <p:cNvSpPr>
            <a:spLocks noGrp="1" noChangeArrowheads="1"/>
          </p:cNvSpPr>
          <p:nvPr>
            <p:ph type="title"/>
          </p:nvPr>
        </p:nvSpPr>
        <p:spPr>
          <a:xfrm>
            <a:off x="-431514" y="0"/>
            <a:ext cx="10235629" cy="1143000"/>
          </a:xfrm>
        </p:spPr>
        <p:txBody>
          <a:bodyPr/>
          <a:lstStyle/>
          <a:p>
            <a:pPr eaLnBrk="1" hangingPunct="1"/>
            <a:r>
              <a:rPr lang="en-CA" altLang="en-US" sz="6600" dirty="0"/>
              <a:t>Vector Institute</a:t>
            </a:r>
          </a:p>
        </p:txBody>
      </p:sp>
      <p:pic>
        <p:nvPicPr>
          <p:cNvPr id="8196" name="Picture 4" descr="Vector Institute – Perkins&amp;Will">
            <a:extLst>
              <a:ext uri="{FF2B5EF4-FFF2-40B4-BE49-F238E27FC236}">
                <a16:creationId xmlns:a16="http://schemas.microsoft.com/office/drawing/2014/main" id="{2A0532F3-8342-E0A8-30AD-EC56A7C1D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078" y="1087103"/>
            <a:ext cx="8157681" cy="53279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ector Institute is just the latest in Canada's AI expansion - BBC News">
            <a:extLst>
              <a:ext uri="{FF2B5EF4-FFF2-40B4-BE49-F238E27FC236}">
                <a16:creationId xmlns:a16="http://schemas.microsoft.com/office/drawing/2014/main" id="{03A7DA93-9B6C-BA3E-BF96-11395DDCC8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888" r="26966" b="30974"/>
          <a:stretch/>
        </p:blipFill>
        <p:spPr bwMode="auto">
          <a:xfrm>
            <a:off x="6401147" y="3443525"/>
            <a:ext cx="2849798" cy="3338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16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6"/>
                                        </p:tgtEl>
                                        <p:attrNameLst>
                                          <p:attrName>style.visibility</p:attrName>
                                        </p:attrNameLst>
                                      </p:cBhvr>
                                      <p:to>
                                        <p:strVal val="visible"/>
                                      </p:to>
                                    </p:set>
                                    <p:anim calcmode="lin" valueType="num">
                                      <p:cBhvr additive="base">
                                        <p:cTn id="11" dur="500" fill="hold"/>
                                        <p:tgtEl>
                                          <p:spTgt spid="8196"/>
                                        </p:tgtEl>
                                        <p:attrNameLst>
                                          <p:attrName>ppt_x</p:attrName>
                                        </p:attrNameLst>
                                      </p:cBhvr>
                                      <p:tavLst>
                                        <p:tav tm="0">
                                          <p:val>
                                            <p:strVal val="#ppt_x"/>
                                          </p:val>
                                        </p:tav>
                                        <p:tav tm="100000">
                                          <p:val>
                                            <p:strVal val="#ppt_x"/>
                                          </p:val>
                                        </p:tav>
                                      </p:tavLst>
                                    </p:anim>
                                    <p:anim calcmode="lin" valueType="num">
                                      <p:cBhvr additive="base">
                                        <p:cTn id="12"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niversity of Toronto to build new AI innovation centre with $100 million  'largest donation ever' | IT World Canada News">
            <a:extLst>
              <a:ext uri="{FF2B5EF4-FFF2-40B4-BE49-F238E27FC236}">
                <a16:creationId xmlns:a16="http://schemas.microsoft.com/office/drawing/2014/main" id="{F1EA9F4E-FFE8-03EA-7B02-4279E01CCD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29" r="2576"/>
          <a:stretch/>
        </p:blipFill>
        <p:spPr bwMode="auto">
          <a:xfrm>
            <a:off x="133564" y="1202077"/>
            <a:ext cx="6185043" cy="54908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D62924D-DA81-0851-D2E0-6FA9C35F29A9}"/>
              </a:ext>
            </a:extLst>
          </p:cNvPr>
          <p:cNvSpPr txBox="1"/>
          <p:nvPr/>
        </p:nvSpPr>
        <p:spPr bwMode="auto">
          <a:xfrm>
            <a:off x="1284271" y="144534"/>
            <a:ext cx="67054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algn="ctr"/>
            <a:r>
              <a:rPr lang="en-US" b="0" i="0" dirty="0">
                <a:solidFill>
                  <a:schemeClr val="tx2"/>
                </a:solidFill>
                <a:effectLst/>
                <a:latin typeface="Poppins" panose="020B0502040204020203" pitchFamily="2" charset="0"/>
              </a:rPr>
              <a:t>University of Toronto to build new </a:t>
            </a:r>
            <a:r>
              <a:rPr lang="en-CA" dirty="0">
                <a:solidFill>
                  <a:schemeClr val="tx2"/>
                </a:solidFill>
              </a:rPr>
              <a:t> $100 million </a:t>
            </a:r>
            <a:r>
              <a:rPr lang="en-US" b="0" i="0" dirty="0">
                <a:solidFill>
                  <a:schemeClr val="tx2"/>
                </a:solidFill>
                <a:effectLst/>
                <a:latin typeface="Poppins" panose="020B0502040204020203" pitchFamily="2" charset="0"/>
              </a:rPr>
              <a:t>AI innovation </a:t>
            </a:r>
            <a:r>
              <a:rPr lang="en-US" b="0" i="0" dirty="0" err="1">
                <a:solidFill>
                  <a:schemeClr val="tx2"/>
                </a:solidFill>
                <a:effectLst/>
                <a:latin typeface="Poppins" panose="020B0502040204020203" pitchFamily="2" charset="0"/>
              </a:rPr>
              <a:t>centre</a:t>
            </a:r>
            <a:r>
              <a:rPr lang="en-US" b="0" i="0" dirty="0">
                <a:solidFill>
                  <a:schemeClr val="tx2"/>
                </a:solidFill>
                <a:effectLst/>
                <a:latin typeface="Poppins" panose="020B0502040204020203" pitchFamily="2" charset="0"/>
              </a:rPr>
              <a:t> </a:t>
            </a:r>
            <a:endParaRPr lang="en-CA" dirty="0">
              <a:solidFill>
                <a:schemeClr val="tx2"/>
              </a:solidFill>
            </a:endParaRPr>
          </a:p>
        </p:txBody>
      </p:sp>
      <p:pic>
        <p:nvPicPr>
          <p:cNvPr id="3" name="Picture 4" descr="Vector Institute is just the latest in Canada's AI expansion - BBC News">
            <a:extLst>
              <a:ext uri="{FF2B5EF4-FFF2-40B4-BE49-F238E27FC236}">
                <a16:creationId xmlns:a16="http://schemas.microsoft.com/office/drawing/2014/main" id="{832CD2B4-E7F5-743A-42B6-6D0FFB420B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888" r="26966" b="30974"/>
          <a:stretch/>
        </p:blipFill>
        <p:spPr bwMode="auto">
          <a:xfrm>
            <a:off x="6401147" y="3443525"/>
            <a:ext cx="2849798" cy="3338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Default Design">
  <a:themeElements>
    <a:clrScheme name="Default Design 3">
      <a:dk1>
        <a:srgbClr val="000000"/>
      </a:dk1>
      <a:lt1>
        <a:srgbClr val="FFFFFF"/>
      </a:lt1>
      <a:dk2>
        <a:srgbClr val="000066"/>
      </a:dk2>
      <a:lt2>
        <a:srgbClr val="FFFF00"/>
      </a:lt2>
      <a:accent1>
        <a:srgbClr val="CC9900"/>
      </a:accent1>
      <a:accent2>
        <a:srgbClr val="FFCC66"/>
      </a:accent2>
      <a:accent3>
        <a:srgbClr val="AAAAB8"/>
      </a:accent3>
      <a:accent4>
        <a:srgbClr val="DADADA"/>
      </a:accent4>
      <a:accent5>
        <a:srgbClr val="E2CAAA"/>
      </a:accent5>
      <a:accent6>
        <a:srgbClr val="E7B95C"/>
      </a:accent6>
      <a:hlink>
        <a:srgbClr val="FF0000"/>
      </a:hlink>
      <a:folHlink>
        <a:srgbClr val="FFFF99"/>
      </a:folHlink>
    </a:clrScheme>
    <a:fontScheme name="Default Design">
      <a:majorFont>
        <a:latin typeface="Arial Rounded MT Bold"/>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5400">
          <a:solidFill>
            <a:srgbClr val="FF0000"/>
          </a:solidFill>
        </a:ln>
      </a:spPr>
      <a:bodyPr wrap="none" rtlCol="0" anchor="ctr">
        <a:spAutoFit/>
      </a:bodyPr>
      <a:lstStyle>
        <a:defPPr algn="ctr">
          <a:defRPr sz="2400" dirty="0">
            <a:cs typeface="Times New Roman" panose="02020603050405020304" pitchFamily="18" charset="0"/>
            <a:sym typeface="Symbol" panose="05050102010706020507" pitchFamily="18" charset="2"/>
          </a:defRPr>
        </a:defPPr>
      </a:lstStyle>
    </a:spDef>
    <a:lnDef>
      <a:spPr bwMode="auto">
        <a:xfrm>
          <a:off x="0" y="0"/>
          <a:ext cx="1" cy="1"/>
        </a:xfrm>
        <a:custGeom>
          <a:avLst/>
          <a:gdLst/>
          <a:ahLst/>
          <a:cxnLst/>
          <a:rect l="0" t="0" r="0" b="0"/>
          <a:pathLst/>
        </a:custGeom>
        <a:noFill/>
        <a:ln w="38100" cap="sq" cmpd="sng" algn="ctr">
          <a:solidFill>
            <a:schemeClr val="hlink"/>
          </a:solidFill>
          <a:prstDash val="solid"/>
          <a:round/>
          <a:headEnd type="none" w="med" len="med"/>
          <a:tailEnd type="none" w="med" len="med"/>
        </a:ln>
        <a:effectLst/>
      </a:spPr>
      <a:bodyPr vert="horz" wrap="square" lIns="274320" tIns="45720" rIns="27432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a:spPr>
      <a:bodyPr wrap="square" lIns="274320" rIns="274320">
        <a:spAutoFit/>
      </a:bodyPr>
      <a:lstStyle>
        <a:defPPr>
          <a:spcBef>
            <a:spcPct val="0"/>
          </a:spcBef>
          <a:defRPr sz="3600" dirty="0" smtClean="0">
            <a:latin typeface="Times New Roman" panose="02020603050405020304" pitchFamily="18" charset="0"/>
            <a:cs typeface="Times New Roman" panose="02020603050405020304" pitchFamily="18" charset="0"/>
            <a:sym typeface="Symbol" panose="05050102010706020507" pitchFamily="18" charset="2"/>
          </a:defRPr>
        </a:defPPr>
      </a:lstStyle>
    </a:txDef>
  </a:objectDefaults>
  <a:extraClrSchemeLst>
    <a:extraClrScheme>
      <a:clrScheme name="Default Design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FFFFFF"/>
        </a:lt2>
        <a:accent1>
          <a:srgbClr val="DDDDDD"/>
        </a:accent1>
        <a:accent2>
          <a:srgbClr val="4D4D4D"/>
        </a:accent2>
        <a:accent3>
          <a:srgbClr val="FFFFFF"/>
        </a:accent3>
        <a:accent4>
          <a:srgbClr val="000000"/>
        </a:accent4>
        <a:accent5>
          <a:srgbClr val="EBEBEB"/>
        </a:accent5>
        <a:accent6>
          <a:srgbClr val="454545"/>
        </a:accent6>
        <a:hlink>
          <a:srgbClr val="333333"/>
        </a:hlink>
        <a:folHlink>
          <a:srgbClr val="080808"/>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66"/>
        </a:dk2>
        <a:lt2>
          <a:srgbClr val="FFFF00"/>
        </a:lt2>
        <a:accent1>
          <a:srgbClr val="CC9900"/>
        </a:accent1>
        <a:accent2>
          <a:srgbClr val="FFCC66"/>
        </a:accent2>
        <a:accent3>
          <a:srgbClr val="AAAAB8"/>
        </a:accent3>
        <a:accent4>
          <a:srgbClr val="DADADA"/>
        </a:accent4>
        <a:accent5>
          <a:srgbClr val="E2CAAA"/>
        </a:accent5>
        <a:accent6>
          <a:srgbClr val="E7B95C"/>
        </a:accent6>
        <a:hlink>
          <a:srgbClr val="FF0000"/>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Designs\PULSE.POT</Template>
  <TotalTime>158233</TotalTime>
  <Words>1764</Words>
  <Application>Microsoft Office PowerPoint</Application>
  <PresentationFormat>On-screen Show (4:3)</PresentationFormat>
  <Paragraphs>429</Paragraphs>
  <Slides>53</Slides>
  <Notes>16</Notes>
  <HiddenSlides>0</HiddenSlides>
  <MMClips>0</MMClips>
  <ScaleCrop>false</ScaleCrop>
  <HeadingPairs>
    <vt:vector size="10"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53</vt:i4>
      </vt:variant>
      <vt:variant>
        <vt:lpstr>Custom Shows</vt:lpstr>
      </vt:variant>
      <vt:variant>
        <vt:i4>1</vt:i4>
      </vt:variant>
    </vt:vector>
  </HeadingPairs>
  <TitlesOfParts>
    <vt:vector size="65" baseType="lpstr">
      <vt:lpstr>Comic Sans MS</vt:lpstr>
      <vt:lpstr>Palatino Linotype</vt:lpstr>
      <vt:lpstr>Poppins</vt:lpstr>
      <vt:lpstr>Arial</vt:lpstr>
      <vt:lpstr>Times New Roman</vt:lpstr>
      <vt:lpstr>Cambria Math</vt:lpstr>
      <vt:lpstr>Symbol</vt:lpstr>
      <vt:lpstr>Monotype Corsiva</vt:lpstr>
      <vt:lpstr>Arial Rounded MT Bold</vt:lpstr>
      <vt:lpstr>Default Design</vt:lpstr>
      <vt:lpstr>Equation</vt:lpstr>
      <vt:lpstr>PowerPoint Presentation</vt:lpstr>
      <vt:lpstr>Canada</vt:lpstr>
      <vt:lpstr>PowerPoint Presentation</vt:lpstr>
      <vt:lpstr>PowerPoint Presentation</vt:lpstr>
      <vt:lpstr>PowerPoint Presentation</vt:lpstr>
      <vt:lpstr>University of Waterloo</vt:lpstr>
      <vt:lpstr>University of Toronto</vt:lpstr>
      <vt:lpstr>Vector Institute</vt:lpstr>
      <vt:lpstr>PowerPoint Presentation</vt:lpstr>
      <vt:lpstr>York University</vt:lpstr>
      <vt:lpstr>PowerPoint Presentation</vt:lpstr>
      <vt:lpstr>PowerPoint Presentation</vt:lpstr>
      <vt:lpstr>Understand Quantifiers!!!</vt:lpstr>
      <vt:lpstr>Iterative Algorithms  Loop Invariants </vt:lpstr>
      <vt:lpstr>Recursion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Material</vt:lpstr>
      <vt:lpstr>Understand Quantifiers!!!</vt:lpstr>
      <vt:lpstr>Iterative Algorithms  Loop Invariants </vt:lpstr>
      <vt:lpstr>Recursion</vt:lpstr>
      <vt:lpstr>Graph Search Algorithms</vt:lpstr>
      <vt:lpstr>Greedy Algorithms</vt:lpstr>
      <vt:lpstr>Recursive Back Tracking</vt:lpstr>
      <vt:lpstr>Dynamic Programing</vt:lpstr>
      <vt:lpstr>PowerPoint Presentation</vt:lpstr>
      <vt:lpstr>Linear Programming</vt:lpstr>
      <vt:lpstr>PowerPoint Presentation</vt:lpstr>
      <vt:lpstr>PowerPoint Presentation</vt:lpstr>
      <vt:lpstr>Cryptography</vt:lpstr>
      <vt:lpstr>Common Knowledge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3101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Think  Like A Computer Scientist</dc:title>
  <dc:creator>Steven Rudich</dc:creator>
  <dc:description>Berkeley 1998</dc:description>
  <cp:lastModifiedBy>Jeff Edmonds</cp:lastModifiedBy>
  <cp:revision>2922</cp:revision>
  <cp:lastPrinted>1998-01-22T22:42:46Z</cp:lastPrinted>
  <dcterms:created xsi:type="dcterms:W3CDTF">1996-09-30T18:28:10Z</dcterms:created>
  <dcterms:modified xsi:type="dcterms:W3CDTF">2022-10-18T10:03:57Z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85</vt:i4>
  </property>
  <property fmtid="{D5CDD505-2E9C-101B-9397-08002B2CF9AE}" pid="5" name="ScreenSize">
    <vt:i4>2</vt:i4>
  </property>
  <property fmtid="{D5CDD505-2E9C-101B-9397-08002B2CF9AE}" pid="6" name="ScreenUsage">
    <vt:i4>2</vt:i4>
  </property>
  <property fmtid="{D5CDD505-2E9C-101B-9397-08002B2CF9AE}" pid="7" name="MailAddress">
    <vt:lpwstr>rudich@cs.cmu.edu</vt:lpwstr>
  </property>
  <property fmtid="{D5CDD505-2E9C-101B-9397-08002B2CF9AE}" pid="8" name="HomePage">
    <vt:lpwstr>http://www.cs.cmu.edu/~rudich</vt:lpwstr>
  </property>
  <property fmtid="{D5CDD505-2E9C-101B-9397-08002B2CF9AE}" pid="9" name="Other">
    <vt:lpwstr>The lecture was generated using Powerpoint 97. The original lecture contains sound and animation that is not represented here. Some distortions of the original slides are due to bugs in the Powerpoint to HTML translator.</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6684672</vt:i4>
  </property>
  <property fmtid="{D5CDD505-2E9C-101B-9397-08002B2CF9AE}" pid="14" name="TextColor">
    <vt:i4>16777215</vt:i4>
  </property>
  <property fmtid="{D5CDD505-2E9C-101B-9397-08002B2CF9AE}" pid="15" name="LinkColor">
    <vt:i4>65535</vt:i4>
  </property>
  <property fmtid="{D5CDD505-2E9C-101B-9397-08002B2CF9AE}" pid="16" name="VisitedColor">
    <vt:i4>6737151</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4</vt:i4>
  </property>
  <property fmtid="{D5CDD505-2E9C-101B-9397-08002B2CF9AE}" pid="21" name="OutputDir">
    <vt:lpwstr>C:\Rudich\HTML</vt:lpwstr>
  </property>
</Properties>
</file>